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9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45" r:id="rId15"/>
    <p:sldId id="270" r:id="rId16"/>
    <p:sldId id="271" r:id="rId17"/>
    <p:sldId id="342" r:id="rId18"/>
    <p:sldId id="343" r:id="rId19"/>
    <p:sldId id="344" r:id="rId20"/>
    <p:sldId id="350" r:id="rId21"/>
    <p:sldId id="349" r:id="rId22"/>
    <p:sldId id="272" r:id="rId23"/>
    <p:sldId id="273" r:id="rId24"/>
    <p:sldId id="274" r:id="rId25"/>
    <p:sldId id="275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8" r:id="rId36"/>
    <p:sldId id="286" r:id="rId37"/>
    <p:sldId id="28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46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47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51" r:id="rId75"/>
    <p:sldId id="323" r:id="rId76"/>
    <p:sldId id="324" r:id="rId77"/>
    <p:sldId id="325" r:id="rId78"/>
    <p:sldId id="326" r:id="rId79"/>
    <p:sldId id="327" r:id="rId80"/>
    <p:sldId id="328" r:id="rId81"/>
    <p:sldId id="348" r:id="rId82"/>
    <p:sldId id="353" r:id="rId83"/>
    <p:sldId id="329" r:id="rId84"/>
    <p:sldId id="330" r:id="rId85"/>
    <p:sldId id="331" r:id="rId86"/>
    <p:sldId id="332" r:id="rId87"/>
    <p:sldId id="333" r:id="rId88"/>
    <p:sldId id="352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</p:sldIdLst>
  <p:sldSz cx="9144000" cy="6858000" type="screen4x3"/>
  <p:notesSz cx="6858000" cy="9144000"/>
  <p:embeddedFontLst>
    <p:embeddedFont>
      <p:font typeface="Corben" panose="020B0604020202020204" charset="0"/>
      <p:regular r:id="rId99"/>
      <p:bold r:id="rId100"/>
    </p:embeddedFon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Cambria" panose="02040503050406030204" pitchFamily="18" charset="0"/>
      <p:regular r:id="rId105"/>
      <p:bold r:id="rId106"/>
      <p:italic r:id="rId107"/>
      <p:boldItalic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4.fntdata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5.fntdata"/><Relationship Id="rId10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2" name="Google Shape;82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56" name="Google Shape;15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157" name="Google Shape;157;p2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4" name="Google Shape;16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165" name="Google Shape;165;p2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2" name="Google Shape;17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173" name="Google Shape;173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ffef4a8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ffef4a8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3ffef4a806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90" name="Google Shape;90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288a0e1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288a0e17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3288a0e177_0_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26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ffef4a80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ffef4a80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ffef4a806_1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27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2ad5c51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2ad5c51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2ad5c5151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77" name="Google Shape;37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378" name="Google Shape;378;p4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61" name="Google Shape;36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362" name="Google Shape;362;p3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68" name="Google Shape;36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369" name="Google Shape;369;p4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87" name="Google Shape;38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388" name="Google Shape;388;p4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59c0fb7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59c0fb7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259c0fb7fc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39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15" name="Google Shape;415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16" name="Google Shape;416;p5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25" name="Google Shape;42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26" name="Google Shape;426;p6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2ad166b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2ad166b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32ad166b31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43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53" name="Google Shape;453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54" name="Google Shape;454;p4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61" name="Google Shape;46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62" name="Google Shape;462;p5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70" name="Google Shape;470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71" name="Google Shape;471;p5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80" name="Google Shape;48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81" name="Google Shape;481;p5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89" name="Google Shape;48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490" name="Google Shape;490;p5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b2aef6f5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b2aef6f5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1b2aef6f56_3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51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6e109ab7b_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6e109ab7b_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26e109ab7b_15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52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15" name="Google Shape;515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16" name="Google Shape;516;p6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26" name="Google Shape;52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27" name="Google Shape;527;p6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36" name="Google Shape;53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37" name="Google Shape;537;p6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45" name="Google Shape;54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46" name="Google Shape;546;p7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54" name="Google Shape;554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55" name="Google Shape;555;p7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3" name="Google Shape;563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564" name="Google Shape;564;p7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b313d36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b313d36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1b313d3634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66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6e109ab7b_15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6e109ab7b_15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g26e109ab7b_15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67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b313d363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b313d363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1b313d3634_0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68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09740ceca_3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409740ceca_3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409740ceca_34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69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6e109ab7b_1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6e109ab7b_15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g26e109ab7b_15_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70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96" name="Google Shape;69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697" name="Google Shape;697;p8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06" name="Google Shape;706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707" name="Google Shape;707;p8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15" name="Google Shape;715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716" name="Google Shape;716;p9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23" name="Google Shape;723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724" name="Google Shape;724;p9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31" name="Google Shape;731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732" name="Google Shape;732;p9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45" name="Google Shape;745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746" name="Google Shape;746;p9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53" name="Google Shape;753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754" name="Google Shape;754;p9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61" name="Google Shape;761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762" name="Google Shape;762;p10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86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6e109ab7b_1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26e109ab7b_15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26e109ab7b_15_19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89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409740cec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409740cec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g409740ceca_0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90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6e109ab7b_15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6e109ab7b_15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g26e109ab7b_15_24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91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298b016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298b016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3298b01670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92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59c0fb7f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59c0fb7f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g259c0fb7fc_0_9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93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6f83c48a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6f83c48a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g26f83c48aa_0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94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6f83c48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6f83c48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g26f83c48aa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95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d1c7f0d90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1d1c7f0d90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g1d1c7f0d90_8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96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33" name="Google Shape;33;p5"/>
          <p:cNvSpPr txBox="1"/>
          <p:nvPr/>
        </p:nvSpPr>
        <p:spPr>
          <a:xfrm rot="5400000">
            <a:off x="4732337" y="2171688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Click to edit Master title style</a:t>
            </a:r>
            <a:endParaRPr sz="4400" b="0" i="0" u="none" strike="noStrike" cap="none">
              <a:solidFill>
                <a:schemeClr val="dk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2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2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  <a:defRPr sz="12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ctrTitle" idx="4294967295"/>
          </p:nvPr>
        </p:nvSpPr>
        <p:spPr>
          <a:xfrm>
            <a:off x="304800" y="1676400"/>
            <a:ext cx="8610600" cy="192405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rben"/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rPr>
              <a:t>Biochemistry</a:t>
            </a:r>
            <a:br>
              <a:rPr lang="en-US" sz="6000" b="0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US" sz="6000" b="0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rPr>
              <a:t>(Organic Molecules)</a:t>
            </a:r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Biology – Chapter 6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/>
          </a:p>
        </p:txBody>
      </p:sp>
      <p:sp>
        <p:nvSpPr>
          <p:cNvPr id="86" name="Google Shape;86;p12"/>
          <p:cNvSpPr txBox="1"/>
          <p:nvPr/>
        </p:nvSpPr>
        <p:spPr>
          <a:xfrm>
            <a:off x="0" y="6264250"/>
            <a:ext cx="5700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CCCCCC"/>
                </a:solidFill>
              </a:rPr>
              <a:t>https://www.youtube.com/watch?v=7L7x0BAqWis</a:t>
            </a:r>
            <a:endParaRPr dirty="0"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25296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LEVELS OF ORGANIZATION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(BIGGEST TO SMALLEST)</a:t>
            </a:r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xfrm>
            <a:off x="342900" y="2784750"/>
            <a:ext cx="8458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Organism→  Organ System→  Organ→  Tissue→  Cell→  Organelles→  Molecules→  </a:t>
            </a:r>
            <a:r>
              <a:rPr lang="en-US" sz="4000" b="1" i="0" u="sng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Atoms</a:t>
            </a: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Everything is made of 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atoms.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679" t="16248" r="2887" b="17927"/>
          <a:stretch/>
        </p:blipFill>
        <p:spPr>
          <a:xfrm>
            <a:off x="418213" y="433633"/>
            <a:ext cx="8268587" cy="5929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Basic Chemistry</a:t>
            </a:r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358643" y="1345676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sng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Chemical symbols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are used to represent each atom.</a:t>
            </a:r>
            <a:endParaRPr dirty="0"/>
          </a:p>
          <a:p>
            <a: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Found on the </a:t>
            </a:r>
            <a:r>
              <a:rPr lang="en-US" sz="2000" b="1" i="0" u="sng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Periodic Table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96445"/>
            <a:ext cx="8131043" cy="457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Basic Chemistry</a:t>
            </a:r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533400" y="14478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Atoms combine to form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Molecules</a:t>
            </a:r>
            <a:r>
              <a:rPr lang="en-US" sz="2800" b="0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Char char="•"/>
            </a:pPr>
            <a:r>
              <a:rPr lang="en-US" sz="2800" b="1" i="1" u="sng" strike="noStrike" cap="none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Molecules</a:t>
            </a:r>
            <a:r>
              <a:rPr lang="en-US" sz="2800" b="1" i="0" u="none" strike="noStrike" cap="none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 are combinations of 2 or more atoms.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Combination has different properties than the individual atoms</a:t>
            </a:r>
            <a:endParaRPr/>
          </a:p>
        </p:txBody>
      </p:sp>
      <p:pic>
        <p:nvPicPr>
          <p:cNvPr id="177" name="Google Shape;177;p24" descr="compounds_molecul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9627" y="3710781"/>
            <a:ext cx="5791200" cy="303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3" y="543915"/>
            <a:ext cx="9229725" cy="51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body" idx="1"/>
          </p:nvPr>
        </p:nvSpPr>
        <p:spPr>
          <a:xfrm>
            <a:off x="121375" y="0"/>
            <a:ext cx="9670800" cy="4526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Molecules are held together with 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chemical</a:t>
            </a: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bonds</a:t>
            </a: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Ionic Bonds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Exchange electrons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Called ions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Covalent Bonds (Non-metals)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Share electrons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Called molecules</a:t>
            </a:r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687" y="3885600"/>
            <a:ext cx="5626625" cy="28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00" y="170100"/>
            <a:ext cx="53340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3975" y="3294176"/>
            <a:ext cx="4150426" cy="35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345"/>
            <a:ext cx="8333295" cy="62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6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20" y="288703"/>
            <a:ext cx="2914650" cy="2105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674" y="3652625"/>
            <a:ext cx="5734050" cy="316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95528"/>
            <a:ext cx="5109328" cy="3399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2" y="3262100"/>
            <a:ext cx="2606572" cy="265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4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" y="3230546"/>
            <a:ext cx="5915025" cy="2838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381" y="3230546"/>
            <a:ext cx="2545237" cy="1908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68" y="221530"/>
            <a:ext cx="7878114" cy="2757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2573" y="6315959"/>
            <a:ext cx="4031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https://www.youtube.com/watch?v=yYpz7-KZr4s</a:t>
            </a:r>
          </a:p>
        </p:txBody>
      </p:sp>
    </p:spTree>
    <p:extLst>
      <p:ext uri="{BB962C8B-B14F-4D97-AF65-F5344CB8AC3E}">
        <p14:creationId xmlns:p14="http://schemas.microsoft.com/office/powerpoint/2010/main" val="4070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rPr>
              <a:t>Outline of Notes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eriod"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Basic Chemistry</a:t>
            </a:r>
            <a:endParaRPr/>
          </a:p>
          <a:p>
            <a:pPr marL="914400" marR="0" lvl="1" indent="-520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Review of atomic structure and composition of compounds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eriod"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Biochemistry</a:t>
            </a:r>
            <a:endParaRPr/>
          </a:p>
          <a:p>
            <a:pPr marL="914400" marR="0" lvl="1" indent="-520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Introduction to chemicals involved in biological processes</a:t>
            </a:r>
            <a:endParaRPr/>
          </a:p>
          <a:p>
            <a:pPr marL="914400" marR="0" lvl="1" indent="-520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Comparison of biological macromolecules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531" y="274637"/>
            <a:ext cx="4334938" cy="2878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22" y="1119514"/>
            <a:ext cx="3927746" cy="3927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32505"/>
            <a:ext cx="3810000" cy="3019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267" y="6531128"/>
            <a:ext cx="6965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https://video.nationalgeographic.com/video/00000144-0a2a-d3cb-a96c-7b2fc1020000</a:t>
            </a:r>
          </a:p>
        </p:txBody>
      </p:sp>
    </p:spTree>
    <p:extLst>
      <p:ext uri="{BB962C8B-B14F-4D97-AF65-F5344CB8AC3E}">
        <p14:creationId xmlns:p14="http://schemas.microsoft.com/office/powerpoint/2010/main" val="739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9" y="1966607"/>
            <a:ext cx="3601039" cy="3781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165" y="2253007"/>
            <a:ext cx="4592043" cy="30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36207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**OUR BIG QUESTION:</a:t>
            </a:r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body" idx="1"/>
          </p:nvPr>
        </p:nvSpPr>
        <p:spPr>
          <a:xfrm>
            <a:off x="609600" y="27432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What are living things (like us) </a:t>
            </a:r>
            <a:r>
              <a:rPr lang="en-US" sz="40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made of</a:t>
            </a: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  <a:b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3419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WHAT ARE WE MADE OF?</a:t>
            </a:r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8486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 living things are made of just 4 substances called </a:t>
            </a:r>
            <a:r>
              <a:rPr lang="en-US" sz="3200" b="1" i="0" u="sng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biomolecules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Sometimes we call them </a:t>
            </a:r>
            <a:r>
              <a:rPr lang="en-US" sz="3200" b="1" i="0" u="sng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organic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0" u="sng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molecules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-US" sz="3200" b="1" i="0" u="sng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macromolecules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7772400" cy="18396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4 BIOMOLECULES</a:t>
            </a:r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685800" y="3913925"/>
            <a:ext cx="77724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These 4 biomolecules that make up living things are: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3399"/>
              </a:buClr>
              <a:buSzPts val="4000"/>
              <a:buFont typeface="Arial"/>
              <a:buAutoNum type="arabicPeriod"/>
            </a:pPr>
            <a:r>
              <a:rPr lang="en-US" sz="40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Carbohydrates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3399"/>
              </a:buClr>
              <a:buSzPts val="4000"/>
              <a:buFont typeface="Arial"/>
              <a:buAutoNum type="arabicPeriod"/>
            </a:pPr>
            <a:r>
              <a:rPr lang="en-US" sz="40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Lipids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3399"/>
              </a:buClr>
              <a:buSzPts val="4000"/>
              <a:buFont typeface="Arial"/>
              <a:buAutoNum type="arabicPeriod"/>
            </a:pPr>
            <a:r>
              <a:rPr lang="en-US" sz="40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Proteins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3399"/>
              </a:buClr>
              <a:buSzPts val="4000"/>
              <a:buFont typeface="Arial"/>
              <a:buAutoNum type="arabicPeriod"/>
            </a:pPr>
            <a:r>
              <a:rPr lang="en-US" sz="40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Nucleic Acids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CARBON</a:t>
            </a:r>
            <a:endParaRPr/>
          </a:p>
        </p:txBody>
      </p:sp>
      <p:sp>
        <p:nvSpPr>
          <p:cNvPr id="224" name="Google Shape;224;p31"/>
          <p:cNvSpPr txBox="1">
            <a:spLocks noGrp="1"/>
          </p:cNvSpPr>
          <p:nvPr>
            <p:ph type="body" idx="1"/>
          </p:nvPr>
        </p:nvSpPr>
        <p:spPr>
          <a:xfrm>
            <a:off x="685800" y="23876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All Biomolecules contain the element (atom) </a:t>
            </a:r>
            <a:r>
              <a:rPr lang="en-US" sz="36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carbon </a:t>
            </a:r>
            <a:r>
              <a:rPr lang="en-US" sz="36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shown by the letter </a:t>
            </a:r>
            <a:r>
              <a:rPr lang="en-US" sz="36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C.</a:t>
            </a:r>
            <a:endParaRPr sz="3600" b="1" i="0" u="none" strike="noStrike" cap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3600" b="1" i="0" u="none" strike="noStrike" cap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6" name="Google Shape;226;p31" descr="http://www.knowledgedoor.com/2/elements_handbook/carbon_components/navigator_highlighted_periodic_tab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429001"/>
            <a:ext cx="4061381" cy="229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84265"/>
            <a:ext cx="4262487" cy="2237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822" y="2488676"/>
            <a:ext cx="5497111" cy="4128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37" y="290683"/>
            <a:ext cx="2620651" cy="1987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9805"/>
            <a:ext cx="3739202" cy="186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25" y="753375"/>
            <a:ext cx="8851000" cy="44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>
            <a:spLocks noGrp="1"/>
          </p:cNvSpPr>
          <p:nvPr>
            <p:ph type="body" idx="1"/>
          </p:nvPr>
        </p:nvSpPr>
        <p:spPr>
          <a:xfrm>
            <a:off x="533400" y="3810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pH Scale</a:t>
            </a:r>
            <a:endParaRPr/>
          </a:p>
        </p:txBody>
      </p:sp>
      <p:grpSp>
        <p:nvGrpSpPr>
          <p:cNvPr id="255" name="Google Shape;255;p35"/>
          <p:cNvGrpSpPr/>
          <p:nvPr/>
        </p:nvGrpSpPr>
        <p:grpSpPr>
          <a:xfrm>
            <a:off x="914400" y="3276600"/>
            <a:ext cx="6934200" cy="762000"/>
            <a:chOff x="0" y="0"/>
            <a:chExt cx="2147483647" cy="2147483647"/>
          </a:xfrm>
        </p:grpSpPr>
        <p:cxnSp>
          <p:nvCxnSpPr>
            <p:cNvPr id="256" name="Google Shape;256;p35"/>
            <p:cNvCxnSpPr/>
            <p:nvPr/>
          </p:nvCxnSpPr>
          <p:spPr>
            <a:xfrm>
              <a:off x="39822967" y="1069267961"/>
              <a:ext cx="2067838080" cy="8949644"/>
            </a:xfrm>
            <a:prstGeom prst="straightConnector1">
              <a:avLst/>
            </a:prstGeom>
            <a:noFill/>
            <a:ln w="76200" cap="sq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7" name="Google Shape;257;p35"/>
            <p:cNvCxnSpPr/>
            <p:nvPr/>
          </p:nvCxnSpPr>
          <p:spPr>
            <a:xfrm rot="5400000">
              <a:off x="994344210" y="1069397917"/>
              <a:ext cx="238440191" cy="17637164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8" name="Google Shape;258;p35"/>
            <p:cNvCxnSpPr/>
            <p:nvPr/>
          </p:nvCxnSpPr>
          <p:spPr>
            <a:xfrm rot="5400000">
              <a:off x="2027771928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59" name="Google Shape;259;p35"/>
            <p:cNvCxnSpPr/>
            <p:nvPr/>
          </p:nvCxnSpPr>
          <p:spPr>
            <a:xfrm rot="5400000">
              <a:off x="-118728473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260" name="Google Shape;260;p35" descr="https://encrypted-tbn1.gstatic.com/images?q=tbn:ANd9GcRo4ww-LWTMXFUjVtd6kazVDcDxgH48T3LZahLmR8j4B7Ho1xiUng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5" descr="https://encrypted-tbn0.gstatic.com/images?q=tbn:ANd9GcTPIuyfG-n_MCRItLRN9D22UrnaSHf1ipUonFcLuhC1vG9THAuL6Q"/>
          <p:cNvSpPr txBox="1"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>
            <a:spLocks noGrp="1"/>
          </p:cNvSpPr>
          <p:nvPr>
            <p:ph type="body" idx="1"/>
          </p:nvPr>
        </p:nvSpPr>
        <p:spPr>
          <a:xfrm>
            <a:off x="533400" y="3810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pH Scale</a:t>
            </a:r>
            <a:endParaRPr/>
          </a:p>
        </p:txBody>
      </p:sp>
      <p:grpSp>
        <p:nvGrpSpPr>
          <p:cNvPr id="267" name="Google Shape;267;p36"/>
          <p:cNvGrpSpPr/>
          <p:nvPr/>
        </p:nvGrpSpPr>
        <p:grpSpPr>
          <a:xfrm>
            <a:off x="914400" y="3276600"/>
            <a:ext cx="6934200" cy="762000"/>
            <a:chOff x="0" y="0"/>
            <a:chExt cx="2147483647" cy="2147483647"/>
          </a:xfrm>
        </p:grpSpPr>
        <p:cxnSp>
          <p:nvCxnSpPr>
            <p:cNvPr id="268" name="Google Shape;268;p36"/>
            <p:cNvCxnSpPr/>
            <p:nvPr/>
          </p:nvCxnSpPr>
          <p:spPr>
            <a:xfrm>
              <a:off x="39822967" y="1069267961"/>
              <a:ext cx="2067838080" cy="8949644"/>
            </a:xfrm>
            <a:prstGeom prst="straightConnector1">
              <a:avLst/>
            </a:prstGeom>
            <a:noFill/>
            <a:ln w="76200" cap="sq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69" name="Google Shape;269;p36"/>
            <p:cNvCxnSpPr/>
            <p:nvPr/>
          </p:nvCxnSpPr>
          <p:spPr>
            <a:xfrm rot="5400000">
              <a:off x="994344210" y="1069397917"/>
              <a:ext cx="238440191" cy="17637164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0" name="Google Shape;270;p36"/>
            <p:cNvCxnSpPr/>
            <p:nvPr/>
          </p:nvCxnSpPr>
          <p:spPr>
            <a:xfrm rot="5400000">
              <a:off x="2027771928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71" name="Google Shape;271;p36"/>
            <p:cNvCxnSpPr/>
            <p:nvPr/>
          </p:nvCxnSpPr>
          <p:spPr>
            <a:xfrm rot="5400000">
              <a:off x="-118728473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272" name="Google Shape;272;p36"/>
          <p:cNvSpPr txBox="1"/>
          <p:nvPr/>
        </p:nvSpPr>
        <p:spPr>
          <a:xfrm>
            <a:off x="625475" y="4225925"/>
            <a:ext cx="4413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273" name="Google Shape;273;p36"/>
          <p:cNvSpPr txBox="1"/>
          <p:nvPr/>
        </p:nvSpPr>
        <p:spPr>
          <a:xfrm>
            <a:off x="4206875" y="4114800"/>
            <a:ext cx="4413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274" name="Google Shape;274;p36"/>
          <p:cNvSpPr txBox="1"/>
          <p:nvPr/>
        </p:nvSpPr>
        <p:spPr>
          <a:xfrm>
            <a:off x="7585075" y="4114800"/>
            <a:ext cx="6969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</p:txBody>
      </p:sp>
      <p:sp>
        <p:nvSpPr>
          <p:cNvPr id="275" name="Google Shape;275;p36" descr="https://encrypted-tbn1.gstatic.com/images?q=tbn:ANd9GcRo4ww-LWTMXFUjVtd6kazVDcDxgH48T3LZahLmR8j4B7Ho1xiUng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6" descr="https://encrypted-tbn0.gstatic.com/images?q=tbn:ANd9GcTPIuyfG-n_MCRItLRN9D22UrnaSHf1ipUonFcLuhC1vG9THAuL6Q"/>
          <p:cNvSpPr txBox="1"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36207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LEVELS OF ORGANIZATION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(BIGGEST TO SMALLEST)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304800" y="1676400"/>
            <a:ext cx="8458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sng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Organism</a:t>
            </a: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/>
          </a:p>
        </p:txBody>
      </p:sp>
      <p:sp>
        <p:nvSpPr>
          <p:cNvPr id="100" name="Google Shape;100;p14" descr="data:image/jpeg;base64,/9j/4AAQSkZJRgABAQAAAQABAAD/2wCEAAkGBxQTEhUUEhQWFhUUFhUUFBYUFxQUFBcVFRcWFxUUFBUYHCggGBolHBQUITEhJSkrLi4uFx8zODMsNygtLisBCgoKDg0OGxAQGywkHyQsLCwsLCwsLCwsLCwsLCwsLCwsLCwsLCwsLCwsLCwsLCwsLCwsLCwsLCwsLCwsLCwsLP/AABEIAL0BCgMBEQACEQEDEQH/xAAbAAABBQEBAAAAAAAAAAAAAAACAAEDBAUGB//EAD4QAAEDAQYDBQUHAwMFAQAAAAEAAhEDBAUSITFBBlFhEyJxgZEyobHB8AcUQlKC0eFicvEzksIWIySi0hX/xAAbAQACAwEBAQAAAAAAAAAAAAAAAQIDBAUGB//EADERAAICAQQABAMIAwEBAQAAAAABAhEDBBIhMQUTQVEiYfAUMnGBkaHB0UJSsSPxcv/aAAwDAQACEQMRAD8A8RQMSAHQA6AHQAyAEgB0AJMLHCQEjWoEStagjZK1qAsMNQKwsKBWOGoFY+FIVjhiBWSBiBWEGpAKEAJADwgB0wEkAyAEgBIAQKAHxIAWJACxIAWNADY07A55M0joAdACQAkAJADgIAKECHDEASNpoFZM2mgjZM2mgVkraaBWH2aBWPgSFY+BAD4ECHwoAUJAPCBCIQAMIAZADhADwgBEoAAvQABekAPaIARqosATWRYAGsixg9sgBdqUAZoCmaQgxAiRtJArJBZ0BYYs6BWELMgVhCzoCx+wQFjiggVkjaKBWStooFZK2kkKwxTQKwxTRYCNNArFgQA2FIBYEALAgBwxArEWIAHAgLEWICxoQALnIAr1aiQyA1ErAAvQMbEgBSgBwwooAxRKdCsJtnRQWSfdkUBRZZ1MvbJ2WdBGydlnSFZK2ggVkrbOgVkrbKgVh/dUrFuF90RYbhfdkWLcELOiw3D9gmFi7NILGhADwgRPSsjnaBQlkjEi5ImfdTgqvtERbypUszhsrFkiySZXLoU7GLtEWAu1RYAmqiwEKiLAcvRYiGpURY7K7npWFkTgix2BgSDcP2aYWIUkBZMykmKydlNMLJAxAWEAgVjygLImUEy2yZtFArJW0kCsMU0hWEGoETMQIlyQIWSABgIAJrAgQL2pWKyNtIuMASVFzS7HuNiycNvdqCsWTXwiQ8xmnZeFSDmFiyeJ30Lc2bVPh6ACAsctY2A7ro8FX9qAgtHD07BWw1jQ0zn7x4V5CCtWPxBp8kk36HPWnh6qwwZjwW6GshJEtyBdcT43U/tKHZE+5aif2mIWilWsr26hWRyxYyEOKtFQnFAURkpBQ0oAUphQYKAJaZUqAMlAUOEwoIIoKHhFBQsKKCi2AmMdADygBwUgHhMQgUgHxoAIOQATByQ+BMuUrG87KqWaESLZo2G43POYyXPz+IRh0Qu+jrbn4VY0BxXKy62UyextG06z4dAFilOyDiI0zzVMq9yaiPhPNOrGkQuoIS9BUwQCNintfoCDNMHVTiuO+RPggtFgBEwEt7i+CSVqzFr0OzdJGW62Yc+7hkbo0rPYadUSAFqlF+g1JMr23hdjtlV5k4kqOavTgvdq0YvEHHsfJyV53HUpHMZLpYdXDIFmYKC1jDFnToRDUYkwHpsQBM1ikAUICxICx2uTsLHL0WFjdolYrLQKZIeUAKUAIOQIkxIEA6ogBqZLjDRPgk5Jdg3R0F1cPPqe0Fiza6MOiG5vo7GwcIta3E7QLFLU5MnPoOvcVOwguyHdGi5+XNLqyLkjZs1nAEQsbtkU0X6NPqqZWaIEzqCSiSlEgNJPYyALQBumuOwojfVCjLIIek8zzCcGxhvYDmlkuyVWgX0shEzup0q+ZW0Z9qsxITiQoy6Fd1F8x3d+i36fN/jIrnH1R19jIe0OatEoPtFmKdj17O05OELO4wl3waKMe9+Hw8ZQUnicPiiyLR5vfnD5YTlC6Wl1/wDjIimcvVBBgrsRkpK0WEJpSnQqHFNFAKEBQ5CYqBhAUIlAUROqJBQ3aoCjRTFY6AFKAGxIAFzkAXLruipXOQy5rJqNVHEuSLlXR6LcHCbWASJK4eXWTyvgSi32dbZ7GykJIAU8WHc7mTqjLvC8TUOBvs7qzU5owjtiUybLVjs2QXK9RUW+yToVDsyJzVM0X43QFSudB5lRg2iyRn1nu2Mz1SbZU0GWOjMZncap1xyFMjbi0A8J1RzfQVwM55btEa9UXXaDks2K3jQ6Kve7LYvgu1HjKN1ojGymciCpS5qahRWzOttlnZJqhXZFdFtNB+E+ydOi3aXU/wCMiuSado7WlhqNBGatzYVLlG7DNSRn2uiWlcyblDgsZi3jZBUEOGaz+Y7KpR9UeW8Y3UabpAXovDNU5rayKOeprtJjDc5OxWValWCo2Owe2RuFuGNRG4W4ElG4e4AtS3DtjYE9wbjYUxAOcgdAygBpSsRo3Ldjq7wAMlm1OdYokZS9Eew8O8NimwaDLzXB8ueeW59E4Yzae9rBDcyrowxYfxJfJGVaS5xzSlNz5Q1EoWGkMR8VhyO2ZZPk2qSikCJoBRuSZLbZUtVoDB4qjJJk48GVUrvcYbOeoVaTG5FkXc6Mx4R+6nKEoq2JP2GpVCxxDgY2MKtN2Tv3NAvaROemyuciVxA+4YwZE+eYUEnJ89BXHBRrXM4Hun91OWHgptpktIvaYeJA3CSg4vgbkn2WfvrSYcY8RCk5SoFTJXlpGyj5l8DcDCvSjuNirIcMqZp3ReQpkNcciu3h5+Ertw+NdHT1ajXBZ9QoviS5N+9SRh3iAATyXKlibfwlblR5/fzxUAnmt+ixShKytypl20cE06tEOZk6FuWrnjlyTXKtHn193PVs7iHDLYro4dVDKuBmHUYSrw4ALCigoFFCoIHNKh7SatUCTiW2qK+JFFRruVpGyJwSCxigB6LMRAG5hKT2qw9LPYuC7lbSptcRmvKazUuc37EcSt2dYAXZDRVRzzlwjTtJHUAwSclpx4JPsjOSijlbTfjDWwArpy0clgcjLDK3P5E1i1PiuJPiRGrL764aqnIsogFrc72WknmqZySfJZGE5LhAGoRnUDuQMSB6JLLF9EXCXqW7vrMcZEOj8pzjwWmEkvSyMINvks1bU3Pbos+bPbr0NMYorPAOeQPu9FCMotd0yuSfYLKjIjGMjloE7q6YcMG0Wl1Mid84ORI5hVz3xfJYnt7JDebcpEZZ5HdWLMJtMVa20oy7xOzdfPkFb5sUiEoxM94c8kwAB0kjz33VD1HNpEY4rZkXrb2UCGvrMa7XA5wDvNozaOpWrHhy5luUePc34vDss1wT07T2jRi1jI5QQfDVDcoOmYcuJwdSVM5jie0vpNJEmMxC7WgnukmyWKMJQcWHcX2mhrQ2rMxuuln0scnMSmOmyQdLokvjjkPacG65v2JRfJvw6SUuWU+Ha5rPxPENHNbsXlx4ZXrfD5qG6B6PdNtaCBsVzdTip2irRJy+Bivy7aVdhBAKxqbhK0XZcLg+Tym/uF30iSwYm/BdnT62M1Uuyp432jla7SFuK+SuSjkORSjkVscphuY2EIse5mlCmIRRQUROcglRbuGDXZOkrPqnWJ0RyfdPcrsdLWgcgvHyVy5JQ4R0dgpADESuzoNNDbvkyxP1ZxP2i8TCkwtac+i6emwqctz6M+S8jpHkFkvhxrB07rq5UpY3FFsMKietXNVL2B2kheK1cVHI0Upc0K8LbTpU3VqxOFkBrQe9UeZwsb1yknYAqjBjeWVI6Og0UtVlUV16nD2ji2vVqS576bQYa2i402NOUCG/PPNdVaeMI/Cl+h7jD4dp4x2VdfX5HoXCt5/eWmlVIc5olrssT2aHFlGISDPI9JPH1GnX34R67S+v1OL4t4dHEt8On+zHvCyGm+QS0jRzTmOeYzGqxxlKEq9UeYnHa7M/vanPmTqSf5UpNMqROGO56xr4xCr4JWO6QIIbpMid0lQWIg/iPSZTuwsMMy15+fkQlZEuWezxBjXSd/CVCe5dlkUmSX7WNnoOcIxBvdn87iA3EDrBJd+krXg0yc0p+nL7/Q6vhmn87MofVHjluouc87lzpLjmXOOrnHzXo8U4pW/Q95HDGMdseEWeE7/wnsqh7mI0+rHSY/SY8vVV6/SOS3x77/Ff2eS8QwY9ZillxcThe5HeXXZW167Wloc0yOY0XOwuf3Y9nloVuJOIPs9oVB7EEaFuUKyOs1GF0aqlHlHC1eHzZnYSyW/m19VtjqFng5bqfsdnR6vHKShRo3blposuWbXKPQrBFxpmjRq1GOxT3QpT1alBL1OfDwzHHK5mq6+SM26FVykmqLcugjNUyrbLXjyPdn0VOPJtZhn4V/qc3eXDTHk4T5roLxPYqKl4K32zmr9uUUGg4pJWzSayWaVUZtb4bHBj3JmNT8F0TlQUfUESmVtIWJFCo1S9TFRG8oGQlKxno3A3CogVKgzK4ut1Tb2xI05HWOtgoOjYLm+Q5contorXnxc1rDhdmt2n00vUl5UmeOcTXw6vUJmc8l3caUI0jRDBtR3fBHBbQxtWt3nuzA2AXH1viUrcIFM5W6O0Y0DugRBjLouJkbfZmvk8++0G8C2qWzIoU8Ubdo8gAkfqYup4diuP/wCn+yPX+EtabQT1H+T6/wCL9zI4KsprUSC5svru71Qw2SynJcTkM9+q1a7jNGK44/D1Zt8EytYMk5W/iv3b4R2vDbexqY+1a3sTP4nB4BIc1uEGZGITlsuZac3bS/n5cHR1sfMx7Nre78FXs3fsz0q8rIHgZSRlkRMjT66rJmwRaVdrjh88fXfz5PAZYps5m0WYAkaEZatPu3Gv8LntyXD9DNsSdEAZ46bD6ndHbIUyQCB8ciOnNRdDGqAawRoN49eqLEyWkBO31zySba6GkjTo1hI67z06IeS5KT/N/MujUVRU4romoxgaJOMbwJDH96T+r18l2cCjJtLtpc/gd3wTJGOSUn7fyjz234A0AUwHgkuqAuII0DC3TKCZHPRar+HbR62Dk5N3xXVfycHXbgtlVo0fid6jtAfWQuzF79PGX4f0eZxJ4vEZQ9JX+63HodgvR1mmq38JDo+XvWTSYYvMrPG6lNZXGHu6/U9IuHiJloYC6AT8109V4WnyuirHrZRezIR35coe0lsFeX1Gjnhdo2qfO6LPM7wx2aphLe4Tn0VuJLLB+56jQ+KuVRkXXWoEZZrH5bs7m4xrwvA0hlJJPot+nxeY+TNq9T5MNxJY78LxhqQOSjn0Ox7omXR+IxyyqXDL1pvenTbLjpsN1mxaWeSR0cmSMY7pPg4S9ra+01JIhg0C9FpsMMMaXZ5TxDWvNKl0iN9LYBX9nGYBpFFMiBhPJLkCY1ArWyVjGsEkwNLh27jXrNA0BBKz6vMscGTo9h+9toNYwb5Li4se9OTNemwOb4Mu9qwM5ahWY8kYPk6Ofwuc0tp5xfdicXxJErbDUxfRsx6BwgkymOHCS2NyPil9uq7DJo/hs9w4Ws4FNoOwAXAc/MyWecqmxVKMVXCPxSnkjzRlf3jzf7U7scKzzH+rRa4ZaupkEt8e4P8AcF0/C8lJJ+j/AOnrtF/7eGTxx7jz+9/2YXCdXDZmgal73eUgf8Vf4hHdl/BI6vgUK0u73bOuucF72NjJz2AmD+IjpuJ8VznCk5P0NuqyRhCTb5p/8PTrTaC4Ek+Go9265ufO5Rafy+X7ev0z51du2ZVVodl6deSwxtCkkyq+jnkcs5yG+6sT9Ct8IiadiPl8kNEFKwiwnTTp4ckkJkTXAa5p1YWSir3gNpjz3B+HkpSg0hKVsLiymH2d75za0HUhvdcHHLFHPOJzWvTZZSyQj6ddc8/r0dTw/UvBqYyvh8fqeb3hagMzAJHu8d/4XZjhmnR73HmhLpnP0Gh9oDtSWimAdJLiZ8guh93Ht+dnI1nl4809U3wo0vx/+G1xFbOypZ54u63+UtPBue48RjgsuRyKXC9/vY4AFen0eZSWyRRr9EpLcj2bhu+w9sO5d4rFr/D1KznaTLPH2uCHiu4m1mFzRJI05ryOfGsE7idrBk5Ukec2O2U6LjRqOwlu7uWyjLBPL8a6PaabMpYk7IrzvGgZAOLwCli0+WEuGTzTxONTaMBlSSSBHJdhVt+I8vOo5G8fQ1Uzqo1H0JTyZJL4mQl7VdBIxTQweNirimgXvTFRF2nVIRDgUXwJJstWS6qlQ6EDms2TVY4epsxaLLk6R3dx2BtlYCDLiuXqNQsh0sPhU394v1apdUaXO96ohmbTUTt6bRwxIlr1O9J0VGS5I6SiqOevt7QcR0C0aVPpEZ0o2y7dNZj8OGNVDUXFNUY9Rlh5La9j0u4mQ1qw4K3I8VdsV50y2tl+PTbTddTLpZN+Z6GacqnRgca3N95ptax0VGHExztHHdh5SN+YRhyQhKmuDo6DWz0mTfHp9nAXZwxXDsGFwzOTWuAzM6nQSTyHVdCU8c++Tu4/Go48dQSiuX+p6NcPDQo4X1XS9plrG5NBz7x2J0HrmVk1OTF5L+f/AD69Dl5/FZZlKC6fr6v+kblpOQETz22Jk9P4XBnFUc5srV6jQQNCZjygnPwHvVMV216BLoalYsREkAHeSY8td1bjwKSTtLmiNJrljusJBOY0y36SArPJkn6WylR9CQUMoPTMgwOvSc1FY3zf/Prv64JOqOevhoa/umWkcsyRM7wNvVShCLi3fNg6rgnZJz6Za6Rt5/BZmBbpWmWwYgZgkAgjbu75tdl+6lGThJNEov19jmuIuH7PUADH9mTAj2mk84/DMHovRYfENyuv7NGPX54t3yjlrPdFOhU7rw939Mw2fH61V61Esq6onqM+TJFKXX4nL8a3kH1RTbpT1/uXR00KjbKtPDZG/co3IHdoDBWzFkUJ3Zrljc49HqHD1d7XAwc9ytGbXYNjUmYMnhOXJVI7ez3iRhxuGHcc+S8zqp48r+DhDjoM+HtWU7fctktTn46QL2RLogwc8iFj8ueGPwT/ACLJTywVtNI569Ps9pkF1B5adg7vNPzCcdXli/j5/Yrjl3Hnl7WKpQfgqCD7iOYO66uGcckbiyuTd8FP7wVdtFvn7gveCmuBvJJoHCE95HcwcHUqSmhbhdh1T3D3is1owuBImFDJBzi0XYJKE1Jnc3VfdBzYJDSuBk0OWz12DWYZR4JLTedKDhMquOlyJ8mtZo1dnK268KjnyHkRouthwxjHo4Oq1s3k+Fm5ctudVplrjmN1h1ONY52ujreH6iWaFS9C3brDjZBVGPNslaNmRJx2lrhS56YIIq95p9k7rfnccuFy+RwNVGeKDj6M9MufReewdnBS9ClxreRota9uZZBz06he08NhHJB45dNGDVP/ANYtehmWW+Kdqp46ZykB7c5a6N/kuPrdHPDN0aJ8E9BtomG1Zb/VE+carmSyTvjgcXFrlGnZ6R/E4npoPD+VjyPJJ0Tioonqs5bR7tFCeNp0Tsjc7KPXySpkXIVOlmI1/Za8cZSXw+hQ+y++zz5Z8/j4LVl08pva119c+vyLY8ckVoBABGzSOeU/JVvzIqMl7fjxf8foRn0c9arFLpOkSPh9eapeKVexQnTBaYgcpHU579J2RPFGkkiamyJ74EDKQAMzr15Zyo+S36D3GNfVVrhryHI75eAkZdFpwYJRoux22cl96DQ90ERoTHecRoM9l2IYmuWzZHH5jSOY+6Nc6dyZPWVt82SVHThgh6HUXHczu6WxnnzIHVZdRqYY+zfh00pLjg680y1p8v8AK5mKTypnQWJJolsby4LnZeGWPGkTUbc6z1A8tLhIxCYlvKVr0mZNpS5+uirNpIZ4OJrXZe4qnABBeTg1IEnJpI22laVFZMldX0cXU+DKEd8X12YvFt10q4DHubiObXCcieseqg5z007XP4evyMK8JyNWjin/AGf2iJaWkROcid8lvXiUfWMv0M8vD8idcBDgGu1rXVCGhxGzswc8iREwo5fEdn+Eq9G1SNGn8IlllTkvnXLN+y3BSpthrQcsycyfNcjJrMs5W2ekw6HDhjtjFHH8TUGUawY0RjbijkZj3rv+HZJZcTcvRnm/GNJDFlTgqtXRmR0W44tIphibdE0yywNCzy3SZpjNILtOSj5Y3qHXZECZVu3go8xtm5Yrc2k0YcydVizaZ5Hydzw/W48UakFar+qOEAAdUoaOC9DbPxSC+6irw9XP3ukSZl0K3UY6wSS9jh6vWSzStnulxSROmepXndJie8yT90c99pDDgMOJA6RPkvZ+HxjB3dnPnby0jyG676rWS0YqUua7J7NnA7ePIqeqxrI2dR498En2et8N37TrezVawx/pVsngzoHAwQuFk00IythDQyZ0YbUMkOpE5kDGfT2VWsGJvmX7EpaB+7JqNOqRmaXhjd/8pz0kH0/r9RLSNf5fsH2FXlSP63D/AIKC00F2H2Nv/L9g6dGrEljf0vk+9oVeRQwxum/wD7DJviSJmGtnDXZ83Mj1n5KcNUp8RT/QPsc13JfX5D1RVaJLA45+y5sZ/wB0fNaJJPliWlk32c7b3VMyXUqY2xOxHPLMCBtzVXlwvoa0HvIw69tpicVsbOnda0DrEuOatWBf6kvsmJerMC8L6sw9q1OI5d0e5rZV8dO11Esjhwx9Dnrw4pswkU2Oeebpj/2V0dNP14LN2NLiJzlvvh1XXLYAaALRDCokFOuirYGPxAsmfWeink21yOGWUXx2ey3LZuzpNDvaIBOW/JeNz5PMyN3weyhFqKRbrUS4ZZcxOZPNX48ijHgmmovkVOngJ55SPms+WDY3JTQVup42nwVMPgkLG9rMmgwNAyIe10akSD811N0Zw47LZyafyKl7cRxWwBrqlMCSMUlruQDj4+5XR0ss0LuueL5OTn1+HTz2vnjmg7BxZRY7vUqp01g6bRi+oTWizR9mZ5+IaeXTa/I3q/ENG0MY0VT3c8DwGAOIzLRA5kZ7KrVrM8ai0+Pwr8q/k0aTJh3OUGrf6/nZWtl5UaNMvqPHdgBgkudP5dpy96yYNLLK/wCP5NGbOsa3Phe55la3PtFd1eoMIPst5AeyF6jBijhxqETyGu1TzTcn9IkwqyjnUVBSyRQiDCoOkTSZPZ2DdNUyWxkroCYqGD0h76AeUJC8xsawEtrMcNQ5seqWRJwd+wXZ79YrYWUwNCQNdTzXlsU6l8iydpUuznL4tJqYmlsnMEOzAPRbZa6WOSjHo6+k8Gg0sk+zh3XTjJIEFp/wtf2yVbvQ6b0cVwDbrtcWnE2YGRCI6yEmL7JJLg4ureFVrjhqVAAYjE4e6V1Y44NK0v0ONlnLeySnfdWZNR/+4/ujyY+xFZX6l+nxRUGtSof1u/dR8iPsh+Yi1Q4wqN0qVR4Pd+6T08fZEXMm/wCsam1oq+bnn4pfZsf+ot8vcr1+Kqh1rP8AIlSWngvQW+XuZtovku1c53iSfiprGl0gso1Le86GFOhWViSeqYhw1AizZLM57gGjVRlJRVsOXwlbPTuC+H20+/WGEj2cQJ84G689rtWsr8uMqXq/f5Hf8O0E8UfNnH4n0uOF7mpxFerqFLFSANRzgxuLQTOfuWLSaeOXJtl0dHWZngxb6ME39bHMg2gtnamym3nuQSuxHBjjwlx8zzk/EckuejnxZ3tqdq2rUxzJfMk+M6joVc3Fx2OKoqjq8ilvvk9BuS+xVZhdAqQARlnG7Vw9Vpnj669/ro9HpNXDUK+peq+u0XK9gFQFukg7xtJM7LJict3wm2U0lz0ck+4nSYdl1mfcuvDxGKXK/Q4ep8Dk5twnx8+zNvOi6k4NcfaBIjpr8Quhp9RHMricTWaTLpWrdp+pVFoPj9dFoqzIs00C62Tr5Zz8U1FIseplJVL/AKRYzz+StTRS5Jjy7kPUfupEbRCFEjYxaFBpMmpNDdmltJ7yJ1M5kbJbaISyWFRJjKFJEFXqT9nGqZGzoeB7iNSr27h3KRy/qft6LleJ6pY4+Uu5fsjVjg3ydpa3ueS0O0GZ5RyK4sckuken0XhmKMVOatmVYKz3veDEtMEzMxv5hTzqKSa9ju+WoxJbZc+RqMcQ4CQNlDFqGntfRU0m6ZDd7i9uYz0O0EbKzMknaGo0Zt88HsrgloIfBOQ1jUkLTpdfmxPbVow6rQ4svL4fued225atNxaWkxyzC9Bj1WOcU0zz+TSZscnFx/oz30yNQVoTvozPgFADSmApQAkAGGJCsMNSFZbs1gc/QZblKyuWRRO14OFGiSKkNcT3XO0jlOy43imPLkS29ex2fBs+FNqXEn037ex6E2mcIdh7p0dlHquItPlq9p3/ADFdXyctxNamlpYCMWIZCDmD0XQ0OCcZ7mc/xLUR8lwk++jnqlSIb6rs7eDyUpkWOD7lVKNIayBtzOWR9II3B2Kh8n0aMeRp2nyjsbttprNaTqBDvEb/AAXC1WJYptLr0PZ6HUrNhU/Xp/iaD6JIyz+tfBUQxym+OS2eRI4biWp2lUYTLaQIkfic7WOggBeh0OLy4/ieZ8ZzqTWNen/WYrvqFvSPPkWH6zUhD4foJibB7QpCJMSmSBxJDsUHySItiqPJgfBDZEFrsPUfBIkWLEw1qrKTT3qj2sHi4gT70pzUYuT9CcIW6PeqF1so0W0qTMmAADmdyeZK8XmyzzZXtTbZ1tPjTmk+EjzX7R7bUs9AYSAatQAxGneJGXPDC6fhemUstT9Ff8HodZqHhwJ4+7S/kzLsvxz6tJ1ChWmtUp9o5zSKbW5B4aRqIkytefSVje+SqKdV2/YIa9zpQhL4mrb6XvR6XethNOmHYmkEkEAgwfmOq5mbSvFFStc/s/6LdNnWTI40zxPie3VDa6jcbgxrxhDTEd0Z5br0Ghww+zxdctfycnxLUZFnlFPhV/xHovD18uqWYNnvskOdo4hzYnLmNVy9XGWB7Y9O2vlfaN+gzxzw3T7VJ/l0ytbKYjNYYN2b55Is4G9KQ7V0DJek0t+WrPI+KOPncGc+zg6halI5ynJD07sa7QwpqQ/OY/8A+OPzI3D875BsupvNRcyLzskZdbdyUt5Dz2WKV3Mb1KNzIvLJl2k30UGytsmY6PnoQoNEoTaBOEaAeSg4JmuOpyJVb/UfHAJjwVkYlOTIyCkZOadWZ2SSI96Ghqwg7NVOCfBYpUad1Xi5kgEZ55jdY8+kjkds62h8TeBbatGraq9oqMwurDs3ZhlIdm1w/qdmXRyOilHTqEdsevr65L9T4jOXxR4+a/v0/KjFq2aDEdMlfj4OFkyNs2+Cm2BtX/y2ODp7lXEezE7VG7eOnONVe6lwzTpssF6cnbcVcKWV1PtC0BobLX08MRsTGUdQq8kPL5ib4qOXiaR45edFtOo5rHYmgwHbHw5q+LbVs5OaEYyaj0UsX1CZVQJzTG2EBHUoI9hgTqlQBEgKQUM8SJQNGlwjXZTtLarsjSBezTN+g9xJWLX7vJaiu+Ga9NG58dnev4jqPkEh06YoxNnUAtgELzC00Fy0ew0uCFKXTKVS8QWw+HAfn0A3A5DNacbnFqmdFwjXBJd96NwHBGETHlyUsqyOTcv0EscWRW/iANZh35dVCGCU38iWyEHuZ53aaBqWl7jpOI+ggL0mn4wxR47xKf8A7zfv/Rq2a0upuxMdG2kz4hKcFLsx4NTPC7iWbbfFSpGJ2wHkBAVawRb5L8nic6qKSMk0wtcVSOXLJKTtgOpCUxWKI/ZIBiYQ+hXQ4H8pURDTChApATMfCiJjOeEEkiMHmiiy6Ac6dFIpbvkQCBoJg32CjVkuhsWX16IIWTWZ2eeUwPLnzy1RtsthV8m7d1tLZa6HN3aTExoWnZ3I8p1GShTXDLoScW12izaaGJuMZtyk/l5YwNPgdknHm0Rnhf3o8oybRWMexkYZi5EZmOpy8p8mjRDTqMXfZ1XBF5Oa00mV2YjiP3WtlQf3tKdX8LyJPjtoUW7prg1YVjUfhlycrxRZqYqOwUq9IyZZVwwP7CDm36yVmOTa5Zl1eNRdpf1+RzhI+pUzFRI3/KCHYYagBnu5JgCEgCxctExg9iNUmWRm1yieljHs1HjzBHvCzzw433FHRxeIZ49SFXoucO+5zuckx6BQUFD7qSFl8QzZOJSZPY2hg/7bizo05ehyUp44ZPvKyOLXZ8P3JEmAky5znecfCFKOHGlwizJ4nqZ9yFhGw6x81Mwyk27bI3FKrIuVDB6mivsaZUgoAlKx0MeaBPgAN33SIdhpiFj8/FOxjKABNKYCLuX8oskJyKItjtKdCGcosaHeYAHmfkEITdhYs5ynwH0FKxCpMJcOZPml1yWwi5S2o27Fd7ajj2tTs6TRJfBJPINA1dLfcVG1w2bo4XGTafBLYrZ2bwaRdA1x4QTrl3dRBGSjJCeWEOUXrTZ25Ob7DvcRs4cxiPkfFVyXsUZ7rdF8MwrdZ8yBnyVkZWZo5GnZO3iQ9kKNdjaob7L3SXtHIOkZKLxc3FnTx65bayKzJdb6c+wfVTqXyK/Nwf6fuU2hXGAclAhxTRQA+KBjkoZIYFRGWaeX1r/ChVktxKCpJCsfLXdFIknYiUqJgOcl2RboCVJIqbsQKY0IvRY6BaOeiFyNjBs5/wCUuypsWFMQnFADBqQxwgBnoGgQUgbChTRAMAhDGO1QAY09Cd8x4fQUqIifPKJ0nLwKGmSQWbIIMHodtNvNDXHJKMmnaJGSQ2NRI8pJ+ZQ+FZct06igqdaD8f4UXyiuSrhmxYrbhMHNp1Gx/ZVChlceH0S26zgd5sljjkTkQd2ujf4oarkMuNL4o9GHbbNJkeYU4SK4y9DP7Ac1MlbErACa2ECBc5IkMXIGDKTBktIJESYISGOCmMWLf3JE0LGosd0ImU0ituxp2TGlYBckSHgxKOQtAEoK2wwZUkRobFCGOh2oAd2SQgSgkkAhh0OEkQ7DaFIBwUmxjP0SQmxgUwCJy3TbY6FiSsmkO2uYIGQ06x4oasksso2kAAkV2W6NTJQkiDNew2yWlp0OR5ZaHx6qPyHHI4pr3K1cQSo1TKiqaQ5Ke4luZnMC0FgikFAOQSBSAQ+vd+6KEyZo0QIMBAxOKGTQBKhYwuXVOiLfIzjsmCHDiJg6iD1HI9EiSdAlDAeduiLIyZGAhEQypdAgRzSGFKGxBBAwWNxGJ1ICGSLNsseDDnMgnkNYyCGqDLHbwQBBUPsm+gBDlDsYpUyIkEqGe5JkkgXOgJIk2Mx2SkVhtKTESMKQFii9VNEWaBzbmk+iLKxUSNn/2Q==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 descr="data:image/jpeg;base64,/9j/4AAQSkZJRgABAQAAAQABAAD/2wCEAAkGBxQTEhUUEhQWFhUUFhUUFBYUFxQUFBcVFRcWFxUUFBUYHCggGBolHBQUITEhJSkrLi4uFx8zODMsNygtLisBCgoKDg0OGxAQGywkHyQsLCwsLCwsLCwsLCwsLCwsLCwsLCwsLCwsLCwsLCwsLCwsLCwsLCwsLCwsLCwsLCwsLP/AABEIAL0BCgMBEQACEQEDEQH/xAAbAAABBQEBAAAAAAAAAAAAAAACAAEDBAUGB//EAD4QAAEDAQYDBQUHAwMFAQAAAAEAAhEDBAUSITFBBlFhEyJxgZEyobHB8AcUQlKC0eFicvEzksIWIySi0hX/xAAbAQACAwEBAQAAAAAAAAAAAAAAAQIDBAUGB//EADERAAICAQQABAMIAwEBAQAAAAABAhEDBBIhMQUTQVEiYfAUMnGBkaHB0UJSsSPxcv/aAAwDAQACEQMRAD8A8RQMSAHQA6AHQAyAEgB0AJMLHCQEjWoEStagjZK1qAsMNQKwsKBWOGoFY+FIVjhiBWSBiBWEGpAKEAJADwgB0wEkAyAEgBIAQKAHxIAWJACxIAWNADY07A55M0joAdACQAkAJADgIAKECHDEASNpoFZM2mgjZM2mgVkraaBWH2aBWPgSFY+BAD4ECHwoAUJAPCBCIQAMIAZADhADwgBEoAAvQABekAPaIARqosATWRYAGsixg9sgBdqUAZoCmaQgxAiRtJArJBZ0BYYs6BWELMgVhCzoCx+wQFjiggVkjaKBWStooFZK2kkKwxTQKwxTRYCNNArFgQA2FIBYEALAgBwxArEWIAHAgLEWICxoQALnIAr1aiQyA1ErAAvQMbEgBSgBwwooAxRKdCsJtnRQWSfdkUBRZZ1MvbJ2WdBGydlnSFZK2ggVkrbOgVkrbKgVh/dUrFuF90RYbhfdkWLcELOiw3D9gmFi7NILGhADwgRPSsjnaBQlkjEi5ImfdTgqvtERbypUszhsrFkiySZXLoU7GLtEWAu1RYAmqiwEKiLAcvRYiGpURY7K7npWFkTgix2BgSDcP2aYWIUkBZMykmKydlNMLJAxAWEAgVjygLImUEy2yZtFArJW0kCsMU0hWEGoETMQIlyQIWSABgIAJrAgQL2pWKyNtIuMASVFzS7HuNiycNvdqCsWTXwiQ8xmnZeFSDmFiyeJ30Lc2bVPh6ACAsctY2A7ro8FX9qAgtHD07BWw1jQ0zn7x4V5CCtWPxBp8kk36HPWnh6qwwZjwW6GshJEtyBdcT43U/tKHZE+5aif2mIWilWsr26hWRyxYyEOKtFQnFAURkpBQ0oAUphQYKAJaZUqAMlAUOEwoIIoKHhFBQsKKCi2AmMdADygBwUgHhMQgUgHxoAIOQATByQ+BMuUrG87KqWaESLZo2G43POYyXPz+IRh0Qu+jrbn4VY0BxXKy62UyextG06z4dAFilOyDiI0zzVMq9yaiPhPNOrGkQuoIS9BUwQCNintfoCDNMHVTiuO+RPggtFgBEwEt7i+CSVqzFr0OzdJGW62Yc+7hkbo0rPYadUSAFqlF+g1JMr23hdjtlV5k4kqOavTgvdq0YvEHHsfJyV53HUpHMZLpYdXDIFmYKC1jDFnToRDUYkwHpsQBM1ikAUICxICx2uTsLHL0WFjdolYrLQKZIeUAKUAIOQIkxIEA6ogBqZLjDRPgk5Jdg3R0F1cPPqe0Fiza6MOiG5vo7GwcIta3E7QLFLU5MnPoOvcVOwguyHdGi5+XNLqyLkjZs1nAEQsbtkU0X6NPqqZWaIEzqCSiSlEgNJPYyALQBumuOwojfVCjLIIek8zzCcGxhvYDmlkuyVWgX0shEzup0q+ZW0Z9qsxITiQoy6Fd1F8x3d+i36fN/jIrnH1R19jIe0OatEoPtFmKdj17O05OELO4wl3waKMe9+Hw8ZQUnicPiiyLR5vfnD5YTlC6Wl1/wDjIimcvVBBgrsRkpK0WEJpSnQqHFNFAKEBQ5CYqBhAUIlAUROqJBQ3aoCjRTFY6AFKAGxIAFzkAXLruipXOQy5rJqNVHEuSLlXR6LcHCbWASJK4eXWTyvgSi32dbZ7GykJIAU8WHc7mTqjLvC8TUOBvs7qzU5owjtiUybLVjs2QXK9RUW+yToVDsyJzVM0X43QFSudB5lRg2iyRn1nu2Mz1SbZU0GWOjMZncap1xyFMjbi0A8J1RzfQVwM55btEa9UXXaDks2K3jQ6Kve7LYvgu1HjKN1ojGymciCpS5qahRWzOttlnZJqhXZFdFtNB+E+ydOi3aXU/wCMiuSado7WlhqNBGatzYVLlG7DNSRn2uiWlcyblDgsZi3jZBUEOGaz+Y7KpR9UeW8Y3UabpAXovDNU5rayKOeprtJjDc5OxWValWCo2Owe2RuFuGNRG4W4ElG4e4AtS3DtjYE9wbjYUxAOcgdAygBpSsRo3Ldjq7wAMlm1OdYokZS9Eew8O8NimwaDLzXB8ueeW59E4Yzae9rBDcyrowxYfxJfJGVaS5xzSlNz5Q1EoWGkMR8VhyO2ZZPk2qSikCJoBRuSZLbZUtVoDB4qjJJk48GVUrvcYbOeoVaTG5FkXc6Mx4R+6nKEoq2JP2GpVCxxDgY2MKtN2Tv3NAvaROemyuciVxA+4YwZE+eYUEnJ89BXHBRrXM4Hun91OWHgptpktIvaYeJA3CSg4vgbkn2WfvrSYcY8RCk5SoFTJXlpGyj5l8DcDCvSjuNirIcMqZp3ReQpkNcciu3h5+Ertw+NdHT1ajXBZ9QoviS5N+9SRh3iAATyXKlibfwlblR5/fzxUAnmt+ixShKytypl20cE06tEOZk6FuWrnjlyTXKtHn193PVs7iHDLYro4dVDKuBmHUYSrw4ALCigoFFCoIHNKh7SatUCTiW2qK+JFFRruVpGyJwSCxigB6LMRAG5hKT2qw9LPYuC7lbSptcRmvKazUuc37EcSt2dYAXZDRVRzzlwjTtJHUAwSclpx4JPsjOSijlbTfjDWwArpy0clgcjLDK3P5E1i1PiuJPiRGrL764aqnIsogFrc72WknmqZySfJZGE5LhAGoRnUDuQMSB6JLLF9EXCXqW7vrMcZEOj8pzjwWmEkvSyMINvks1bU3Pbos+bPbr0NMYorPAOeQPu9FCMotd0yuSfYLKjIjGMjloE7q6YcMG0Wl1Mid84ORI5hVz3xfJYnt7JDebcpEZZ5HdWLMJtMVa20oy7xOzdfPkFb5sUiEoxM94c8kwAB0kjz33VD1HNpEY4rZkXrb2UCGvrMa7XA5wDvNozaOpWrHhy5luUePc34vDss1wT07T2jRi1jI5QQfDVDcoOmYcuJwdSVM5jie0vpNJEmMxC7WgnukmyWKMJQcWHcX2mhrQ2rMxuuln0scnMSmOmyQdLokvjjkPacG65v2JRfJvw6SUuWU+Ha5rPxPENHNbsXlx4ZXrfD5qG6B6PdNtaCBsVzdTip2irRJy+Bivy7aVdhBAKxqbhK0XZcLg+Tym/uF30iSwYm/BdnT62M1Uuyp432jla7SFuK+SuSjkORSjkVscphuY2EIse5mlCmIRRQUROcglRbuGDXZOkrPqnWJ0RyfdPcrsdLWgcgvHyVy5JQ4R0dgpADESuzoNNDbvkyxP1ZxP2i8TCkwtac+i6emwqctz6M+S8jpHkFkvhxrB07rq5UpY3FFsMKietXNVL2B2kheK1cVHI0Upc0K8LbTpU3VqxOFkBrQe9UeZwsb1yknYAqjBjeWVI6Og0UtVlUV16nD2ji2vVqS576bQYa2i402NOUCG/PPNdVaeMI/Cl+h7jD4dp4x2VdfX5HoXCt5/eWmlVIc5olrssT2aHFlGISDPI9JPH1GnX34R67S+v1OL4t4dHEt8On+zHvCyGm+QS0jRzTmOeYzGqxxlKEq9UeYnHa7M/vanPmTqSf5UpNMqROGO56xr4xCr4JWO6QIIbpMid0lQWIg/iPSZTuwsMMy15+fkQlZEuWezxBjXSd/CVCe5dlkUmSX7WNnoOcIxBvdn87iA3EDrBJd+krXg0yc0p+nL7/Q6vhmn87MofVHjluouc87lzpLjmXOOrnHzXo8U4pW/Q95HDGMdseEWeE7/wnsqh7mI0+rHSY/SY8vVV6/SOS3x77/Ff2eS8QwY9ZillxcThe5HeXXZW167Wloc0yOY0XOwuf3Y9nloVuJOIPs9oVB7EEaFuUKyOs1GF0aqlHlHC1eHzZnYSyW/m19VtjqFng5bqfsdnR6vHKShRo3blposuWbXKPQrBFxpmjRq1GOxT3QpT1alBL1OfDwzHHK5mq6+SM26FVykmqLcugjNUyrbLXjyPdn0VOPJtZhn4V/qc3eXDTHk4T5roLxPYqKl4K32zmr9uUUGg4pJWzSayWaVUZtb4bHBj3JmNT8F0TlQUfUESmVtIWJFCo1S9TFRG8oGQlKxno3A3CogVKgzK4ut1Tb2xI05HWOtgoOjYLm+Q5contorXnxc1rDhdmt2n00vUl5UmeOcTXw6vUJmc8l3caUI0jRDBtR3fBHBbQxtWt3nuzA2AXH1viUrcIFM5W6O0Y0DugRBjLouJkbfZmvk8++0G8C2qWzIoU8Ubdo8gAkfqYup4diuP/wCn+yPX+EtabQT1H+T6/wCL9zI4KsprUSC5svru71Qw2SynJcTkM9+q1a7jNGK44/D1Zt8EytYMk5W/iv3b4R2vDbexqY+1a3sTP4nB4BIc1uEGZGITlsuZac3bS/n5cHR1sfMx7Nre78FXs3fsz0q8rIHgZSRlkRMjT66rJmwRaVdrjh88fXfz5PAZYps5m0WYAkaEZatPu3Gv8LntyXD9DNsSdEAZ46bD6ndHbIUyQCB8ciOnNRdDGqAawRoN49eqLEyWkBO31zySba6GkjTo1hI67z06IeS5KT/N/MujUVRU4romoxgaJOMbwJDH96T+r18l2cCjJtLtpc/gd3wTJGOSUn7fyjz234A0AUwHgkuqAuII0DC3TKCZHPRar+HbR62Dk5N3xXVfycHXbgtlVo0fid6jtAfWQuzF79PGX4f0eZxJ4vEZQ9JX+63HodgvR1mmq38JDo+XvWTSYYvMrPG6lNZXGHu6/U9IuHiJloYC6AT8109V4WnyuirHrZRezIR35coe0lsFeX1Gjnhdo2qfO6LPM7wx2aphLe4Tn0VuJLLB+56jQ+KuVRkXXWoEZZrH5bs7m4xrwvA0hlJJPot+nxeY+TNq9T5MNxJY78LxhqQOSjn0Ox7omXR+IxyyqXDL1pvenTbLjpsN1mxaWeSR0cmSMY7pPg4S9ra+01JIhg0C9FpsMMMaXZ5TxDWvNKl0iN9LYBX9nGYBpFFMiBhPJLkCY1ArWyVjGsEkwNLh27jXrNA0BBKz6vMscGTo9h+9toNYwb5Li4se9OTNemwOb4Mu9qwM5ahWY8kYPk6Ofwuc0tp5xfdicXxJErbDUxfRsx6BwgkymOHCS2NyPil9uq7DJo/hs9w4Ws4FNoOwAXAc/MyWecqmxVKMVXCPxSnkjzRlf3jzf7U7scKzzH+rRa4ZaupkEt8e4P8AcF0/C8lJJ+j/AOnrtF/7eGTxx7jz+9/2YXCdXDZmgal73eUgf8Vf4hHdl/BI6vgUK0u73bOuucF72NjJz2AmD+IjpuJ8VznCk5P0NuqyRhCTb5p/8PTrTaC4Ek+Go9265ufO5Rafy+X7ev0z51du2ZVVodl6deSwxtCkkyq+jnkcs5yG+6sT9Ct8IiadiPl8kNEFKwiwnTTp4ckkJkTXAa5p1YWSir3gNpjz3B+HkpSg0hKVsLiymH2d75za0HUhvdcHHLFHPOJzWvTZZSyQj6ddc8/r0dTw/UvBqYyvh8fqeb3hagMzAJHu8d/4XZjhmnR73HmhLpnP0Gh9oDtSWimAdJLiZ8guh93Ht+dnI1nl4809U3wo0vx/+G1xFbOypZ54u63+UtPBue48RjgsuRyKXC9/vY4AFen0eZSWyRRr9EpLcj2bhu+w9sO5d4rFr/D1KznaTLPH2uCHiu4m1mFzRJI05ryOfGsE7idrBk5Ukec2O2U6LjRqOwlu7uWyjLBPL8a6PaabMpYk7IrzvGgZAOLwCli0+WEuGTzTxONTaMBlSSSBHJdhVt+I8vOo5G8fQ1Uzqo1H0JTyZJL4mQl7VdBIxTQweNirimgXvTFRF2nVIRDgUXwJJstWS6qlQ6EDms2TVY4epsxaLLk6R3dx2BtlYCDLiuXqNQsh0sPhU394v1apdUaXO96ohmbTUTt6bRwxIlr1O9J0VGS5I6SiqOevt7QcR0C0aVPpEZ0o2y7dNZj8OGNVDUXFNUY9Rlh5La9j0u4mQ1qw4K3I8VdsV50y2tl+PTbTddTLpZN+Z6GacqnRgca3N95ptax0VGHExztHHdh5SN+YRhyQhKmuDo6DWz0mTfHp9nAXZwxXDsGFwzOTWuAzM6nQSTyHVdCU8c++Tu4/Go48dQSiuX+p6NcPDQo4X1XS9plrG5NBz7x2J0HrmVk1OTF5L+f/AD69Dl5/FZZlKC6fr6v+kblpOQETz22Jk9P4XBnFUc5srV6jQQNCZjygnPwHvVMV216BLoalYsREkAHeSY8td1bjwKSTtLmiNJrljusJBOY0y36SArPJkn6WylR9CQUMoPTMgwOvSc1FY3zf/Prv64JOqOevhoa/umWkcsyRM7wNvVShCLi3fNg6rgnZJz6Za6Rt5/BZmBbpWmWwYgZgkAgjbu75tdl+6lGThJNEov19jmuIuH7PUADH9mTAj2mk84/DMHovRYfENyuv7NGPX54t3yjlrPdFOhU7rw939Mw2fH61V61Esq6onqM+TJFKXX4nL8a3kH1RTbpT1/uXR00KjbKtPDZG/co3IHdoDBWzFkUJ3Zrljc49HqHD1d7XAwc9ytGbXYNjUmYMnhOXJVI7ez3iRhxuGHcc+S8zqp48r+DhDjoM+HtWU7fctktTn46QL2RLogwc8iFj8ueGPwT/ACLJTywVtNI569Ps9pkF1B5adg7vNPzCcdXli/j5/Yrjl3Hnl7WKpQfgqCD7iOYO66uGcckbiyuTd8FP7wVdtFvn7gveCmuBvJJoHCE95HcwcHUqSmhbhdh1T3D3is1owuBImFDJBzi0XYJKE1Jnc3VfdBzYJDSuBk0OWz12DWYZR4JLTedKDhMquOlyJ8mtZo1dnK268KjnyHkRouthwxjHo4Oq1s3k+Fm5ctudVplrjmN1h1ONY52ujreH6iWaFS9C3brDjZBVGPNslaNmRJx2lrhS56YIIq95p9k7rfnccuFy+RwNVGeKDj6M9MufReewdnBS9ClxreRota9uZZBz06he08NhHJB45dNGDVP/ANYtehmWW+Kdqp46ZykB7c5a6N/kuPrdHPDN0aJ8E9BtomG1Zb/VE+carmSyTvjgcXFrlGnZ6R/E4npoPD+VjyPJJ0Tioonqs5bR7tFCeNp0Tsjc7KPXySpkXIVOlmI1/Za8cZSXw+hQ+y++zz5Z8/j4LVl08pva119c+vyLY8ckVoBABGzSOeU/JVvzIqMl7fjxf8foRn0c9arFLpOkSPh9eapeKVexQnTBaYgcpHU579J2RPFGkkiamyJ74EDKQAMzr15Zyo+S36D3GNfVVrhryHI75eAkZdFpwYJRoux22cl96DQ90ERoTHecRoM9l2IYmuWzZHH5jSOY+6Nc6dyZPWVt82SVHThgh6HUXHczu6WxnnzIHVZdRqYY+zfh00pLjg680y1p8v8AK5mKTypnQWJJolsby4LnZeGWPGkTUbc6z1A8tLhIxCYlvKVr0mZNpS5+uirNpIZ4OJrXZe4qnABBeTg1IEnJpI22laVFZMldX0cXU+DKEd8X12YvFt10q4DHubiObXCcieseqg5z007XP4evyMK8JyNWjin/AGf2iJaWkROcid8lvXiUfWMv0M8vD8idcBDgGu1rXVCGhxGzswc8iREwo5fEdn+Eq9G1SNGn8IlllTkvnXLN+y3BSpthrQcsycyfNcjJrMs5W2ekw6HDhjtjFHH8TUGUawY0RjbijkZj3rv+HZJZcTcvRnm/GNJDFlTgqtXRmR0W44tIphibdE0yywNCzy3SZpjNILtOSj5Y3qHXZECZVu3go8xtm5Yrc2k0YcydVizaZ5Hydzw/W48UakFar+qOEAAdUoaOC9DbPxSC+6irw9XP3ukSZl0K3UY6wSS9jh6vWSzStnulxSROmepXndJie8yT90c99pDDgMOJA6RPkvZ+HxjB3dnPnby0jyG676rWS0YqUua7J7NnA7ePIqeqxrI2dR498En2et8N37TrezVawx/pVsngzoHAwQuFk00IythDQyZ0YbUMkOpE5kDGfT2VWsGJvmX7EpaB+7JqNOqRmaXhjd/8pz0kH0/r9RLSNf5fsH2FXlSP63D/AIKC00F2H2Nv/L9g6dGrEljf0vk+9oVeRQwxum/wD7DJviSJmGtnDXZ83Mj1n5KcNUp8RT/QPsc13JfX5D1RVaJLA45+y5sZ/wB0fNaJJPliWlk32c7b3VMyXUqY2xOxHPLMCBtzVXlwvoa0HvIw69tpicVsbOnda0DrEuOatWBf6kvsmJerMC8L6sw9q1OI5d0e5rZV8dO11Esjhwx9Dnrw4pswkU2Oeebpj/2V0dNP14LN2NLiJzlvvh1XXLYAaALRDCokFOuirYGPxAsmfWeink21yOGWUXx2ey3LZuzpNDvaIBOW/JeNz5PMyN3weyhFqKRbrUS4ZZcxOZPNX48ijHgmmovkVOngJ55SPms+WDY3JTQVup42nwVMPgkLG9rMmgwNAyIe10akSD811N0Zw47LZyafyKl7cRxWwBrqlMCSMUlruQDj4+5XR0ss0LuueL5OTn1+HTz2vnjmg7BxZRY7vUqp01g6bRi+oTWizR9mZ5+IaeXTa/I3q/ENG0MY0VT3c8DwGAOIzLRA5kZ7KrVrM8ai0+Pwr8q/k0aTJh3OUGrf6/nZWtl5UaNMvqPHdgBgkudP5dpy96yYNLLK/wCP5NGbOsa3Phe55la3PtFd1eoMIPst5AeyF6jBijhxqETyGu1TzTcn9IkwqyjnUVBSyRQiDCoOkTSZPZ2DdNUyWxkroCYqGD0h76AeUJC8xsawEtrMcNQ5seqWRJwd+wXZ79YrYWUwNCQNdTzXlsU6l8iydpUuznL4tJqYmlsnMEOzAPRbZa6WOSjHo6+k8Gg0sk+zh3XTjJIEFp/wtf2yVbvQ6b0cVwDbrtcWnE2YGRCI6yEmL7JJLg4ureFVrjhqVAAYjE4e6V1Y44NK0v0ONlnLeySnfdWZNR/+4/ujyY+xFZX6l+nxRUGtSof1u/dR8iPsh+Yi1Q4wqN0qVR4Pd+6T08fZEXMm/wCsam1oq+bnn4pfZsf+ot8vcr1+Kqh1rP8AIlSWngvQW+XuZtovku1c53iSfiprGl0gso1Le86GFOhWViSeqYhw1AizZLM57gGjVRlJRVsOXwlbPTuC+H20+/WGEj2cQJ84G689rtWsr8uMqXq/f5Hf8O0E8UfNnH4n0uOF7mpxFerqFLFSANRzgxuLQTOfuWLSaeOXJtl0dHWZngxb6ME39bHMg2gtnamym3nuQSuxHBjjwlx8zzk/EckuejnxZ3tqdq2rUxzJfMk+M6joVc3Fx2OKoqjq8ilvvk9BuS+xVZhdAqQARlnG7Vw9Vpnj669/ro9HpNXDUK+peq+u0XK9gFQFukg7xtJM7LJict3wm2U0lz0ck+4nSYdl1mfcuvDxGKXK/Q4ep8Dk5twnx8+zNvOi6k4NcfaBIjpr8Quhp9RHMricTWaTLpWrdp+pVFoPj9dFoqzIs00C62Tr5Zz8U1FIseplJVL/AKRYzz+StTRS5Jjy7kPUfupEbRCFEjYxaFBpMmpNDdmltJ7yJ1M5kbJbaISyWFRJjKFJEFXqT9nGqZGzoeB7iNSr27h3KRy/qft6LleJ6pY4+Uu5fsjVjg3ydpa3ueS0O0GZ5RyK4sckuken0XhmKMVOatmVYKz3veDEtMEzMxv5hTzqKSa9ju+WoxJbZc+RqMcQ4CQNlDFqGntfRU0m6ZDd7i9uYz0O0EbKzMknaGo0Zt88HsrgloIfBOQ1jUkLTpdfmxPbVow6rQ4svL4fued225atNxaWkxyzC9Bj1WOcU0zz+TSZscnFx/oz30yNQVoTvozPgFADSmApQAkAGGJCsMNSFZbs1gc/QZblKyuWRRO14OFGiSKkNcT3XO0jlOy43imPLkS29ex2fBs+FNqXEn037ex6E2mcIdh7p0dlHquItPlq9p3/ADFdXyctxNamlpYCMWIZCDmD0XQ0OCcZ7mc/xLUR8lwk++jnqlSIb6rs7eDyUpkWOD7lVKNIayBtzOWR9II3B2Kh8n0aMeRp2nyjsbttprNaTqBDvEb/AAXC1WJYptLr0PZ6HUrNhU/Xp/iaD6JIyz+tfBUQxym+OS2eRI4biWp2lUYTLaQIkfic7WOggBeh0OLy4/ieZ8ZzqTWNen/WYrvqFvSPPkWH6zUhD4foJibB7QpCJMSmSBxJDsUHySItiqPJgfBDZEFrsPUfBIkWLEw1qrKTT3qj2sHi4gT70pzUYuT9CcIW6PeqF1so0W0qTMmAADmdyeZK8XmyzzZXtTbZ1tPjTmk+EjzX7R7bUs9AYSAatQAxGneJGXPDC6fhemUstT9Ff8HodZqHhwJ4+7S/kzLsvxz6tJ1ChWmtUp9o5zSKbW5B4aRqIkytefSVje+SqKdV2/YIa9zpQhL4mrb6XvR6XethNOmHYmkEkEAgwfmOq5mbSvFFStc/s/6LdNnWTI40zxPie3VDa6jcbgxrxhDTEd0Z5br0Ghww+zxdctfycnxLUZFnlFPhV/xHovD18uqWYNnvskOdo4hzYnLmNVy9XGWB7Y9O2vlfaN+gzxzw3T7VJ/l0ytbKYjNYYN2b55Is4G9KQ7V0DJek0t+WrPI+KOPncGc+zg6halI5ynJD07sa7QwpqQ/OY/8A+OPzI3D875BsupvNRcyLzskZdbdyUt5Dz2WKV3Mb1KNzIvLJl2k30UGytsmY6PnoQoNEoTaBOEaAeSg4JmuOpyJVb/UfHAJjwVkYlOTIyCkZOadWZ2SSI96Ghqwg7NVOCfBYpUad1Xi5kgEZ55jdY8+kjkds62h8TeBbatGraq9oqMwurDs3ZhlIdm1w/qdmXRyOilHTqEdsevr65L9T4jOXxR4+a/v0/KjFq2aDEdMlfj4OFkyNs2+Cm2BtX/y2ODp7lXEezE7VG7eOnONVe6lwzTpssF6cnbcVcKWV1PtC0BobLX08MRsTGUdQq8kPL5ib4qOXiaR45edFtOo5rHYmgwHbHw5q+LbVs5OaEYyaj0UsX1CZVQJzTG2EBHUoI9hgTqlQBEgKQUM8SJQNGlwjXZTtLarsjSBezTN+g9xJWLX7vJaiu+Ga9NG58dnev4jqPkEh06YoxNnUAtgELzC00Fy0ew0uCFKXTKVS8QWw+HAfn0A3A5DNacbnFqmdFwjXBJd96NwHBGETHlyUsqyOTcv0EscWRW/iANZh35dVCGCU38iWyEHuZ53aaBqWl7jpOI+ggL0mn4wxR47xKf8A7zfv/Rq2a0upuxMdG2kz4hKcFLsx4NTPC7iWbbfFSpGJ2wHkBAVawRb5L8nic6qKSMk0wtcVSOXLJKTtgOpCUxWKI/ZIBiYQ+hXQ4H8pURDTChApATMfCiJjOeEEkiMHmiiy6Ac6dFIpbvkQCBoJg32CjVkuhsWX16IIWTWZ2eeUwPLnzy1RtsthV8m7d1tLZa6HN3aTExoWnZ3I8p1GShTXDLoScW12izaaGJuMZtyk/l5YwNPgdknHm0Rnhf3o8oybRWMexkYZi5EZmOpy8p8mjRDTqMXfZ1XBF5Oa00mV2YjiP3WtlQf3tKdX8LyJPjtoUW7prg1YVjUfhlycrxRZqYqOwUq9IyZZVwwP7CDm36yVmOTa5Zl1eNRdpf1+RzhI+pUzFRI3/KCHYYagBnu5JgCEgCxctExg9iNUmWRm1yieljHs1HjzBHvCzzw433FHRxeIZ49SFXoucO+5zuckx6BQUFD7qSFl8QzZOJSZPY2hg/7bizo05ehyUp44ZPvKyOLXZ8P3JEmAky5znecfCFKOHGlwizJ4nqZ9yFhGw6x81Mwyk27bI3FKrIuVDB6mivsaZUgoAlKx0MeaBPgAN33SIdhpiFj8/FOxjKABNKYCLuX8oskJyKItjtKdCGcosaHeYAHmfkEITdhYs5ynwH0FKxCpMJcOZPml1yWwi5S2o27Fd7ajj2tTs6TRJfBJPINA1dLfcVG1w2bo4XGTafBLYrZ2bwaRdA1x4QTrl3dRBGSjJCeWEOUXrTZ25Ob7DvcRs4cxiPkfFVyXsUZ7rdF8MwrdZ8yBnyVkZWZo5GnZO3iQ9kKNdjaob7L3SXtHIOkZKLxc3FnTx65bayKzJdb6c+wfVTqXyK/Nwf6fuU2hXGAclAhxTRQA+KBjkoZIYFRGWaeX1r/ChVktxKCpJCsfLXdFIknYiUqJgOcl2RboCVJIqbsQKY0IvRY6BaOeiFyNjBs5/wCUuypsWFMQnFADBqQxwgBnoGgQUgbChTRAMAhDGO1QAY09Cd8x4fQUqIifPKJ0nLwKGmSQWbIIMHodtNvNDXHJKMmnaJGSQ2NRI8pJ+ZQ+FZct06igqdaD8f4UXyiuSrhmxYrbhMHNp1Gx/ZVChlceH0S26zgd5sljjkTkQd2ujf4oarkMuNL4o9GHbbNJkeYU4SK4y9DP7Ac1MlbErACa2ECBc5IkMXIGDKTBktIJESYISGOCmMWLf3JE0LGosd0ImU0ituxp2TGlYBckSHgxKOQtAEoK2wwZUkRobFCGOh2oAd2SQgSgkkAhh0OEkQ7DaFIBwUmxjP0SQmxgUwCJy3TbY6FiSsmkO2uYIGQ06x4oasksso2kAAkV2W6NTJQkiDNew2yWlp0OR5ZaHx6qPyHHI4pr3K1cQSo1TKiqaQ5Ke4luZnMC0FgikFAOQSBSAQ+vd+6KEyZo0QIMBAxOKGTQBKhYwuXVOiLfIzjsmCHDiJg6iD1HI9EiSdAlDAeduiLIyZGAhEQypdAgRzSGFKGxBBAwWNxGJ1ICGSLNsseDDnMgnkNYyCGqDLHbwQBBUPsm+gBDlDsYpUyIkEqGe5JkkgXOgJIk2Mx2SkVhtKTESMKQFii9VNEWaBzbmk+iLKxUSNn/2Q=="/>
          <p:cNvSpPr txBox="1"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2438400"/>
            <a:ext cx="4913312" cy="3490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>
            <a:spLocks noGrp="1"/>
          </p:cNvSpPr>
          <p:nvPr>
            <p:ph type="body" idx="1"/>
          </p:nvPr>
        </p:nvSpPr>
        <p:spPr>
          <a:xfrm>
            <a:off x="533400" y="3810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pH Scale</a:t>
            </a:r>
            <a:endParaRPr/>
          </a:p>
        </p:txBody>
      </p:sp>
      <p:grpSp>
        <p:nvGrpSpPr>
          <p:cNvPr id="282" name="Google Shape;282;p37"/>
          <p:cNvGrpSpPr/>
          <p:nvPr/>
        </p:nvGrpSpPr>
        <p:grpSpPr>
          <a:xfrm>
            <a:off x="914400" y="3276600"/>
            <a:ext cx="6934200" cy="762000"/>
            <a:chOff x="0" y="0"/>
            <a:chExt cx="2147483647" cy="2147483647"/>
          </a:xfrm>
        </p:grpSpPr>
        <p:cxnSp>
          <p:nvCxnSpPr>
            <p:cNvPr id="283" name="Google Shape;283;p37"/>
            <p:cNvCxnSpPr/>
            <p:nvPr/>
          </p:nvCxnSpPr>
          <p:spPr>
            <a:xfrm>
              <a:off x="39822967" y="1069267961"/>
              <a:ext cx="2067838080" cy="8949644"/>
            </a:xfrm>
            <a:prstGeom prst="straightConnector1">
              <a:avLst/>
            </a:prstGeom>
            <a:noFill/>
            <a:ln w="76200" cap="sq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84" name="Google Shape;284;p37"/>
            <p:cNvCxnSpPr/>
            <p:nvPr/>
          </p:nvCxnSpPr>
          <p:spPr>
            <a:xfrm rot="5400000">
              <a:off x="994344210" y="1069397917"/>
              <a:ext cx="238440191" cy="17637164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85" name="Google Shape;285;p37"/>
            <p:cNvCxnSpPr/>
            <p:nvPr/>
          </p:nvCxnSpPr>
          <p:spPr>
            <a:xfrm rot="5400000">
              <a:off x="2027771928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286" name="Google Shape;286;p37"/>
            <p:cNvCxnSpPr/>
            <p:nvPr/>
          </p:nvCxnSpPr>
          <p:spPr>
            <a:xfrm rot="5400000">
              <a:off x="-118728473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287" name="Google Shape;287;p37"/>
          <p:cNvSpPr txBox="1"/>
          <p:nvPr/>
        </p:nvSpPr>
        <p:spPr>
          <a:xfrm>
            <a:off x="304800" y="4225925"/>
            <a:ext cx="10826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Acid</a:t>
            </a:r>
            <a:endParaRPr/>
          </a:p>
        </p:txBody>
      </p:sp>
      <p:sp>
        <p:nvSpPr>
          <p:cNvPr id="288" name="Google Shape;288;p37"/>
          <p:cNvSpPr txBox="1"/>
          <p:nvPr/>
        </p:nvSpPr>
        <p:spPr>
          <a:xfrm>
            <a:off x="3590925" y="4114800"/>
            <a:ext cx="167322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Neutral</a:t>
            </a:r>
            <a:endParaRPr/>
          </a:p>
        </p:txBody>
      </p:sp>
      <p:sp>
        <p:nvSpPr>
          <p:cNvPr id="289" name="Google Shape;289;p37"/>
          <p:cNvSpPr txBox="1"/>
          <p:nvPr/>
        </p:nvSpPr>
        <p:spPr>
          <a:xfrm>
            <a:off x="7315200" y="4114800"/>
            <a:ext cx="12366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Base</a:t>
            </a:r>
            <a:endParaRPr/>
          </a:p>
        </p:txBody>
      </p:sp>
      <p:sp>
        <p:nvSpPr>
          <p:cNvPr id="290" name="Google Shape;290;p37" descr="https://encrypted-tbn1.gstatic.com/images?q=tbn:ANd9GcRo4ww-LWTMXFUjVtd6kazVDcDxgH48T3LZahLmR8j4B7Ho1xiUng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7" descr="https://encrypted-tbn0.gstatic.com/images?q=tbn:ANd9GcTPIuyfG-n_MCRItLRN9D22UrnaSHf1ipUonFcLuhC1vG9THAuL6Q"/>
          <p:cNvSpPr txBox="1"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2133600" y="5902325"/>
            <a:ext cx="41449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3600" b="0" i="0" u="sng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 comes before </a:t>
            </a:r>
            <a:r>
              <a:rPr lang="en-US" sz="3600" b="0" i="0" u="sng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3600" b="0" i="0" u="non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 txBox="1">
            <a:spLocks noGrp="1"/>
          </p:cNvSpPr>
          <p:nvPr>
            <p:ph type="body" idx="1"/>
          </p:nvPr>
        </p:nvSpPr>
        <p:spPr>
          <a:xfrm>
            <a:off x="533400" y="3810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pH Scale</a:t>
            </a:r>
            <a:endParaRPr/>
          </a:p>
        </p:txBody>
      </p:sp>
      <p:grpSp>
        <p:nvGrpSpPr>
          <p:cNvPr id="298" name="Google Shape;298;p38"/>
          <p:cNvGrpSpPr/>
          <p:nvPr/>
        </p:nvGrpSpPr>
        <p:grpSpPr>
          <a:xfrm>
            <a:off x="914400" y="3276600"/>
            <a:ext cx="6934200" cy="762000"/>
            <a:chOff x="0" y="0"/>
            <a:chExt cx="2147483647" cy="2147483647"/>
          </a:xfrm>
        </p:grpSpPr>
        <p:cxnSp>
          <p:nvCxnSpPr>
            <p:cNvPr id="299" name="Google Shape;299;p38"/>
            <p:cNvCxnSpPr/>
            <p:nvPr/>
          </p:nvCxnSpPr>
          <p:spPr>
            <a:xfrm>
              <a:off x="39822967" y="1069267961"/>
              <a:ext cx="2067838080" cy="8949644"/>
            </a:xfrm>
            <a:prstGeom prst="straightConnector1">
              <a:avLst/>
            </a:prstGeom>
            <a:noFill/>
            <a:ln w="76200" cap="sq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00" name="Google Shape;300;p38"/>
            <p:cNvCxnSpPr/>
            <p:nvPr/>
          </p:nvCxnSpPr>
          <p:spPr>
            <a:xfrm rot="5400000">
              <a:off x="994344210" y="1069397917"/>
              <a:ext cx="238440191" cy="17637164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01" name="Google Shape;301;p38"/>
            <p:cNvCxnSpPr/>
            <p:nvPr/>
          </p:nvCxnSpPr>
          <p:spPr>
            <a:xfrm rot="5400000">
              <a:off x="2027771928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02" name="Google Shape;302;p38"/>
            <p:cNvCxnSpPr/>
            <p:nvPr/>
          </p:nvCxnSpPr>
          <p:spPr>
            <a:xfrm rot="5400000">
              <a:off x="-118728473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03" name="Google Shape;303;p38"/>
          <p:cNvSpPr txBox="1"/>
          <p:nvPr/>
        </p:nvSpPr>
        <p:spPr>
          <a:xfrm>
            <a:off x="304800" y="4225925"/>
            <a:ext cx="10826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Acid</a:t>
            </a:r>
            <a:endParaRPr/>
          </a:p>
        </p:txBody>
      </p:sp>
      <p:sp>
        <p:nvSpPr>
          <p:cNvPr id="304" name="Google Shape;304;p38"/>
          <p:cNvSpPr txBox="1"/>
          <p:nvPr/>
        </p:nvSpPr>
        <p:spPr>
          <a:xfrm>
            <a:off x="3590925" y="4114800"/>
            <a:ext cx="167322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Neutral</a:t>
            </a:r>
            <a:endParaRPr/>
          </a:p>
        </p:txBody>
      </p:sp>
      <p:sp>
        <p:nvSpPr>
          <p:cNvPr id="305" name="Google Shape;305;p38"/>
          <p:cNvSpPr txBox="1"/>
          <p:nvPr/>
        </p:nvSpPr>
        <p:spPr>
          <a:xfrm>
            <a:off x="7315200" y="4114800"/>
            <a:ext cx="12366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</a:t>
            </a:r>
            <a:endParaRPr/>
          </a:p>
        </p:txBody>
      </p:sp>
      <p:sp>
        <p:nvSpPr>
          <p:cNvPr id="306" name="Google Shape;306;p38" descr="https://encrypted-tbn1.gstatic.com/images?q=tbn:ANd9GcRo4ww-LWTMXFUjVtd6kazVDcDxgH48T3LZahLmR8j4B7Ho1xiUng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38" descr="https://encrypted-tbn3.gstatic.com/images?q=tbn:ANd9GcSPdpY9Q-vdGORH9tBouV_mbPzUCu7hn-FQws8R2m_GuQwWvsw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2097087"/>
            <a:ext cx="833437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8" descr="https://encrypted-tbn0.gstatic.com/images?q=tbn:ANd9GcTPIuyfG-n_MCRItLRN9D22UrnaSHf1ipUonFcLuhC1vG9THAuL6Q"/>
          <p:cNvSpPr txBox="1"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38" descr="https://encrypted-tbn0.gstatic.com/images?q=tbn:ANd9GcTPIuyfG-n_MCRItLRN9D22UrnaSHf1ipUonFcLuhC1vG9THAuL6Q"/>
          <p:cNvPicPr preferRelativeResize="0"/>
          <p:nvPr/>
        </p:nvPicPr>
        <p:blipFill/>
        <p:spPr>
          <a:xfrm>
            <a:off x="3135312" y="2133600"/>
            <a:ext cx="911225" cy="13700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10" name="Google Shape;310;p38" descr="https://encrypted-tbn0.gstatic.com/images?q=tbn:ANd9GcRaNguF8xfpGDWEaqEYD17wU4yJppudfAYd5NztZiUG0U8MnS-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750" y="2133600"/>
            <a:ext cx="1133475" cy="10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 txBox="1">
            <a:spLocks noGrp="1"/>
          </p:cNvSpPr>
          <p:nvPr>
            <p:ph type="body" idx="1"/>
          </p:nvPr>
        </p:nvSpPr>
        <p:spPr>
          <a:xfrm>
            <a:off x="533400" y="3810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pH Scale</a:t>
            </a:r>
            <a:endParaRPr/>
          </a:p>
        </p:txBody>
      </p:sp>
      <p:grpSp>
        <p:nvGrpSpPr>
          <p:cNvPr id="316" name="Google Shape;316;p39"/>
          <p:cNvGrpSpPr/>
          <p:nvPr/>
        </p:nvGrpSpPr>
        <p:grpSpPr>
          <a:xfrm>
            <a:off x="914400" y="3276600"/>
            <a:ext cx="6934200" cy="762000"/>
            <a:chOff x="0" y="0"/>
            <a:chExt cx="2147483647" cy="2147483647"/>
          </a:xfrm>
        </p:grpSpPr>
        <p:cxnSp>
          <p:nvCxnSpPr>
            <p:cNvPr id="317" name="Google Shape;317;p39"/>
            <p:cNvCxnSpPr/>
            <p:nvPr/>
          </p:nvCxnSpPr>
          <p:spPr>
            <a:xfrm>
              <a:off x="39822967" y="1069267961"/>
              <a:ext cx="2067838080" cy="8949644"/>
            </a:xfrm>
            <a:prstGeom prst="straightConnector1">
              <a:avLst/>
            </a:prstGeom>
            <a:noFill/>
            <a:ln w="76200" cap="sq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18" name="Google Shape;318;p39"/>
            <p:cNvCxnSpPr/>
            <p:nvPr/>
          </p:nvCxnSpPr>
          <p:spPr>
            <a:xfrm rot="5400000">
              <a:off x="994344210" y="1069397917"/>
              <a:ext cx="238440191" cy="17637164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19" name="Google Shape;319;p39"/>
            <p:cNvCxnSpPr/>
            <p:nvPr/>
          </p:nvCxnSpPr>
          <p:spPr>
            <a:xfrm rot="5400000">
              <a:off x="2027771928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20" name="Google Shape;320;p39"/>
            <p:cNvCxnSpPr/>
            <p:nvPr/>
          </p:nvCxnSpPr>
          <p:spPr>
            <a:xfrm rot="5400000">
              <a:off x="-118728473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21" name="Google Shape;321;p39"/>
          <p:cNvSpPr txBox="1"/>
          <p:nvPr/>
        </p:nvSpPr>
        <p:spPr>
          <a:xfrm>
            <a:off x="304800" y="4225925"/>
            <a:ext cx="10826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Acid</a:t>
            </a:r>
            <a:endParaRPr/>
          </a:p>
        </p:txBody>
      </p:sp>
      <p:sp>
        <p:nvSpPr>
          <p:cNvPr id="322" name="Google Shape;322;p39"/>
          <p:cNvSpPr txBox="1"/>
          <p:nvPr/>
        </p:nvSpPr>
        <p:spPr>
          <a:xfrm>
            <a:off x="3590925" y="4114800"/>
            <a:ext cx="167322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Neutral</a:t>
            </a:r>
            <a:endParaRPr/>
          </a:p>
        </p:txBody>
      </p:sp>
      <p:sp>
        <p:nvSpPr>
          <p:cNvPr id="323" name="Google Shape;323;p39"/>
          <p:cNvSpPr txBox="1"/>
          <p:nvPr/>
        </p:nvSpPr>
        <p:spPr>
          <a:xfrm>
            <a:off x="7315200" y="4114800"/>
            <a:ext cx="12366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</a:t>
            </a:r>
            <a:endParaRPr/>
          </a:p>
        </p:txBody>
      </p:sp>
      <p:sp>
        <p:nvSpPr>
          <p:cNvPr id="324" name="Google Shape;324;p39" descr="https://encrypted-tbn1.gstatic.com/images?q=tbn:ANd9GcRo4ww-LWTMXFUjVtd6kazVDcDxgH48T3LZahLmR8j4B7Ho1xiUng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9" descr="https://encrypted-tbn3.gstatic.com/images?q=tbn:ANd9GcSPdpY9Q-vdGORH9tBouV_mbPzUCu7hn-FQws8R2m_GuQwWvsw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2097087"/>
            <a:ext cx="833437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9" descr="https://encrypted-tbn0.gstatic.com/images?q=tbn:ANd9GcTPIuyfG-n_MCRItLRN9D22UrnaSHf1ipUonFcLuhC1vG9THAuL6Q"/>
          <p:cNvSpPr txBox="1"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39" descr="https://encrypted-tbn0.gstatic.com/images?q=tbn:ANd9GcTPIuyfG-n_MCRItLRN9D22UrnaSHf1ipUonFcLuhC1vG9THAuL6Q"/>
          <p:cNvPicPr preferRelativeResize="0"/>
          <p:nvPr/>
        </p:nvPicPr>
        <p:blipFill/>
        <p:spPr>
          <a:xfrm>
            <a:off x="3135312" y="2133600"/>
            <a:ext cx="911225" cy="13700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28" name="Google Shape;328;p39" descr="https://encrypted-tbn0.gstatic.com/images?q=tbn:ANd9GcRaNguF8xfpGDWEaqEYD17wU4yJppudfAYd5NztZiUG0U8MnS-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750" y="2133600"/>
            <a:ext cx="113347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9" descr="http://gigabiting.com/wp-content/uploads/Aquafin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5587" y="1900237"/>
            <a:ext cx="787400" cy="212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body" idx="1"/>
          </p:nvPr>
        </p:nvSpPr>
        <p:spPr>
          <a:xfrm>
            <a:off x="533400" y="381000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pH Scale</a:t>
            </a:r>
            <a:endParaRPr/>
          </a:p>
        </p:txBody>
      </p:sp>
      <p:grpSp>
        <p:nvGrpSpPr>
          <p:cNvPr id="335" name="Google Shape;335;p40"/>
          <p:cNvGrpSpPr/>
          <p:nvPr/>
        </p:nvGrpSpPr>
        <p:grpSpPr>
          <a:xfrm>
            <a:off x="914400" y="3276600"/>
            <a:ext cx="6934200" cy="762000"/>
            <a:chOff x="0" y="0"/>
            <a:chExt cx="2147483647" cy="2147483647"/>
          </a:xfrm>
        </p:grpSpPr>
        <p:cxnSp>
          <p:nvCxnSpPr>
            <p:cNvPr id="336" name="Google Shape;336;p40"/>
            <p:cNvCxnSpPr/>
            <p:nvPr/>
          </p:nvCxnSpPr>
          <p:spPr>
            <a:xfrm>
              <a:off x="39822967" y="1069267961"/>
              <a:ext cx="2067838080" cy="8949644"/>
            </a:xfrm>
            <a:prstGeom prst="straightConnector1">
              <a:avLst/>
            </a:prstGeom>
            <a:noFill/>
            <a:ln w="76200" cap="sq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7" name="Google Shape;337;p40"/>
            <p:cNvCxnSpPr/>
            <p:nvPr/>
          </p:nvCxnSpPr>
          <p:spPr>
            <a:xfrm rot="5400000">
              <a:off x="994344210" y="1069397917"/>
              <a:ext cx="238440191" cy="17637164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8" name="Google Shape;338;p40"/>
            <p:cNvCxnSpPr/>
            <p:nvPr/>
          </p:nvCxnSpPr>
          <p:spPr>
            <a:xfrm rot="5400000">
              <a:off x="2027771928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339" name="Google Shape;339;p40"/>
            <p:cNvCxnSpPr/>
            <p:nvPr/>
          </p:nvCxnSpPr>
          <p:spPr>
            <a:xfrm rot="5400000">
              <a:off x="-118728473" y="1064857859"/>
              <a:ext cx="238440191" cy="8818582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40" name="Google Shape;340;p40"/>
          <p:cNvSpPr txBox="1"/>
          <p:nvPr/>
        </p:nvSpPr>
        <p:spPr>
          <a:xfrm>
            <a:off x="304800" y="4225925"/>
            <a:ext cx="10826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Acid</a:t>
            </a:r>
            <a:endParaRPr/>
          </a:p>
        </p:txBody>
      </p:sp>
      <p:sp>
        <p:nvSpPr>
          <p:cNvPr id="341" name="Google Shape;341;p40"/>
          <p:cNvSpPr txBox="1"/>
          <p:nvPr/>
        </p:nvSpPr>
        <p:spPr>
          <a:xfrm>
            <a:off x="3590925" y="4114800"/>
            <a:ext cx="167322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Neutral</a:t>
            </a:r>
            <a:endParaRPr/>
          </a:p>
        </p:txBody>
      </p:sp>
      <p:sp>
        <p:nvSpPr>
          <p:cNvPr id="342" name="Google Shape;342;p40"/>
          <p:cNvSpPr txBox="1"/>
          <p:nvPr/>
        </p:nvSpPr>
        <p:spPr>
          <a:xfrm>
            <a:off x="7315200" y="4114800"/>
            <a:ext cx="12366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</a:t>
            </a:r>
            <a:endParaRPr/>
          </a:p>
        </p:txBody>
      </p:sp>
      <p:sp>
        <p:nvSpPr>
          <p:cNvPr id="343" name="Google Shape;343;p40" descr="https://encrypted-tbn1.gstatic.com/images?q=tbn:ANd9GcRo4ww-LWTMXFUjVtd6kazVDcDxgH48T3LZahLmR8j4B7Ho1xiUng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40" descr="https://encrypted-tbn3.gstatic.com/images?q=tbn:ANd9GcSPdpY9Q-vdGORH9tBouV_mbPzUCu7hn-FQws8R2m_GuQwWvsw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2097087"/>
            <a:ext cx="833437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0" descr="https://encrypted-tbn0.gstatic.com/images?q=tbn:ANd9GcTPIuyfG-n_MCRItLRN9D22UrnaSHf1ipUonFcLuhC1vG9THAuL6Q"/>
          <p:cNvSpPr txBox="1"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40" descr="https://encrypted-tbn0.gstatic.com/images?q=tbn:ANd9GcTPIuyfG-n_MCRItLRN9D22UrnaSHf1ipUonFcLuhC1vG9THAuL6Q"/>
          <p:cNvPicPr preferRelativeResize="0"/>
          <p:nvPr/>
        </p:nvPicPr>
        <p:blipFill/>
        <p:spPr>
          <a:xfrm>
            <a:off x="3135312" y="2133600"/>
            <a:ext cx="911225" cy="13700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47" name="Google Shape;347;p40" descr="https://encrypted-tbn3.gstatic.com/images?q=tbn:ANd9GcRmfNF5MGUMTHbrj5bcJXP-8Cs1oz8UqXgOT7eol2tk_VyfkPO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0" y="2062162"/>
            <a:ext cx="989012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 descr="https://encrypted-tbn0.gstatic.com/images?q=tbn:ANd9GcRaNguF8xfpGDWEaqEYD17wU4yJppudfAYd5NztZiUG0U8MnS-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750" y="2133600"/>
            <a:ext cx="113347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 descr="http://gigabiting.com/wp-content/uploads/Aquafin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5587" y="1900237"/>
            <a:ext cx="787400" cy="212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 descr="https://encrypted-tbn1.gstatic.com/images?q=tbn:ANd9GcQf0g8s_t53S0rmCbOGS4Pt0wK611dH4Hb2VQ0aw-HFeP_cAi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4150" y="1900237"/>
            <a:ext cx="8382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975" y="307900"/>
            <a:ext cx="6581200" cy="30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1"/>
          <p:cNvSpPr txBox="1"/>
          <p:nvPr/>
        </p:nvSpPr>
        <p:spPr>
          <a:xfrm>
            <a:off x="504700" y="6125700"/>
            <a:ext cx="5700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CCCCCC"/>
                </a:solidFill>
              </a:rPr>
              <a:t>https://www.youtube.com/watch?v=lDmn8zeJbQs&amp;app=desktop&amp;disable_polymer=true</a:t>
            </a:r>
            <a:endParaRPr dirty="0">
              <a:solidFill>
                <a:srgbClr val="CCCCCC"/>
              </a:solidFill>
            </a:endParaRPr>
          </a:p>
        </p:txBody>
      </p:sp>
      <p:pic>
        <p:nvPicPr>
          <p:cNvPr id="358" name="Google Shape;35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253" y="3468000"/>
            <a:ext cx="3695031" cy="25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913" y="3468000"/>
            <a:ext cx="3318236" cy="2488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rPr>
              <a:t>Biochemistry</a:t>
            </a:r>
            <a:endParaRPr/>
          </a:p>
        </p:txBody>
      </p:sp>
      <p:sp>
        <p:nvSpPr>
          <p:cNvPr id="381" name="Google Shape;381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Types of Organic Molecules (Macromolecules)</a:t>
            </a:r>
            <a:endParaRPr/>
          </a:p>
          <a:p>
            <a:pPr marL="971550" marR="0" lvl="1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AutoNum type="arabicPeriod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Carbohydrates</a:t>
            </a:r>
            <a:endParaRPr/>
          </a:p>
          <a:p>
            <a:pPr marL="971550" marR="0" lvl="1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AutoNum type="arabicPeriod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Lipids</a:t>
            </a:r>
            <a:endParaRPr/>
          </a:p>
          <a:p>
            <a:pPr marL="971550" marR="0" lvl="1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AutoNum type="arabicPeriod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Proteins</a:t>
            </a:r>
            <a:endParaRPr/>
          </a:p>
          <a:p>
            <a:pPr marL="971550" marR="0" lvl="1" indent="-514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AutoNum type="arabicPeriod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Nucleic Acids</a:t>
            </a:r>
            <a:endParaRPr/>
          </a:p>
        </p:txBody>
      </p:sp>
      <p:pic>
        <p:nvPicPr>
          <p:cNvPr id="382" name="Google Shape;382;p44" descr="nwaz_01_img0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3400" y="2590800"/>
            <a:ext cx="2195512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4" descr="230505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1066800"/>
            <a:ext cx="18669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4" descr="KS27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0800" y="4572000"/>
            <a:ext cx="2362200" cy="183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Biochemistry</a:t>
            </a:r>
            <a:endParaRPr/>
          </a:p>
        </p:txBody>
      </p:sp>
      <p:sp>
        <p:nvSpPr>
          <p:cNvPr id="365" name="Google Shape;365;p42"/>
          <p:cNvSpPr txBox="1">
            <a:spLocks noGrp="1"/>
          </p:cNvSpPr>
          <p:nvPr>
            <p:ph type="body" idx="1"/>
          </p:nvPr>
        </p:nvSpPr>
        <p:spPr>
          <a:xfrm>
            <a:off x="304800" y="1981200"/>
            <a:ext cx="8382000" cy="414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Elements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(atoms) 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that make up living things: </a:t>
            </a:r>
            <a:endParaRPr sz="28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28575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 = </a:t>
            </a: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Carbon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, H = </a:t>
            </a: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hydrogen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, N = </a:t>
            </a: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nitrogen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endParaRPr/>
          </a:p>
          <a:p>
            <a:pPr marL="742950" marR="0" lvl="1" indent="-28575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O = </a:t>
            </a: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oxygen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, P = </a:t>
            </a: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phosphorus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, S = </a:t>
            </a: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sulfur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Some other elements are needed in very small quantities: </a:t>
            </a: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trace elements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Biochemistry</a:t>
            </a:r>
            <a:endParaRPr/>
          </a:p>
        </p:txBody>
      </p:sp>
      <p:sp>
        <p:nvSpPr>
          <p:cNvPr id="372" name="Google Shape;372;p43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Terms to Know: </a:t>
            </a:r>
            <a:r>
              <a:rPr lang="en-US" sz="32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Mono</a:t>
            </a: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= 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One</a:t>
            </a: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  <a:r>
              <a:rPr lang="en-US" sz="32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Poly</a:t>
            </a: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= </a:t>
            </a:r>
            <a:r>
              <a:rPr lang="en-US" sz="32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Many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Monomer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–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the smallest unit of a substance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Example:  like one Lego block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Polymer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–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many monomers linked together 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to make a large structure</a:t>
            </a:r>
            <a:r>
              <a:rPr lang="en-US" sz="2800" b="0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; 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a.k.a. macromolecules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Example:  Lego blocks put together to make a 			Lego house</a:t>
            </a:r>
            <a:endParaRPr/>
          </a:p>
        </p:txBody>
      </p:sp>
      <p:pic>
        <p:nvPicPr>
          <p:cNvPr id="373" name="Google Shape;373;p43" descr="bri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800" y="2514600"/>
            <a:ext cx="160020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3" descr="legocutou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5043487"/>
            <a:ext cx="227330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5" descr="fruitl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5626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5" descr="375x250_vegg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886200"/>
            <a:ext cx="4333875" cy="28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5" descr="diabetes-and-carbohydrates-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3000" y="3276600"/>
            <a:ext cx="409575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5" descr="20050301-Fuelingupbefore_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1200" y="381000"/>
            <a:ext cx="28575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5"/>
          <p:cNvSpPr txBox="1">
            <a:spLocks noGrp="1"/>
          </p:cNvSpPr>
          <p:nvPr>
            <p:ph type="ctrTitle" idx="4294967295"/>
          </p:nvPr>
        </p:nvSpPr>
        <p:spPr>
          <a:xfrm>
            <a:off x="685800" y="264477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6000" b="0" i="0" u="none" strike="noStrike" cap="none">
                <a:solidFill>
                  <a:srgbClr val="00FFFF"/>
                </a:solidFill>
                <a:latin typeface="Corben"/>
                <a:ea typeface="Corben"/>
                <a:cs typeface="Corben"/>
                <a:sym typeface="Corben"/>
              </a:rPr>
              <a:t>Carbohydrates</a:t>
            </a:r>
            <a:br>
              <a:rPr lang="en-US" sz="6000" b="0" i="0" u="none" strike="noStrike" cap="none">
                <a:solidFill>
                  <a:srgbClr val="00FFFF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US" sz="2800" b="0" i="0" u="none" strike="noStrike" cap="none">
                <a:solidFill>
                  <a:srgbClr val="00FFFF"/>
                </a:solidFill>
                <a:latin typeface="Corben"/>
                <a:ea typeface="Corben"/>
                <a:cs typeface="Corben"/>
                <a:sym typeface="Corben"/>
              </a:rPr>
              <a:t>(Sugars &amp; Starches)</a:t>
            </a:r>
            <a:endParaRPr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2" name="Google Shape;4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475" y="1547385"/>
            <a:ext cx="5810875" cy="44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27273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LEVELS OF ORGANIZATION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(BIGGEST TO SMALLEST)</a:t>
            </a: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382500" y="3675400"/>
            <a:ext cx="3657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Organism→  </a:t>
            </a:r>
            <a:r>
              <a:rPr lang="en-US" sz="4000" b="1" i="0" u="sng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 System</a:t>
            </a: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4750" y="3001500"/>
            <a:ext cx="36576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	Carbohydrates</a:t>
            </a:r>
            <a:endParaRPr/>
          </a:p>
        </p:txBody>
      </p:sp>
      <p:sp>
        <p:nvSpPr>
          <p:cNvPr id="408" name="Google Shape;408;p47"/>
          <p:cNvSpPr txBox="1">
            <a:spLocks noGrp="1"/>
          </p:cNvSpPr>
          <p:nvPr>
            <p:ph type="body" idx="1"/>
          </p:nvPr>
        </p:nvSpPr>
        <p:spPr>
          <a:xfrm>
            <a:off x="152400" y="1639887"/>
            <a:ext cx="61722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u="sng" dirty="0"/>
              <a:t>Simple </a:t>
            </a:r>
            <a:r>
              <a:rPr lang="en-US" sz="2800" b="1" i="0" u="sng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Sugars: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taste sweet; digested very </a:t>
            </a:r>
            <a:r>
              <a:rPr lang="en-US" sz="2800" b="1" i="0" u="none" strike="noStrike" cap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quickly 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by the body. </a:t>
            </a:r>
            <a:endParaRPr dirty="0"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sng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2400" b="1" i="0" u="sng" strike="noStrike" cap="none" dirty="0" smtClean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sucrose</a:t>
            </a:r>
            <a:r>
              <a:rPr lang="en-US" sz="2400" b="1" i="0" u="none" strike="noStrike" cap="none" dirty="0" smtClean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= white sugar </a:t>
            </a:r>
            <a:endParaRPr dirty="0"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		</a:t>
            </a:r>
            <a:r>
              <a:rPr lang="en-US" sz="2400" dirty="0">
                <a:solidFill>
                  <a:srgbClr val="FF3399"/>
                </a:solidFill>
              </a:rPr>
              <a:t> </a:t>
            </a:r>
            <a:r>
              <a:rPr lang="en-US" sz="2400" dirty="0" smtClean="0">
                <a:solidFill>
                  <a:srgbClr val="FF3399"/>
                </a:solidFill>
              </a:rPr>
              <a:t>    </a:t>
            </a:r>
            <a:r>
              <a:rPr lang="en-US" sz="2400" b="1" i="0" u="sng" strike="noStrike" cap="none" dirty="0" smtClean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glucose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= blood sugar</a:t>
            </a:r>
            <a:endParaRPr dirty="0"/>
          </a:p>
        </p:txBody>
      </p:sp>
      <p:pic>
        <p:nvPicPr>
          <p:cNvPr id="409" name="Google Shape;409;p47" descr="http://i.walmartimages.com/i/p/00/07/87/42/37/0007874237116_500X5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657600"/>
            <a:ext cx="30861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7" descr="http://www.healthcentral.com/common/images/1/17152_11862_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3657600"/>
            <a:ext cx="3810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Carbohydrates</a:t>
            </a:r>
            <a:endParaRPr/>
          </a:p>
        </p:txBody>
      </p:sp>
      <p:sp>
        <p:nvSpPr>
          <p:cNvPr id="419" name="Google Shape;419;p48"/>
          <p:cNvSpPr txBox="1">
            <a:spLocks noGrp="1"/>
          </p:cNvSpPr>
          <p:nvPr>
            <p:ph type="body" idx="1"/>
          </p:nvPr>
        </p:nvSpPr>
        <p:spPr>
          <a:xfrm>
            <a:off x="381000" y="2874962"/>
            <a:ext cx="8610600" cy="398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Carbs are composed of the elements:  carbon, Hydrogen, and oxygen in a </a:t>
            </a:r>
            <a:r>
              <a:rPr lang="en-US" sz="2800" b="1" i="0" u="sng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1:2:1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ratio 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(Example:  </a:t>
            </a:r>
            <a:r>
              <a:rPr lang="en-US" sz="24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-US" sz="2400" b="1" i="0" u="none" strike="noStrike" cap="none" baseline="-2500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6</a:t>
            </a:r>
            <a:r>
              <a:rPr lang="en-US" sz="24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-US" sz="2400" b="1" i="0" u="none" strike="noStrike" cap="none" baseline="-2500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12</a:t>
            </a:r>
            <a:r>
              <a:rPr lang="en-US" sz="24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-US" sz="2400" b="1" i="0" u="none" strike="noStrike" cap="none" baseline="-2500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6</a:t>
            </a: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Names usually </a:t>
            </a:r>
            <a:r>
              <a:rPr lang="en-US" sz="2800" b="1" i="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end in </a:t>
            </a:r>
            <a:r>
              <a:rPr lang="en-US" sz="2800" b="1" i="0" u="sng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–ose 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(Example:  </a:t>
            </a:r>
            <a:r>
              <a:rPr lang="en-US" sz="28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gluc</a:t>
            </a:r>
            <a:r>
              <a:rPr lang="en-US" sz="2800" b="1" i="0" u="sng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ose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Function:  provide </a:t>
            </a:r>
            <a:r>
              <a:rPr lang="en-US" sz="28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quick energy 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to the body</a:t>
            </a:r>
            <a:endParaRPr/>
          </a:p>
        </p:txBody>
      </p:sp>
      <p:cxnSp>
        <p:nvCxnSpPr>
          <p:cNvPr id="420" name="Google Shape;420;p48"/>
          <p:cNvCxnSpPr/>
          <p:nvPr/>
        </p:nvCxnSpPr>
        <p:spPr>
          <a:xfrm>
            <a:off x="2286000" y="6172200"/>
            <a:ext cx="990600" cy="304800"/>
          </a:xfrm>
          <a:prstGeom prst="straightConnector1">
            <a:avLst/>
          </a:prstGeom>
          <a:noFill/>
          <a:ln w="63500" cap="flat" cmpd="sng">
            <a:solidFill>
              <a:srgbClr val="558ED5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50800" dir="5400000" sx="105999" sy="105999">
              <a:schemeClr val="dk1"/>
            </a:outerShdw>
          </a:effectLst>
        </p:spPr>
      </p:cxnSp>
      <p:sp>
        <p:nvSpPr>
          <p:cNvPr id="421" name="Google Shape;421;p48"/>
          <p:cNvSpPr txBox="1"/>
          <p:nvPr/>
        </p:nvSpPr>
        <p:spPr>
          <a:xfrm>
            <a:off x="3352800" y="6324600"/>
            <a:ext cx="56388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20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mono-</a:t>
            </a:r>
            <a:r>
              <a:rPr lang="en-US" sz="20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SAC</a:t>
            </a:r>
            <a:r>
              <a:rPr lang="en-US" sz="20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-charide</a:t>
            </a: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—Sugars and Starches</a:t>
            </a:r>
            <a:endParaRPr/>
          </a:p>
        </p:txBody>
      </p:sp>
      <p:pic>
        <p:nvPicPr>
          <p:cNvPr id="422" name="Google Shape;422;p48" descr="http://media.salon.com/2011/03/do_food_dyes_cause_hyperactivit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300" y="0"/>
            <a:ext cx="42291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Carbohydrates</a:t>
            </a:r>
            <a:endParaRPr/>
          </a:p>
        </p:txBody>
      </p:sp>
      <p:sp>
        <p:nvSpPr>
          <p:cNvPr id="429" name="Google Shape;429;p49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Monomer of Carbohydrates</a:t>
            </a: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→ 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2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r>
              <a:rPr lang="en-US" sz="3200" b="1" i="0" u="sng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monosaccharide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1"/>
              </a:buClr>
              <a:buSzPts val="2800"/>
              <a:buFont typeface="Arial"/>
              <a:buChar char="•"/>
            </a:pPr>
            <a:r>
              <a:rPr lang="en-US" sz="2800" b="1" i="0" u="sng">
                <a:solidFill>
                  <a:srgbClr val="FFFF01"/>
                </a:solidFill>
                <a:latin typeface="Cambria"/>
                <a:ea typeface="Cambria"/>
                <a:cs typeface="Cambria"/>
                <a:sym typeface="Cambria"/>
              </a:rPr>
              <a:t>Trick</a:t>
            </a:r>
            <a:r>
              <a:rPr lang="en-US" sz="2800" b="1" i="0" u="none">
                <a:solidFill>
                  <a:srgbClr val="FFFF01"/>
                </a:solidFill>
                <a:latin typeface="Cambria"/>
                <a:ea typeface="Cambria"/>
                <a:cs typeface="Cambria"/>
                <a:sym typeface="Cambria"/>
              </a:rPr>
              <a:t>:     “</a:t>
            </a:r>
            <a:r>
              <a:rPr lang="en-US" sz="2800" b="1" i="0" u="sng">
                <a:solidFill>
                  <a:srgbClr val="FFFF01"/>
                </a:solidFill>
                <a:latin typeface="Cambria"/>
                <a:ea typeface="Cambria"/>
                <a:cs typeface="Cambria"/>
                <a:sym typeface="Cambria"/>
              </a:rPr>
              <a:t>Sac</a:t>
            </a:r>
            <a:r>
              <a:rPr lang="en-US" sz="2800" b="1" i="0" u="none">
                <a:solidFill>
                  <a:srgbClr val="FFFF01"/>
                </a:solidFill>
                <a:latin typeface="Cambria"/>
                <a:ea typeface="Cambria"/>
                <a:cs typeface="Cambria"/>
                <a:sym typeface="Cambria"/>
              </a:rPr>
              <a:t> of Sugar”   -or- 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1"/>
              </a:buClr>
              <a:buFont typeface="Arial"/>
              <a:buNone/>
            </a:pPr>
            <a:r>
              <a:rPr lang="en-US" sz="2800" b="1" i="0" u="none">
                <a:solidFill>
                  <a:srgbClr val="FFFF01"/>
                </a:solidFill>
                <a:latin typeface="Cambria"/>
                <a:ea typeface="Cambria"/>
                <a:cs typeface="Cambria"/>
                <a:sym typeface="Cambria"/>
              </a:rPr>
              <a:t>	   		“</a:t>
            </a:r>
            <a:r>
              <a:rPr lang="en-US" sz="2800" b="1" i="0" u="sng">
                <a:solidFill>
                  <a:srgbClr val="FFFF01"/>
                </a:solidFill>
                <a:latin typeface="Cambria"/>
                <a:ea typeface="Cambria"/>
                <a:cs typeface="Cambria"/>
                <a:sym typeface="Cambria"/>
              </a:rPr>
              <a:t>Sac</a:t>
            </a:r>
            <a:r>
              <a:rPr lang="en-US" sz="2800" b="1" i="0" u="none">
                <a:solidFill>
                  <a:srgbClr val="FFFF01"/>
                </a:solidFill>
                <a:latin typeface="Cambria"/>
                <a:ea typeface="Cambria"/>
                <a:cs typeface="Cambria"/>
                <a:sym typeface="Cambria"/>
              </a:rPr>
              <a:t> of Potatoes”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1" i="0" u="none">
              <a:solidFill>
                <a:srgbClr val="FFFF0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1" i="0" u="none">
              <a:solidFill>
                <a:srgbClr val="FFFF0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1" i="0" u="sng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1" i="0" u="sng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A.K.A. “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Simple Sugars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”—Ex: glucose, fructose</a:t>
            </a:r>
            <a:endParaRPr/>
          </a:p>
        </p:txBody>
      </p:sp>
      <p:pic>
        <p:nvPicPr>
          <p:cNvPr id="430" name="Google Shape;430;p49" descr="gluco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8600" y="1922462"/>
            <a:ext cx="2530475" cy="2657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49"/>
          <p:cNvCxnSpPr/>
          <p:nvPr/>
        </p:nvCxnSpPr>
        <p:spPr>
          <a:xfrm>
            <a:off x="4343400" y="2438400"/>
            <a:ext cx="2209800" cy="304800"/>
          </a:xfrm>
          <a:prstGeom prst="straightConnector1">
            <a:avLst/>
          </a:prstGeom>
          <a:noFill/>
          <a:ln w="63500" cap="flat" cmpd="sng">
            <a:solidFill>
              <a:srgbClr val="558ED5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50800" dir="5400000" sx="105999" sy="105999">
              <a:schemeClr val="dk1"/>
            </a:outerShdw>
          </a:effectLst>
        </p:spPr>
      </p:cxnSp>
      <p:pic>
        <p:nvPicPr>
          <p:cNvPr id="432" name="Google Shape;432;p49" descr="https://encrypted-tbn1.gstatic.com/images?q=tbn:ANd9GcQFc7AeGIaZIKBrRHbxYU2FrS4hPinPRiS_DWel8B97pMix7tojC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50" y="3985412"/>
            <a:ext cx="2067000" cy="16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9" descr="https://encrypted-tbn3.gstatic.com/images?q=tbn:ANd9GcRM13A-5Ikk4ZPYKRuQtJawAugj2E9P7-ZKtqQHwcZe7VUYsnEeAQ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0" y="3843337"/>
            <a:ext cx="1939925" cy="193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49"/>
          <p:cNvCxnSpPr/>
          <p:nvPr/>
        </p:nvCxnSpPr>
        <p:spPr>
          <a:xfrm>
            <a:off x="4343400" y="3690937"/>
            <a:ext cx="762000" cy="871537"/>
          </a:xfrm>
          <a:prstGeom prst="straightConnector1">
            <a:avLst/>
          </a:prstGeom>
          <a:noFill/>
          <a:ln w="63500" cap="flat" cmpd="sng">
            <a:solidFill>
              <a:srgbClr val="558ED5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50800" dir="5400000" sx="105999" sy="105999">
              <a:schemeClr val="dk1"/>
            </a:outerShdw>
          </a:effectLst>
        </p:spPr>
      </p:cxnSp>
      <p:sp>
        <p:nvSpPr>
          <p:cNvPr id="435" name="Google Shape;435;p49"/>
          <p:cNvSpPr txBox="1"/>
          <p:nvPr/>
        </p:nvSpPr>
        <p:spPr>
          <a:xfrm>
            <a:off x="4495800" y="4579937"/>
            <a:ext cx="56388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20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mono-</a:t>
            </a:r>
            <a:r>
              <a:rPr lang="en-US" sz="20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SAC</a:t>
            </a:r>
            <a:r>
              <a:rPr lang="en-US" sz="20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-charide</a:t>
            </a: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Sugars and Starches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" name="Google Shape;44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876300"/>
            <a:ext cx="7620000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"/>
          <p:cNvSpPr txBox="1"/>
          <p:nvPr/>
        </p:nvSpPr>
        <p:spPr>
          <a:xfrm>
            <a:off x="304800" y="152400"/>
            <a:ext cx="3927835" cy="698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3200" u="sng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3200" u="sng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3200" u="sng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800" b="0" i="0" u="sng" dirty="0">
                <a:solidFill>
                  <a:schemeClr val="lt1"/>
                </a:solidFill>
                <a:sym typeface="Arial"/>
              </a:rPr>
              <a:t>Disaccharide</a:t>
            </a:r>
            <a:r>
              <a:rPr lang="en-US" sz="2800" b="0" i="0" u="none" dirty="0">
                <a:solidFill>
                  <a:schemeClr val="lt1"/>
                </a:solidFill>
                <a:sym typeface="Arial"/>
              </a:rPr>
              <a:t>:  </a:t>
            </a:r>
            <a:r>
              <a:rPr lang="en-US" sz="2800" b="0" i="0" u="none" dirty="0" smtClean="0">
                <a:solidFill>
                  <a:srgbClr val="FF3399"/>
                </a:solidFill>
                <a:sym typeface="Arial"/>
              </a:rPr>
              <a:t>“</a:t>
            </a:r>
            <a:r>
              <a:rPr lang="en-US" sz="2800" b="0" i="0" u="none" dirty="0">
                <a:solidFill>
                  <a:srgbClr val="FF3399"/>
                </a:solidFill>
                <a:sym typeface="Arial"/>
              </a:rPr>
              <a:t>Di” = 2</a:t>
            </a: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2800" dirty="0">
                <a:solidFill>
                  <a:srgbClr val="FF3399"/>
                </a:solidFill>
              </a:rPr>
              <a:t>-</a:t>
            </a:r>
            <a:r>
              <a:rPr lang="en-US" sz="2800" b="0" i="0" u="none" dirty="0" smtClean="0">
                <a:solidFill>
                  <a:srgbClr val="FF3399"/>
                </a:solidFill>
                <a:sym typeface="Arial"/>
              </a:rPr>
              <a:t>2 </a:t>
            </a:r>
            <a:r>
              <a:rPr lang="en-US" sz="2800" b="0" i="0" u="none" dirty="0">
                <a:solidFill>
                  <a:srgbClr val="FF3399"/>
                </a:solidFill>
                <a:sym typeface="Arial"/>
              </a:rPr>
              <a:t>linked sugar monomers</a:t>
            </a: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0" i="0" u="none" dirty="0">
              <a:solidFill>
                <a:srgbClr val="FF3399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0" i="0" u="none" dirty="0">
              <a:solidFill>
                <a:srgbClr val="FF3399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800" b="0" i="0" u="sng" dirty="0">
                <a:solidFill>
                  <a:schemeClr val="lt1"/>
                </a:solidFill>
                <a:sym typeface="Arial"/>
              </a:rPr>
              <a:t>Polymer</a:t>
            </a:r>
            <a:r>
              <a:rPr lang="en-US" sz="2800" b="0" i="0" u="none" dirty="0">
                <a:solidFill>
                  <a:schemeClr val="lt1"/>
                </a:solidFill>
                <a:sym typeface="Arial"/>
              </a:rPr>
              <a:t> → </a:t>
            </a:r>
            <a:r>
              <a:rPr lang="en-US" sz="2800" b="0" i="0" u="none" dirty="0">
                <a:solidFill>
                  <a:srgbClr val="FF3399"/>
                </a:solidFill>
                <a:sym typeface="Arial"/>
              </a:rPr>
              <a:t>Polysaccharide—Many monomers linked together</a:t>
            </a: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3200" b="0" i="0" u="none" dirty="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450" name="Google Shape;45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700" y="152399"/>
            <a:ext cx="4253116" cy="227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157" y="3002939"/>
            <a:ext cx="3494202" cy="2895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	Carbohydrates</a:t>
            </a:r>
            <a:endParaRPr/>
          </a:p>
        </p:txBody>
      </p:sp>
      <p:sp>
        <p:nvSpPr>
          <p:cNvPr id="457" name="Google Shape;457;p52"/>
          <p:cNvSpPr txBox="1">
            <a:spLocks noGrp="1"/>
          </p:cNvSpPr>
          <p:nvPr>
            <p:ph type="body" idx="1"/>
          </p:nvPr>
        </p:nvSpPr>
        <p:spPr>
          <a:xfrm>
            <a:off x="152400" y="1639887"/>
            <a:ext cx="88392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Starches: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taste bland; digested more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slowly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—good for sports</a:t>
            </a:r>
            <a:endParaRPr/>
          </a:p>
        </p:txBody>
      </p:sp>
      <p:pic>
        <p:nvPicPr>
          <p:cNvPr id="458" name="Google Shape;458;p52" descr="http://preps.e-rockford.com/sites/default/files/images/EATING.previe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2743200"/>
            <a:ext cx="4733925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	Carbohydrates</a:t>
            </a:r>
            <a:endParaRPr/>
          </a:p>
        </p:txBody>
      </p:sp>
      <p:sp>
        <p:nvSpPr>
          <p:cNvPr id="465" name="Google Shape;465;p53"/>
          <p:cNvSpPr txBox="1">
            <a:spLocks noGrp="1"/>
          </p:cNvSpPr>
          <p:nvPr>
            <p:ph type="body" idx="1"/>
          </p:nvPr>
        </p:nvSpPr>
        <p:spPr>
          <a:xfrm>
            <a:off x="72250" y="1709125"/>
            <a:ext cx="3539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Examples of Starches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amylose</a:t>
            </a: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= starch in </a:t>
            </a:r>
            <a:r>
              <a:rPr lang="en-US" sz="24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bread, pasta, potatoes, rice</a:t>
            </a: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, etc.;</a:t>
            </a:r>
            <a:endParaRPr/>
          </a:p>
          <a:p>
            <a:pPr marL="742950" marR="0" lvl="1" indent="-28575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(energy storage for plants) </a:t>
            </a:r>
            <a:endParaRPr/>
          </a:p>
        </p:txBody>
      </p:sp>
      <p:pic>
        <p:nvPicPr>
          <p:cNvPr id="466" name="Google Shape;466;p53" descr="http://www.cargillfoods.com/wcm/groups/public/%40cseg/%40food/%40all/documents/image/cim0642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88" y="4999525"/>
            <a:ext cx="9004200" cy="18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6025" y="2054425"/>
            <a:ext cx="48768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	Carbohydrates</a:t>
            </a:r>
            <a:endParaRPr/>
          </a:p>
        </p:txBody>
      </p:sp>
      <p:sp>
        <p:nvSpPr>
          <p:cNvPr id="474" name="Google Shape;474;p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Examples of </a:t>
            </a:r>
            <a:r>
              <a:rPr lang="en-US"/>
              <a:t>polysaccharides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Cellulose 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→ found in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plant cell walls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; animals can not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digest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(fiber)</a:t>
            </a:r>
            <a:endParaRPr sz="2800" b="1" i="0" u="none" strike="noStrike" cap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75" name="Google Shape;475;p54" descr="http://s3.amazonaws.com/answer-board-image/20105323521163408527531250125018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00" y="3886200"/>
            <a:ext cx="6172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4" descr="https://encrypted-tbn2.gstatic.com/images?q=tbn:ANd9GcSeVEKs9HOrhRyHutzaHgOScJ0GktyAsGC07OfYuSORBpEw9oEzEw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54" descr="https://encrypted-tbn2.gstatic.com/images?q=tbn:ANd9GcSeVEKs9HOrhRyHutzaHgOScJ0GktyAsGC07OfYuSORBpEw9oEzE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3352800"/>
            <a:ext cx="2832100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Carbohydrates</a:t>
            </a:r>
            <a:endParaRPr/>
          </a:p>
        </p:txBody>
      </p:sp>
      <p:sp>
        <p:nvSpPr>
          <p:cNvPr id="484" name="Google Shape;484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Examples of </a:t>
            </a:r>
            <a:r>
              <a:rPr lang="en-US"/>
              <a:t>polysaccharides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Glycogen → stores energy in your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muscles &amp; liver 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(makes muscle meat dark)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85" name="Google Shape;485;p55" descr="http://histol.narod.ru/images/cytol/glycogen-02-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3733800"/>
            <a:ext cx="3779837" cy="2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5" descr="http://student.biology.arizona.edu/honors99/group7/glycoge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3868737"/>
            <a:ext cx="4495800" cy="25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Carbohydrates</a:t>
            </a:r>
            <a:endParaRPr/>
          </a:p>
        </p:txBody>
      </p:sp>
      <p:sp>
        <p:nvSpPr>
          <p:cNvPr id="493" name="Google Shape;493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Examples of </a:t>
            </a:r>
            <a:r>
              <a:rPr lang="en-US"/>
              <a:t>polysaccharide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Chitin → in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insect exoskeletons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94" name="Google Shape;494;p56" descr="http://bioap.wikispaces.com/file/view/Bio14Tuat01_038a.jpg/163854081/Bio14Tuat01_038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3733800"/>
            <a:ext cx="511492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6" descr="http://www.backyardnature.net/pix/exoskel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1200" y="2743200"/>
            <a:ext cx="26670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36207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LEVELS OF ORGANIZATION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(BIGGEST TO SMALLEST)</a:t>
            </a:r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210532" y="833437"/>
            <a:ext cx="84582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Organism→  Organ System→  </a:t>
            </a:r>
            <a:r>
              <a:rPr lang="en-US" sz="4000" b="1" i="0" u="sng" strike="noStrike" cap="none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dirty="0"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3124200"/>
            <a:ext cx="4038600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lh6.googleusercontent.com/1QXUQ4EgwDwsZmsSg1LrTcvlteBwUhWfnZeFAA54EybkCdfDeiBjnnCIBIZ_hMOiHuNFLIVQ_CYRJFjR87Fsi42IS3rRrhvKjnDJ_SQifMNg6CNyWzAycagoPw1SLH13ChxhiceUr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5" y="15225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26475" cy="37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089400"/>
            <a:ext cx="4222793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7593" y="4089400"/>
            <a:ext cx="3915695" cy="26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7"/>
          <p:cNvSpPr txBox="1"/>
          <p:nvPr/>
        </p:nvSpPr>
        <p:spPr>
          <a:xfrm>
            <a:off x="5895775" y="1697000"/>
            <a:ext cx="292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Watch this video on Dehydration Synthesis: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https://www.youtube.com/watch?v=ZMTeqZLXBSo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" name="Google Shape;51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92751"/>
            <a:ext cx="9143999" cy="3272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9" descr="fats-oi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81000"/>
            <a:ext cx="259080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9" descr="20061205donu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0" y="381000"/>
            <a:ext cx="5334000" cy="35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9" descr="228513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3200400"/>
            <a:ext cx="2189162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9" descr="20070725_cholestero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2800" y="4114800"/>
            <a:ext cx="1905000" cy="188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9" descr="lar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62600" y="4191000"/>
            <a:ext cx="28956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9"/>
          <p:cNvSpPr txBox="1">
            <a:spLocks noGrp="1"/>
          </p:cNvSpPr>
          <p:nvPr>
            <p:ph type="ctrTitle" idx="4294967295"/>
          </p:nvPr>
        </p:nvSpPr>
        <p:spPr>
          <a:xfrm>
            <a:off x="762000" y="27432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  <p:sp>
        <p:nvSpPr>
          <p:cNvPr id="530" name="Google Shape;530;p60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4582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4000">
                <a:solidFill>
                  <a:srgbClr val="FF3399"/>
                </a:solidFill>
              </a:rPr>
              <a:t>F</a:t>
            </a:r>
            <a:r>
              <a:rPr lang="en-US" sz="40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ats, </a:t>
            </a:r>
            <a:r>
              <a:rPr lang="en-US" sz="4000">
                <a:solidFill>
                  <a:srgbClr val="FF3399"/>
                </a:solidFill>
              </a:rPr>
              <a:t>Sterols</a:t>
            </a:r>
            <a:r>
              <a:rPr lang="en-US" sz="40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, Phospholipids  </a:t>
            </a:r>
            <a:r>
              <a:rPr lang="en-US" sz="40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and</a:t>
            </a:r>
            <a:r>
              <a:rPr lang="en-US" sz="40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>
                <a:solidFill>
                  <a:srgbClr val="FF3399"/>
                </a:solidFill>
              </a:rPr>
              <a:t>W</a:t>
            </a:r>
            <a:r>
              <a:rPr lang="en-US" sz="40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axes       </a:t>
            </a:r>
            <a:endParaRPr sz="4000" b="1" i="0" u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40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0" u="sng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trick</a:t>
            </a:r>
            <a:r>
              <a:rPr lang="en-US" sz="3200" b="1" i="0" u="none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: “FAT LIP”</a:t>
            </a:r>
            <a:endParaRPr/>
          </a:p>
          <a:p>
            <a:pPr marL="342900" marR="0" lvl="3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Lipids are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hydrophobic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they do not mix with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water → 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living things use lipids to form waterproof layers.</a:t>
            </a:r>
            <a:endParaRPr/>
          </a:p>
        </p:txBody>
      </p:sp>
      <p:pic>
        <p:nvPicPr>
          <p:cNvPr id="531" name="Google Shape;531;p60" descr="http://www.kew.org/ucm/images/getimage/KPPCONT_039288%3FRendition%3DMa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8400" y="4732025"/>
            <a:ext cx="3377400" cy="18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0" descr="http://besteyecreamworld.com/wp-content/uploads/2013/11/oily-sk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825" y="4811103"/>
            <a:ext cx="1916700" cy="21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0" descr="http://guitarinternational.com/files/2011/01/Sum41fatlip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1400" y="0"/>
            <a:ext cx="175260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3426643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 dirty="0"/>
          </a:p>
        </p:txBody>
      </p:sp>
      <p:sp>
        <p:nvSpPr>
          <p:cNvPr id="540" name="Google Shape;540;p61"/>
          <p:cNvSpPr txBox="1">
            <a:spLocks noGrp="1"/>
          </p:cNvSpPr>
          <p:nvPr>
            <p:ph type="body" idx="1"/>
          </p:nvPr>
        </p:nvSpPr>
        <p:spPr>
          <a:xfrm>
            <a:off x="612775" y="1531936"/>
            <a:ext cx="2884634" cy="429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Composed of </a:t>
            </a:r>
            <a:r>
              <a:rPr lang="en-US" sz="2800" b="1" i="0" u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carbon, hydrogen, and oxygen </a:t>
            </a:r>
            <a:r>
              <a:rPr lang="en-US" sz="2800" b="1" i="0" u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 a</a:t>
            </a:r>
            <a:r>
              <a:rPr lang="en-US" sz="2800" b="1" i="0" u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 non-specific </a:t>
            </a:r>
            <a:r>
              <a:rPr lang="en-US" sz="2800" b="1" i="0" u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ratio (Example:  </a:t>
            </a:r>
            <a:r>
              <a:rPr lang="en-US" sz="2800" b="1" i="0" u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-US" sz="2800" b="1" i="0" u="none" baseline="-25000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21</a:t>
            </a:r>
            <a:r>
              <a:rPr lang="en-US" sz="2800" b="1" i="0" u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-US" sz="2800" b="1" i="0" u="none" baseline="-25000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17</a:t>
            </a:r>
            <a:r>
              <a:rPr lang="en-US" sz="2800" b="1" i="0" u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-US" sz="2800" b="1" i="0" u="none" baseline="-25000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43</a:t>
            </a:r>
            <a:r>
              <a:rPr lang="en-US" sz="2800" b="1" i="0" u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dirty="0"/>
          </a:p>
          <a:p>
            <a:pPr marL="742950" marR="0" lvl="1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41" name="Google Shape;541;p61" descr="data:image/jpeg;base64,/9j/4AAQSkZJRgABAQAAAQABAAD/2wCEAAkGBxITEhUUExMVFhMXGB0WFxgVFxocHxsbGhkfHh4eGBoeHSgiGhomHCIYITEhJiosLi8vGx80ODMtNygtLisBCgoKDg0OGxAQGywkHyUvLCs0LC0sLCwsLCwxLC00LCw0LCwsLzQsLDQ0LzQsLCwsLCwsLC8sLCwsLCwsLCwsLP/AABEIALUBFgMBEQACEQEDEQH/xAAaAAADAQEBAQAAAAAAAAAAAAAAAwQFAgEH/8QAQRAAAgEDAwEGBQAFCgYDAQAAAQIRAAMSBCExBRMiQVFhgTJxkaGxI1Jzs9EGFBUzQlNicoLBQ0R0kpOyY5TSFv/EABkBAAMBAQEAAAAAAAAAAAAAAAACAwEEBf/EADQRAAICAQIDBgYBBAIDAQAAAAABAhEDITESQVEEYYGRobETIjJxwdHwI0JSkhThcrLSBf/aAAwDAQACEQMRAD8A+40AFAHF090/I1j2Mexm6HVXGayGEA2mY94GSOz349T9alGUm1fT9EYTk3G+n6NWrFwoAKACgAoAKACgCPquoa3byXc521jbcNcVSBO0kEilk6XkX7Njjknwy2qT8oto80eqZ7jgqyhQsBsZ3yk90nbYfSiLbbNy4owhFpp3eqvu6pFtMc5FrNUyXEAVnDKxIXGdsYPeI23P1pW2mjoxYozxybaVNau+/ome9K1DPbybY53FjbYLcZQDG0gACiLtGdpxxxz4Y7VF+cUyymIEN7Vut0qEZxgrd3HYlmG+TDmB9DSOTujpjhjLEpOSTtrW+i6JjOl3i9m07bs1tWPzKgmti7imJ2mChmnGOybXqVUxEyLHUbhNsFGAN10LHCCF7SIhp/sjwqak9Pud8+z40pNSWkU61u3w91c+pr1Q4CTql9kt5Luc7YjbcNcVSBO0kEilk6Rfs+OM58MukvSLZzo9Uz3HBVkCqhAbGdy0nuk7bD6UJttm5cUYY4tNO29VfKuqRbTHORazVMjoFVmDBpC4ztEHvEbfxpZNpo6MWKM4SbaVVvff0TPelahrlvJhBzuLG2wW6ygGNpAAFEHa8w7Tjjjnwx2qL84psspjnMe11K4QJRv69refcxxF5lAjLLgAcc1NSfr+Tvl2bGnuvpTrW74U+lb67mxVDgJ+oXStq4w5VGI+YBIrJOk2VwRUssYvZtL1J7OtdrqKUZFNt2OWO5DIBGLHiT9RSqTuis8MI4nJSTdpaX0l1S6GhTnKFABQAUAFAHhFAGf0rUi4bncUdlcaysfqjH6Ttt6CpY5cV6bOiOKXFemzaNGqlgoAKACgAoAKACgBWptqy94SAQ0eqEMPuBWND45SjL5e9eap+jJuj6hb1pL4XE3baMRMwCJA9pNLBqSUupbtWOWHJLC3fC2v55F1OcxPrGVR2hElAY38DE/gUr01K4k5P4aejGWbKoIUQJZvdmLH6kk1qVCTm5u5dy8lS9BlaKT32VGDRLMVtkz4SY+kmlempWCc1w3orf8APIZYsqiqiiFUBQPIAQPtWpUqEnNzk5S3eoytFMxLyfzj+b4fAn84DSeWdlO3/cfektcXD4nY4T+B8e93wV9kn+jTpzjOL1pWEMJEhvdWDD7gGsasaM3F2u9eapidGytk4EEkod+RbdlH+596xa6lMqcag3po/NJlNMRIer6hbNp75XI2rbuBMSAJI94FJNqKcuh0dlxyzZI4U64ml/PMp0ttQvdEAkvHq5LH7k0y2JZJSlL5uVLyVL0Q2tEMyxcQ3rmnCQLYW/MndrjueP8AMpPvU01xOPidk4zWKOdv6rjtyior2deBp1Q4zi9bDKVYSrAgj0OxoasaMnGSkt0I08MxYjvIWtgyeDiT9wPpSrVlJ3CKino6fjr+yqmIhQAUATvq1AuEzFv4tvJQ23nsRSuS17hHNJN9CimHPCaAJNC9uWwQrmTckj45iWG/y5jwpIVyXf8AcnDh1pVev37yynKC710KJPG3uSYAHqTA96xulZjaStnOn1AaRBVhBKtEweDsSIMH6GsUrMjKx1MMFACLOrRiVUmR5ggH1UkQwHmJisUkys8M4JNr29enjQ+tJHF5gFJYwsbn0rGNFNtJbk3SRaW0qWpCIAgVgwZQBADBgGG0c8iD41kKSpFu0/EeVzybvW1TTvo1p5fYspjnJuoXECEPMHaFDMT8lUFj57DgE0sqrUtgjNzuG660l5vQfbcMAQZB3BFMSlFxdM6oMJtdcRQC87MCAqsxJHkqgk/Slk1zLYYzk2odObSXm9B6OCAQQQdwRuD8qYk006Z1QYQEWRqM9+1KC3PexgEsFn4Q0mY5g0mnFfM6v6rwcP8Abd8ruqvrWm+xfTnKeExueKASsm0F22QQk/EWIYMD3mJJAYAlSZgjbypYtci2aORNOfRLk9lVac+q36lVMRI+rC2bTpdko4KFVDFiGEEKFBYmJ44EnwpZ01TL9m+Isqnj3WtuklXVvTz+xTZZSoKmVjY+laiU01J8W53WikP6FL7Nv2rqqMYYiFJKgn4VMsYBgmaT5VK+Z0/1Z4VH+1NvletX3vb7IupzmCgCTSX7eTKhMyWMhgCfHEkQwGwOMx40qa5F8kMiipS225afdcu69+RXTEBd+8EEniVX3Zgo+5FY3Q8IObpd78lYLeBcp4gBj8mLAf8AqaL1oHBqKlyba8q/Zn6rpQcXyVQu/wABPh+jVRJjbvAnaanLHfF3/o5ZYeLi6vbyLb2jtuZZFJ4kincIvdFXCL1aPbemRVKqoUHmB6RWqKSpAopKkL0Vu4oCtjioxEEktEbmQMflvzzSxTWjMgpLRnn9G2f7tPoKPhx6GfCh0Ga2wXWByGVhPmjBgD6EiK2StDTjxKvt6HGltPkzuFDMFWFYsIUsZkqNzkfDwrIp3bMinbkxT9E0xJJs2ySZJxG5NOOXAUAQdLtOiJbZIFtAmZI70AAFACSB5zHvzSRTSrodXaZQnKWRP6m3XTXn+Kvw2H3dBaYlmtqSeSRWuKfInHPkiqjJpC9XoQbeFsBYdHA4BKXFePSYifCaHHSkNiztZOKetprzTXpY3Tszgl7eE7YsQWj/ABYkjz2BO3zgatdxMijBpRlferrwun6L8vhOm2QQRbQEGQY8RWcMehr7TlapyZ5rFYMtxVL4hlKqQCQ2O4yIG0cEjafKCO7s3E4uLxydXTt3Wl9LfPo/yn20lYYLvMgcb8j1+fjW8tScnUri2JHTLI/4afQVnBHoUfacz/uZzrLbC4l1VL4q6FVxBOZQyCxA2x4JHPpBHd2bilFwljk6tp27rRPom+f83TW0yuoFxFJ5jkA+kj71tXuIsrhJvG2dafSW0nBAs8wIoSS2MnlnP6nZPbR1YrhKs+eZIgCQYics/LaODPhSq06KycJRUr1Squf6rxvlXMdf0VtzLorHiSKZxT3JwzZIKotoXqtCrWblpAFDoyiBsMgRMVjj8rSGx53HNHLLWmn5M7sMzTnbwHG5BJ84gnu+U7+YHiK3uhZqMK4ZXz5/nn6d7OP6Lsf3SfQUcEeg3/Kzf5PzPdarBluKpfGQVUgEho3GRA2gbEjafKCS3sMTi4uEnV1q7rT7W/R/lNW1kkOq78qNxuZ9/nW1pqI5cMrg39zi1oLSkMttQRwQKxRS5DSz5JKpSbQlbbrccBMhcYPlIhYVVIYTJPdkQCPOKymmO5QlCLbpxVVzerf2562/Mp1GlR4zUNHEiYmmaT3JQyzh9Lo5saK2hlEVTESB4UKKWxs82SaqTbJ+l2nRUtFIFpAmZI70KACgBJG3OURwJ5pYppV0K9plCcpZE9ZNutdNef4q+rrYr1GmR4zUNHEimaT3IQyTh9Lol1PTEKFURVyZC20AhXBIPtP1pXBVSL4+0zU1KbbpOvu00d6TQi3cdlCqrKggeal5JHyK/StUaeguXO8mOMZNtpvydfpllMc4UAFAEfSvgP7W7++ekx7eL92TxfT4v3ZZTlAoAKACgAoAzdDpnV1JEALcB4/tXAR9qSKd+Z15skZRaT5x9I0zSpzkCgCbptsraRWEECCKWKpFc8lLI2timmJE3UbZa0yqJJGwpZK0VwSUcib2KaYkFAGX/KLSvctoqCSL1lzuB3UuqzHfyAJqeWLa06r3OzsOWGPI3N18s14uLSNSqHGFAEr2j2yNHdFtwT6lkI/B+lLXzWWUl8Fx52vaX7KqYiFAEvTrRVSGEHtLh9muMR9iKWKpFs8lKSa6RXlFFVMRE6tCbbgclSB8yKx7D4mlNN9Ud2FhVB5AH4oWxk3cm0d1opl9Q0rtqdM4WUTtczI2yQAbTJk+VTkm5J/c7cGWEez5YN6vhrwepqVQ4goAktWmF+40d027ag+qtcJH0ZfrSpfM3/OZeU08EY805PzUa9mV0xAKACgAoAKACgCPpPwH9rd/fPSY9vF+7J4vp8X7sspygUAFABQAUAZOi1LkWLhckX4lCFhMrZfukKGPEbk1NN6Pqd2bHBPJjSrgvXW3Uktda58kjWqhwkfUtQydmVBaXgquMkYsYGRA8AeRxSybVUdHZ8cZ8Sk603d6arpfscdL1Lub2QZcbgUK2MqOyQwSpIO5J5PPsMi27s3tGKMFDhadq7V6/NJc66Vsti+nOYh12qdLlsKjOCryqYTtjBlmGwk+PjSSbTR04cUJ45OTSprV339E/Y96RfZ7eTTOdwQYkBbrAAxtIAA2njk81sG2te/3M7VjjDJwx2qPXnFNvXruW0xzmff1jreKi29xcFMJ2YglmEnJl5gcTx4eKOTT2OqGGEsSk5KLt78Wui6JjulXWexaZjLNbVifMlQSdvWtg7imJ2mChmnGOybXqVUxAxrHUbpNsG24BvOhc9niVXtI2DZeA8J86kpPT7noT7PjSk1JaRTr5rt8PdXPqbNVPPI+sXmTT3nXZltuy8chSRztz50s3UW0X7LCM88IS2ckn9rONNq3a6Va29sBJh8DJy5GLN94rFJtj5MMI4uJSUnfK+nekX05ykOu1To9sKjOCGlVwnaIMsw2Hz8aSTaaOnDijOEnJpVWrvv6J+x70jUM9vJ5nO4IMSAt1lAOO2wAG08cmtg21r3+5nascceThjtUevOKbevXctpjnMXUdRuhryhHIW6ihx2eKgrbJkFgx3ZvA87VJyev86HoQ7PjcYNyWsW6+a205d1clzNqqnnhQBi2Oo3SUBtuAbzoXPZ4lVZwBAbLwA+GfOpKT9T0J9nxpNqS+mLr5rtqN8q59Taqp54UAFABQAUAFAEfSfgP7W7++ekx7eL92TxfT4v3ZZTlAoAKACgAoARa0iKxYDf5kgTziCYWfSsUUiss05R4W/b35+I+tJHD2wYkcGR6GCPwTRQyk1dcwS0AWIEFjk3qYAn6AD2rKBybST5aet/k7rRTg2wSGjcAgH0MT+BRQyk0q5BatBRCiBJb3Ykk+5JNYlQSk5O33LyVI7rRTgWxkWjvEAE+gmPyfrRQ3E64eQWbQVQqiFUAAeQAgCsSrQJScpOUt3qd1oooadRG3BLD0JmT9z9aykO8kneu6rw/iG1ohxetBlKsJVgVI8wRBFY1eg0JOElKO61PezE5RvET6VtGcTrh5HVBhwbYJDRuJAPz5/AooZSaTXILVoKIUQJLe7Ekn3JJrEqCUnJ2+5eSpHdaKKOnXvbfEQzepAAB+w+lZSHWSSrXbT3/AGNrRAoAUNOogRwxYf5iSSfqT9aykO8knz5V4fxDa0QKACgAoAKACgCPpPwH9rd/fPSY9vF+7J4vp8X7sspygUAFABQAUAFABQAUAFABQAUAFABQAUAFABQAUAFABQAUAFABQAUAFABQAUAFABQAUAFABQAUAFABQBH0n4D+1u/vnpMe3i/dk8X0+L92WU5QKACgAoAKACgAoAk6pqGt28l3OdtY8w1xVIHrBNLJ0i/ZsayT4ZdJPyi2jzSapnuOCpUKFgMBO+U8E7bChO2zcuJQhFp3d7eBZTHOR6vVMlxAFLBlYkKBO2Mckbbn7UrdM6MWJThJt1TW/ie9L1DXEybnO4seQW4ygH1gCiLtGdpxrHPhj0i/OKbK6YgQ3dYy3SuLMMFbugbEswMyR5D70jlrR0xwxliUrSdta/ZDemXi9m07fEyKxjzKgmti7imJ2iChmnCOybXqU0xEybPUnJtgqwyuuhaBELnEbz/ZHhU1N6fc7p9mglJ2tIp1zt8Pd3mtVDhJOp6gomS7nO2I8w1xVIHrBNLJ0i/Z8ayT4X0l6RbPNJqme46lSoVUIDATJLSdidth96E7bNy4lDHFp3be3dX7LKY5yPWapkdAFLBg0hQJ2iOSNtzSt00dGLEpwk26qt/E96XqGuW8m2OdxY8gtxlE+sAURdoztONY58MekX5xTfuV0xAyLXUnIHdb+va3lAxxF5lHjM4gDjmpqb9fyd8uzQT3/tTrnfCn06mvVDgCgDI6b1J7i6fJWBdAzEgQThPd386nGbdHf2js0McslNfK6XXetdDXqhwBQAUAFABQAUAR9J+A/tbv756nj28X7sni+nxfuyyqFAoAKACgAoAKACgBd+yriGEiVbx5Vgw49QDWNWNCcoO49681T9BejZWHaAQXAnfwEx+TWLXUfKpRfw29iimJE2sZVxciSCEG/wDeOq/mD7Ur01LYlKVwT01fkmxtiyqCFECWbx5Zix59STWpUTnOU3cu5eSpegytFINdqltXLRxJa84syDxCu4kezfWklJRa79Dpw4pZYTV6QTl6xRXp7KoqoohVAUDmABA3PpTJUqITm5ycpbvUZWikVtU7Q2wv9XF0GTzcNwf7N9aVVdePudEnPg+Jf1XHyUf+vItpjnF3rKsIYSJDe6sGH3ArGrGhNwdrvXmqYvRlWHaAQWAB38FJj8n61i11Hy8Uf6bei/NFFMSM/rOrWynbMpYqVQQY/rHVPyQfaknJRXF/NTq7Lilmn8JOrt/6psssWVQQogSzePLMWPPqSaZKjnnOU3cu5eSpegytFMyxctm8+nCEdnjfmTu1y47fP4gT5b1NNcTj4nZNZFijnb+q4+EVFezNOqHGFAEeitJAVVgWTgm5MALHvttvSpLyOjLKduTf16vzsspjnCgAoAQ+rUC4TMW/i2/whtvPYil4lr3CuaSb6D6YYKAE2NSjEhTx6ET6iR3h6iRSqSewqknsOphji9dCiTx/uTAA8yTAisboxtJWzixqA0iCGHKtsYPB+Rg7+hrFKzIysdTDBQAmzqkYlQdx6ET54kiGA4JExWJplJYpxSbX87+niOrSZzccKCSQANyT4Cg1JydIRoHQoAkwu0MCCPRgwBBiDuOCD40sarQpmU1O57vXSmvNaFNMSJteyBRnMZKQFBJJVgwhVBJ4mAOAfCllValsKm5fJ0e9JU1W70W/mPtuGAIIIIkEeI9KYlJOLp7nVBhF1O3aPZtcmbb5oFDE5YsuyqCW7pbw9fCkklo2dHZ5ZFxRh/cqd0tLT3e2qRWjggEEEHcEbgj0NOQaadM6oMJBcti8dz2jKqnYx3ciBMQG7xMTMUtqy/DkeJf4pt9+tJut6032K6YgeE0ATaC5bK4oTC+YIMHg7gSp3g8Gli1yLZozUrnz/nLn1W6KqYiRdYtWnt43ZxLKYUMSSrBxAUEndZ2HAPhSTSapnR2WWSGTix7096qmqe+nOvuV23DAEGQdwRTkJRcXTOqDCFltW7xuEkXLiqh5IxUtjMCF3ZtzE0nyqV8zpTy5MSgvpi2+W7q/vstFsXU5zBQBLpbtvJlUmZLGQYJ4OJIhgDAMTB5pU1ehbJDJwqUttv1fTuvfkVUxEXfvBRJ4kL7swUfcisboaEHN0u9+SsFvAsU/tABj8mJA/wDU0XrQODUVLk7XlX7M/VdLzF8kDJ/gMnb9Gqif9QPnU5Y74u/9HNLFfF3/AKGa7o9q62T9pMR3btxBA9FYD3rZ4ozdu/Nr2NnghN2782vZjdJ09LSMiZQ0nvO77kRyxJj0rYwUVS/fuNDGoKl7t+55oQwCqyRguORIM8fDBJx28YPG1EL2a2CF7NbHX9HWv1fuf40cETfhx6Hetsl1gchlYfNGDR7xFbJWjZx4lX29Gcaa02bO4AJVVgGdlLGZgc5fasindsyKduTFP0ewSSbYkmTufH3pxy4CgCDpVp0RLbJAtIEzJHegASgBJA23mPekimlXQ6u0yhOUsil9TbrXTXn/ANX4D7uhtsSzLJPqf41rimSjnyRVJi9Xopt4IAIdHA88LivHpMRPrQ46Uh8WasnFPmmvNNfkbp2LglreE7QxBaP8WJI+UE/7DVruJNKDSjK+/WvC6fojj+jbX6n3P8azgQ3/ACcvU81isGW4ql8QylVKgnIruMiBtHBI/wBiO7sMTi4uEnV07d1pfRN8+g3scrZVhGQIYKSPimYYQQd+RG+9bVqmJx8M1KLuq37u5+xm2/5M6cEEdtIM76i+ePQ3INT+DHv83+zrf/6Wdqnw/wCkP/kr1lthcS6ql8VdCq4g98oZBYgbY8T4+lO7uyOKUXjljk6tp27rRPom+fQc2mDqA6jzgEwCfI7TW1a1JrI4SbgzqxpUScRE880JJbGTyyn9TJraOrFcMlZ88yVxAkGInLLy2jjfwpVadFZOEoqXFTSqtb/VeN9xRf0aOZZZPHJpnFMlDNOCqLFavQhrFy0kLmjKPGCwImscflaQ+LO45o5Za00/JndhmacreHh3ipJ84xJ7v39BQtd0LNRhXDK+fOvXn6d7Of6Mtfqfc/xo4EN/ycvUNarBluKpfEMCqkAnKOMiBtHiR/sR72GJxcXCTq61d1pfS36fsaluUhlAmZA9TPPn5+tbWmojlUri/EWnT7QIIXcbjc/xrOFDPtGRqmxd5HV2ITMXAByIWAfjkyQZ8AflWO7Hi4ygk5Vw31t/bv8AvRRqNKjxkJjjmmaT3JQyyh9LPLGjRDKrBiOTQopBPNOaqTJul2nREtMkC0gTMlYaFiUAJI9ZiPXmlimkl0LdplCcpZFL6m3Wumt6/ir8Cu/p1eMhMcUzSe5CGSUPpZLqemqUKoAJZCZJ3CuCftNK4KqRbH2mSnxSeyfqmjvS6IJcdlACsqCJMypefsV+9ao0zMmd5McYvdN+Tr9FlMc4UAFACNFfLqSREO67f4XZR9hSxdrz9xIS4lfe/Rj6YcKACgAoAKAM3Q2HDqSDAW4D8zcBH2pIp35nXmnBxaXWPpHU0qc5AoAm6chW0gYQQN6WOiK55KWRtbFNMSJuooWtsFEkjallsVwSUcib2KaYkFAE3UELJCiTkp9g4J+00sti2CSjO30fsymmIhQBK9tu2Ro7otuCfUskfYGl/uLKS+E1zte0iqmIhQBldC07odRmCMtQzpJ5UqsEb7CQanBNXfU7e2ZITWLge0En97Zq1Q4hOrUlHA5KkD5xWPYfE0ppvqjuwIVQeYH4oWxk3cnR3WikmttsXskDZbhLeg7K4N/9RWla1X85F8UoqE0+a0/2j+CumIBQBJatt29xo7pt2wD6hrhP2K/WlS+Z/wA6l5Sj8GMedy8qjXsyumIBQAUAFABQAUAR9J+A/tbv756THt4v3ZPF9Pi/dllOUCgAoAKACgDJ0WpcixcLki/HcIWEm2X7pCgniNyfappvR9TuzYoJ5MaVcF6626klrrXPkka1UOEj6jqGTAqpaXgquMkYsdsiB4A8jilk2qo6MGOM+LidUrt3pqul+xz0zVO5vZKVxuBQrYyB2aNviSDuSeTzWRbd2b2jFHGocLu1dq9fmkuddK2Lqc5iHW6p0uIFRnBVpVcJ2xgyzKI3Pj40km00dOHFGcJOTSprV339EzrpOoa5byaQc7ggxIC3WUAxtIAA2njxrYO1r3mdpxxx5OGO1R9Yp3qWUxzmff1jrdKi29xcFMJ2YglmG+TLzA4nikcmnVHVDDCWJSclF21reui6JjulXi9m07GWa2rE+ZKgmti7imT7TBQzTjHZNr1KqYiYuo6ldEgW3jt0TP8AR44tdRSIyy4JHw/xqTk/X8now7NjdNyX0N1812ot9K5XubVVPOJOr32SxedfiW27LxyFJHO3NLN1FtF+ywjkzwhLZtLzYvTat2ulWtvbASYfAyZjbFm+8Vik29h8mGEcXEpKTvlfTvSL6c5SLXap0e2FRnBDSq4TtEGWYCPfxpZNpo6cOKM4ScmlVau+/omHSdQ1y3kwIOdwQYkBbrKAYkSAANj4UQba17zO1Y448nDHao+sU29S2mOcxtR1K6GuqLbkLdRQ47PEBltkyCwY/E3gak5PXT+aHoQ7NjcYNyWsW6+a205d1cups1U88KAMax1K6SgNtwDedC57PEqrOBsHy8B4VJSfqehPs2NJtSX0xdfNdtR7q59TZqp54UAFABQAUAFAEfSfgP7W7++ekx7eL92TxfT4v3ZZTlAoAKACgAoAntaJFYsAZ9WYgf5VJhfYClUUnZWWeco8L9lfi934lFMSOHtgxI+EyPQwR+CayhlJq65hbtKpYgQWOTepgLP0AHtRQSm5JJ8tF5t/k7rRTg2wWDRuAQD6GJ/ArKGUmk48mFm0qiFECS3uxLE+5JNCVBKbk7fcvJUjutFOBbGRaO8QAT6CSPyayuY3E+Hh5BZtBFVVEKoCgeQAgUJVoE5ucnKW71O60US2lQiCNiwf/UGDA/UA1lIoss07vlXhVew6tJnF+0rqysJVgVI8wRBH0rGrVDQm4SUo7rUOzGWUbxE+nNbQcT4eHkd0CnDWwSGjcSAfnz+BRQyk0muTCzaVRCiBJb3YlifckmsSoJTcnb7l5Kkd1ook6ZDlt8RDN6kAAH6BfpWUh1lkq1209/2OrRAoASNMgAEcMXH+Ykkn6k/WspDvJJ63yrw/iHVogUAFABQAUAFAGX0G8WF4GIS/cUR5E5b+ssftUcLviXRshgk3xLo3+/yalWLhQAUAFABQAUAFABQAUAFABQAUAFABQAUAFABQAUAFABQAUAFABQAUAFABQAUAFABQAUAFABQAUAFAGP8Ayc/5n/qbn4WoYP7vuzm7P/f/AOT/AAbFXOkKACgAoAKACgAoAl6jquzTKJ76KeeGuKpgDcmDMUsnSstgxfFnw9zfkm/weaTWi47gAwoXlWUyZ8CB5ChStm5cLxwi3u75p7V0K6YgSavWi26KQYYMdlZjK4+AB8zSuVMviwvJCTW6rmlvfU96dqu0TKI77qOeFuMokHcGADFEXaszPi+FPh7k/NJ/kqpiJFe14W4UYGMQwKqzclgZxBjgUrlTo6I9nc8fGurW6XJdfuN6ffNy1bciC6KxA8MgDWxdpMTPjWPLKC5NryZRWkjLs9WDFFg5Nca2e60Que4aI/s+dTU7O2XZHFSd6KKe651y35mpVDiJuoans0yie8innhnVTAG5MHilk6VlsGL4k+Hub8k3+DnSa0XHdQDChTurKZYt4EDbYUKVs3LgeOCb3bfNPaun3K6YgSavWi26AgwwbhWJ2jwAPmaVypl8WF5Iya3Vc0vc96dqu1TKI77qOeEuMokHcGBRF2rMz4vhT4e6L80n+SqmImVb6vMCDl2rW/haIF0pOURMCeeanx+52y7JWt6cKlur1intuatUOIKAMrp/VxcFnYg3FybusAO5l3SRB3qcZ3R25+yfCeTXSLparrWyNWqHEFABQAUAFABQBj/yc/5n/qbn4WoYP7vuzm7P/f8A+T/BsVc6QoAKACgAoAKACgBOq04cAEkAMr7eaOGHtIFY1ZTHkeN2ujXmmvyc6XFv0qz3wOfITH5NYqepuTij/TfJv1r9FFMSJtUFUi609xSNvJiJ/ApXS1K4+KS+GubXpf7O9LpwgIBJBZn383csfaSa1KjMmR5Hb6JeSS/A6tJkOqvpauIzZZXitlY4kB3E+W2X2pG0mu/Q6McJ5cckqqNy9l+inSacW0RBJCKFBPMKI39aZKlRLLkeSbm922/MbWiENuymQtgtNs9t4f8AENweXnl9qRJXXj7nTKc+H4jqpfL5cP8A16l1OcwrU2A4AMwGVtvNGDD2kCsasfHkcHa6Neaa/IvShWJurPfUDfyUtH5P2rFrqNk4or4b5N+tfoppiRD1TUJaAvPlCkJ3f/kdVG3zj70k2o/M/wCWdPZ8c8reKFa6/wCqbKNLpwgIBJBZn383csfaSaZKiWTI8jt9EvJJfgdWkzMsC3m1gFskIvmY/wCJcdgJ8sgwjyjepqr4fE7JvJwLM6prg/1il7V4mnVDjCgCHRadAqKpaLH6MTG8Ljvtvt5RSRS07jpzZJuUpSr59fWy6nOYKACgBTahQGJIhPi9Ngd/Yg1nEte4XiWvcNrRgoAi6clpTcFsklnNxpnltiR5jbwqcFFXX3JY1FXw83ZbVCpzccAEkwBuTQ3RjdanFi+riVPGxkEEfMHesTT2CMk9htaaFAC7d9GLKrKWXZgCCVnzHhWWh5Y5RSbTSe3eMrRAJoAm6cU7NezcOkQGUggwY5G3NLGq0LZ+P4j41T6PQppiJN1Ep2bdo4ROCzEACT5nbmBSyqtS2Dj+IuBW+i1KaYiFAEHVrFs9lcuOEWzcFwEkATiyQSfDvH7Uk0nTfI6uzTyLjhjjbkq6vdPl9i+nOUKAJVCC8xzHaMijCROKMxkDmJYifSl04iz43hWnypvXvaWl+BVTEQoAm6eUwxRw4UlSQQYI5Bjg+lLGq0LZ1Piuaq9SmmImf13T27lkrdcW0yRixIEYXFYSTtuQB70mRJxpnV2PJkx5lLHHidNVvumnt3M0Aac5QoAgFi2moa6XAe6q2wpIE9mWPdHJPeM+1JSUr6nTx5J4FjUdItu/vW/kX05zBQBNpCga4quGYNk4BBKlhtIHHHjSqtS2RT4YykqVUn1oppiJxcuBRJMCQPcmB9yBRdDRi5OkAuDIrPeABI9DMfg/Siw4XXFy/n7MvV9PZhqD3pb4AGgN+iUbiY+IEb+VRlBvi/nI5ZY21Pv/AEijXdIt3WyZroMR3LtxB9FYCfWmnijJ2782vYeeGM3bvwbXsxmk0C20ZFLkGT33ZzJEcsSY9K2MFFUve/c2GNQVK/Ft+55oQwCqyRguORI34+GJOJjxjw2ojezQQvZrYk//AJ2z+vf/APsXv/3U/wDjx6vzf7J/8WHV/wC0v2Xa+yWSByGRo88HVo+ZiKrNWvL3K5I2tO70ZxpVY3GuFSsqqgNE90sZ7pIjvefhWRu2zIpuTk1W35OH6WCSe0vbmdrrD6b7U5QuAoAzekCFtoyN2ltArsQQJgTDH48iJkTxvBpIbJHZ2p3KU01wydpd2tacq21ru0KrujDEnO4J8FcgewrXEhHM4qqXkhWu0p7LFcm7yMZJJKi4rMsnmVBEHYzFZJaUUw5V8XilS0a22bTSfg9b8RmldXyZVZQ3iylC0CJxIBHlJAO3lBrVqJkThUW066NNLxWnfp72eDQD9e7/AORv40cJvx3/AIx8kc644ulwhiihpxUsQWgAhQCTtkJAJGXlNEtGmbh+aEoJpN1u0tFdq3p0evTrQxLU2sRlbkEDGJSZiOQCPLcCitK2Ec6ycT+b77P2f5Zn2+hOCD/PdWYMwTag+hi1xSLG/wDJ+n6Ot9ug1XwcflL/AOirXErct3CGKKrghVZiGYpicVBJ2DiQNsvImmlo0yOGpY5Y1SbaerS0V2rf3T7660NXTAoohrYHCq0R6bGPYbVtaE3kam3pLva/YzT6cJPecz+sxP0mtSoWeRz5JfZUSW9nZGRixuZgwYjaDnwCBtjM7cRSrei8tYqSkkkq31+1b997d9lN/ShjOTjw7rED6CmasjDK4qqXirF6zSt2FxEZsmRgpZjMlTHe5G9Y18rSHxZYrNGc1omrpcr6HumdWJKoywMZKlOJ2AMSB5jbfYnehamZFKCSck+e9+Pj036oP5gP17v/AJG/jRwh8d/4x8kc644slwhiq5TipYgkAAhQCT4jYEjLyk0S3TNw/NGUE0m63aW26t6d+vTrQ21aBtxBQHwBgjf04+Q44rUtBJSand3+f56nKaIAg53DG+7sR7is4TXmbVUvJCNRs75Izi4FCwCRtMgkbJzMmB5b1j3Kw1hHhaXC23r9uXPwvyK9Rpw8d5hH6rEfWOaZqyEMnByT+6s8saUKZyc7R3mJH0NCVGzyuSql4KiPpIhbaMjdpbQK7kECSBMMfjyImRPG8GKWHJdC/aXcpTi1wydpXy5acq21rutF2osZR3mEfqsR9YpmrOaE+Dkn91ZHrNCezKqXYlrZ3cmAtwEkEnYxJ9qVx0L4s64+KSS0ly6pnek0pS7cPeKlEALNO4LyN99gV+tCVNmZcqniitLTlsq5R/RdTnMFABQBLo0YPeJmDcBX5dkg29JDUkU7d9fwicE7lfX8IqpygUAFABQAUAZuhZ81yyjG5Mzz2gxn2mPSkjd+Z15lDhdVvH/119dzSpzkCgCbpxbskynKN5596WO2pXPXxHw7FNMSJeolsBjM9pb48u0XL2xmfSaWW3kWwcPE+LpLz4XXrsVUxEKAJtaW7mM/Gsx5TvPpSyK4q1voymmJBQBJaLdvcBnDs7ccxOVzKPCYxn2pVfE/51Ly4fgx63L71Ua/NeJXTEAoAy/5NG4bH6TPPtLvxzMds+PO8Y4x6RU8V8Ovf7nb29Y1m/p1VR22vhV7d+/ealUOIm6kW7J8ZyxMRzPpFLLbQtg4fiR4trKaYiFAEl0t29uJw7O5PMTlbxnwmMo96V3xL+dC8VH4Mutx+9VK/wAX4FdMQCgCbTFs7szGQxnywXj0maVbstk4eCFdHfmymmIhQAUAFABQBzdMAn0NYzHsZ2i17u1oMjKGtM5LY7kYcQxjk1OM22rXL9EYZJNpNcr5dxp1UuFABQAUAFAGZpNa7dk7Y4XowUKQyyhcZNkQ2wjYCkUno+p2ZcEI8cFdw3d6PWtFWnmzTpzjJOp6o2reYE99FOxOzXFUwBuTBMAeMc0snSsv2fEss+F9JPptFtb8tNTzRa7tHcAMFULGSOhkzOzAGNhvHnRGVs3Lg+HCLdW72aa5dLLKY5yLW67s3QEMVYMTijuZGMbKCY3O8eVLKVM6MWD4kJNVardpLW+tHXTNUbtvMiO+4GxGy3GUSDuDAEg+M8URdqzO0YlinwrpF9d4pvblroV0xAhv9RCXSjBiMFYYW3cySwM4AwNhz60jlTo6Ydnc8fFFq7a1aXJdWhvTr5uWrbmJdFYxxJUEx6VsXaTJ58ax5ZQWybXkymmJGRf6zjK4tl2yW/6u5jDXFX44xmCfHn6VNz9zvh2Pi1tVwuX1Ru1Fva75dNjXqhwEvVNSbdm7cG5S2zgEE7qpPA3NLJ1Fst2bGsuaGN7NpebF6bqAe4VUMAFy79t0MzG2QEj5UKVuh8nZ3jx8Tau60afs2XUxzEet13ZugIYqwacUdzIiNlBMbnePKllKmdGHB8SMmqtVu0lz60e9L1Zu28yI77qNiNluMokHcGAJnxmiLtWZ2jEsU+FdIvrvFN7ffQrpiBk3+sYtcXFsluKixbuFYZUO7gY/2j4iNqm57o7odj4oxlappv6o3o5crvl0NaqHCFAGTZ6xkVXFsjde2f0VwLCs42cjGYUeNTU78zun2PhTlarhT+qN6pcrvn0NaqHCFABQAUAFAHjCRFAC006gqQPhUqu52Bjb7D6VnChVFKu4bWjBQAUAFABQBJY0CqRuxVfgQxim0d2BPEjcmBxSqNF59olJPRW93rb++vsl3ldMQFamwHABmAytt5owYfcCsasfHkcHa6NeaafuerZAZm8WAB/0zH5NFa2Dm3FR6X6jK0QW1kFg3ioIH+qJ/ArK1sdTai48nXpf7PNNYCAgTBZm383YsfuTQlQZMjm7fRLySS9htaILFkZl/EgL7Akj8msrWx+N8Kjyu/Ov0eaWwLaKi/CqhRPkBAoSpUGSbyTc3u3fmNrRCZ9EpBBmC4uc/wBpWDD2kCl4UWWaSd9zXg01+SmmIitVYFxGRpxdSpjyYQYrGrVD48jxzU1umn5HvYjLPxjH2maK1szjfDw8txlaKLayCyt4qCB7xP4FZWtjKbUXHr+DzTWAgIEwWZt/N2LH7k0JUbkyObt9EvJJL2G1ohO2jU5899g5+YCgR/2il4UVWaS4e5V7/sopiQUATro1AA37rm4PmxYn27xpeFFXmk231SXgq/RRTEgoAKAP/9k="/>
          <p:cNvSpPr txBox="1"/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1" descr="data:image/jpeg;base64,/9j/4AAQSkZJRgABAQAAAQABAAD/2wCEAAkGBxITEhUUExMVFhMXGB0WFxgVFxocHxsbGhkfHh4eGBoeHSgiGhomHCIYITEhJiosLi8vGx80ODMtNygtLisBCgoKDg0OGxAQGywkHyUvLCs0LC0sLCwsLCwxLC00LCw0LCwsLzQsLDQ0LzQsLCwsLCwsLC8sLCwsLCwsLCwsLP/AABEIALUBFgMBEQACEQEDEQH/xAAaAAADAQEBAQAAAAAAAAAAAAAAAwQFAgEH/8QAQRAAAgEDAwEGBQAFCgYDAQAAAQIRAAMSBCExBRMiQVFhgTJxkaGxI1Jzs9EGFBUzQlNicoLBQ0R0kpOyY5TSFv/EABkBAAMBAQEAAAAAAAAAAAAAAAACAwEEBf/EADQRAAICAQIDBgYBBAIDAQAAAAABAhEDITESQVEEYYGRobETIjJxwdHwI0JSkhThcrLSBf/aAAwDAQACEQMRAD8A+40AFAHF090/I1j2Mexm6HVXGayGEA2mY94GSOz349T9alGUm1fT9EYTk3G+n6NWrFwoAKACgAoAKACgCPquoa3byXc521jbcNcVSBO0kEilk6XkX7Njjknwy2qT8oto80eqZ7jgqyhQsBsZ3yk90nbYfSiLbbNy4owhFpp3eqvu6pFtMc5FrNUyXEAVnDKxIXGdsYPeI23P1pW2mjoxYozxybaVNau+/ome9K1DPbybY53FjbYLcZQDG0gACiLtGdpxxxz4Y7VF+cUyymIEN7Vut0qEZxgrd3HYlmG+TDmB9DSOTujpjhjLEpOSTtrW+i6JjOl3i9m07bs1tWPzKgmti7imJ2mChmnGOybXqVUxEyLHUbhNsFGAN10LHCCF7SIhp/sjwqak9Pud8+z40pNSWkU61u3w91c+pr1Q4CTql9kt5Luc7YjbcNcVSBO0kEilk6Rfs+OM58MukvSLZzo9Uz3HBVkCqhAbGdy0nuk7bD6UJttm5cUYY4tNO29VfKuqRbTHORazVMjoFVmDBpC4ztEHvEbfxpZNpo6MWKM4SbaVVvff0TPelahrlvJhBzuLG2wW6ygGNpAAFEHa8w7Tjjjnwx2qL84psspjnMe11K4QJRv69refcxxF5lAjLLgAcc1NSfr+Tvl2bGnuvpTrW74U+lb67mxVDgJ+oXStq4w5VGI+YBIrJOk2VwRUssYvZtL1J7OtdrqKUZFNt2OWO5DIBGLHiT9RSqTuis8MI4nJSTdpaX0l1S6GhTnKFABQAUAFAHhFAGf0rUi4bncUdlcaysfqjH6Ttt6CpY5cV6bOiOKXFemzaNGqlgoAKACgAoAKACgBWptqy94SAQ0eqEMPuBWND45SjL5e9eap+jJuj6hb1pL4XE3baMRMwCJA9pNLBqSUupbtWOWHJLC3fC2v55F1OcxPrGVR2hElAY38DE/gUr01K4k5P4aejGWbKoIUQJZvdmLH6kk1qVCTm5u5dy8lS9BlaKT32VGDRLMVtkz4SY+kmlempWCc1w3orf8APIZYsqiqiiFUBQPIAQPtWpUqEnNzk5S3eoytFMxLyfzj+b4fAn84DSeWdlO3/cfektcXD4nY4T+B8e93wV9kn+jTpzjOL1pWEMJEhvdWDD7gGsasaM3F2u9eapidGytk4EEkod+RbdlH+596xa6lMqcag3po/NJlNMRIer6hbNp75XI2rbuBMSAJI94FJNqKcuh0dlxyzZI4U64ml/PMp0ttQvdEAkvHq5LH7k0y2JZJSlL5uVLyVL0Q2tEMyxcQ3rmnCQLYW/MndrjueP8AMpPvU01xOPidk4zWKOdv6rjtyior2deBp1Q4zi9bDKVYSrAgj0OxoasaMnGSkt0I08MxYjvIWtgyeDiT9wPpSrVlJ3CKino6fjr+yqmIhQAUATvq1AuEzFv4tvJQ23nsRSuS17hHNJN9CimHPCaAJNC9uWwQrmTckj45iWG/y5jwpIVyXf8AcnDh1pVev37yynKC710KJPG3uSYAHqTA96xulZjaStnOn1AaRBVhBKtEweDsSIMH6GsUrMjKx1MMFACLOrRiVUmR5ggH1UkQwHmJisUkys8M4JNr29enjQ+tJHF5gFJYwsbn0rGNFNtJbk3SRaW0qWpCIAgVgwZQBADBgGG0c8iD41kKSpFu0/EeVzybvW1TTvo1p5fYspjnJuoXECEPMHaFDMT8lUFj57DgE0sqrUtgjNzuG660l5vQfbcMAQZB3BFMSlFxdM6oMJtdcRQC87MCAqsxJHkqgk/Slk1zLYYzk2odObSXm9B6OCAQQQdwRuD8qYk006Z1QYQEWRqM9+1KC3PexgEsFn4Q0mY5g0mnFfM6v6rwcP8Abd8ruqvrWm+xfTnKeExueKASsm0F22QQk/EWIYMD3mJJAYAlSZgjbypYtci2aORNOfRLk9lVac+q36lVMRI+rC2bTpdko4KFVDFiGEEKFBYmJ44EnwpZ01TL9m+Isqnj3WtuklXVvTz+xTZZSoKmVjY+laiU01J8W53WikP6FL7Nv2rqqMYYiFJKgn4VMsYBgmaT5VK+Z0/1Z4VH+1NvletX3vb7IupzmCgCTSX7eTKhMyWMhgCfHEkQwGwOMx40qa5F8kMiipS225afdcu69+RXTEBd+8EEniVX3Zgo+5FY3Q8IObpd78lYLeBcp4gBj8mLAf8AqaL1oHBqKlyba8q/Zn6rpQcXyVQu/wABPh+jVRJjbvAnaanLHfF3/o5ZYeLi6vbyLb2jtuZZFJ4kincIvdFXCL1aPbemRVKqoUHmB6RWqKSpAopKkL0Vu4oCtjioxEEktEbmQMflvzzSxTWjMgpLRnn9G2f7tPoKPhx6GfCh0Ga2wXWByGVhPmjBgD6EiK2StDTjxKvt6HGltPkzuFDMFWFYsIUsZkqNzkfDwrIp3bMinbkxT9E0xJJs2ySZJxG5NOOXAUAQdLtOiJbZIFtAmZI70AAFACSB5zHvzSRTSrodXaZQnKWRP6m3XTXn+Kvw2H3dBaYlmtqSeSRWuKfInHPkiqjJpC9XoQbeFsBYdHA4BKXFePSYifCaHHSkNiztZOKetprzTXpY3Tszgl7eE7YsQWj/ABYkjz2BO3zgatdxMijBpRlferrwun6L8vhOm2QQRbQEGQY8RWcMehr7TlapyZ5rFYMtxVL4hlKqQCQ2O4yIG0cEjafKCO7s3E4uLxydXTt3Wl9LfPo/yn20lYYLvMgcb8j1+fjW8tScnUri2JHTLI/4afQVnBHoUfacz/uZzrLbC4l1VL4q6FVxBOZQyCxA2x4JHPpBHd2bilFwljk6tp27rRPom+f83TW0yuoFxFJ5jkA+kj71tXuIsrhJvG2dafSW0nBAs8wIoSS2MnlnP6nZPbR1YrhKs+eZIgCQYics/LaODPhSq06KycJRUr1Squf6rxvlXMdf0VtzLorHiSKZxT3JwzZIKotoXqtCrWblpAFDoyiBsMgRMVjj8rSGx53HNHLLWmn5M7sMzTnbwHG5BJ84gnu+U7+YHiK3uhZqMK4ZXz5/nn6d7OP6Lsf3SfQUcEeg3/Kzf5PzPdarBluKpfGQVUgEho3GRA2gbEjafKCS3sMTi4uEnV1q7rT7W/R/lNW1kkOq78qNxuZ9/nW1pqI5cMrg39zi1oLSkMttQRwQKxRS5DSz5JKpSbQlbbrccBMhcYPlIhYVVIYTJPdkQCPOKymmO5QlCLbpxVVzerf2562/Mp1GlR4zUNHEiYmmaT3JQyzh9Lo5saK2hlEVTESB4UKKWxs82SaqTbJ+l2nRUtFIFpAmZI70KACgBJG3OURwJ5pYppV0K9plCcpZE9ZNutdNef4q+rrYr1GmR4zUNHEimaT3IQyTh9Lol1PTEKFURVyZC20AhXBIPtP1pXBVSL4+0zU1KbbpOvu00d6TQi3cdlCqrKggeal5JHyK/StUaeguXO8mOMZNtpvydfpllMc4UAFAEfSvgP7W7++ekx7eL92TxfT4v3ZZTlAoAKACgAoAzdDpnV1JEALcB4/tXAR9qSKd+Z15skZRaT5x9I0zSpzkCgCbptsraRWEECCKWKpFc8lLI2timmJE3UbZa0yqJJGwpZK0VwSUcib2KaYkFAGX/KLSvctoqCSL1lzuB3UuqzHfyAJqeWLa06r3OzsOWGPI3N18s14uLSNSqHGFAEr2j2yNHdFtwT6lkI/B+lLXzWWUl8Fx52vaX7KqYiFAEvTrRVSGEHtLh9muMR9iKWKpFs8lKSa6RXlFFVMRE6tCbbgclSB8yKx7D4mlNN9Ud2FhVB5AH4oWxk3cm0d1opl9Q0rtqdM4WUTtczI2yQAbTJk+VTkm5J/c7cGWEez5YN6vhrwepqVQ4goAktWmF+40d027ag+qtcJH0ZfrSpfM3/OZeU08EY805PzUa9mV0xAKACgAoAKACgCPpPwH9rd/fPSY9vF+7J4vp8X7sspygUAFABQAUAZOi1LkWLhckX4lCFhMrZfukKGPEbk1NN6Pqd2bHBPJjSrgvXW3Uktda58kjWqhwkfUtQydmVBaXgquMkYsYGRA8AeRxSybVUdHZ8cZ8Sk603d6arpfscdL1Lub2QZcbgUK2MqOyQwSpIO5J5PPsMi27s3tGKMFDhadq7V6/NJc66Vsti+nOYh12qdLlsKjOCryqYTtjBlmGwk+PjSSbTR04cUJ45OTSprV339E/Y96RfZ7eTTOdwQYkBbrAAxtIAA2njk81sG2te/3M7VjjDJwx2qPXnFNvXruW0xzmff1jreKi29xcFMJ2YglmEnJl5gcTx4eKOTT2OqGGEsSk5KLt78Wui6JjulXWexaZjLNbVifMlQSdvWtg7imJ2mChmnGOybXqVUxAxrHUbpNsG24BvOhc9niVXtI2DZeA8J86kpPT7noT7PjSk1JaRTr5rt8PdXPqbNVPPI+sXmTT3nXZltuy8chSRztz50s3UW0X7LCM88IS2ckn9rONNq3a6Va29sBJh8DJy5GLN94rFJtj5MMI4uJSUnfK+nekX05ykOu1To9sKjOCGlVwnaIMsw2Hz8aSTaaOnDijOEnJpVWrvv6J+x70jUM9vJ5nO4IMSAt1lAOO2wAG08cmtg21r3+5nascceThjtUevOKbevXctpjnMXUdRuhryhHIW6ihx2eKgrbJkFgx3ZvA87VJyev86HoQ7PjcYNyWsW6+a205d1clzNqqnnhQBi2Oo3SUBtuAbzoXPZ4lVZwBAbLwA+GfOpKT9T0J9nxpNqS+mLr5rtqN8q59Taqp54UAFABQAUAFAEfSfgP7W7++ekx7eL92TxfT4v3ZZTlAoAKACgAoARa0iKxYDf5kgTziCYWfSsUUiss05R4W/b35+I+tJHD2wYkcGR6GCPwTRQyk1dcwS0AWIEFjk3qYAn6AD2rKBybST5aet/k7rRTg2wSGjcAgH0MT+BRQyk0q5BatBRCiBJb3Ykk+5JNYlQSk5O33LyVI7rRTgWxkWjvEAE+gmPyfrRQ3E64eQWbQVQqiFUAAeQAgCsSrQJScpOUt3qd1oooadRG3BLD0JmT9z9aykO8kneu6rw/iG1ohxetBlKsJVgVI8wRBFY1eg0JOElKO61PezE5RvET6VtGcTrh5HVBhwbYJDRuJAPz5/AooZSaTXILVoKIUQJLe7Ekn3JJrEqCUnJ2+5eSpHdaKKOnXvbfEQzepAAB+w+lZSHWSSrXbT3/AGNrRAoAUNOogRwxYf5iSSfqT9aykO8knz5V4fxDa0QKACgAoAKACgCPpPwH9rd/fPSY9vF+7J4vp8X7sspygUAFABQAUAFABQAUAFABQAUAFABQAUAFABQAUAFABQAUAFABQAUAFABQAUAFABQAUAFABQAUAFABQBH0n4D+1u/vnpMe3i/dk8X0+L92WU5QKACgAoAKACgAoAk6pqGt28l3OdtY8w1xVIHrBNLJ0i/ZsayT4ZdJPyi2jzSapnuOCpUKFgMBO+U8E7bChO2zcuJQhFp3d7eBZTHOR6vVMlxAFLBlYkKBO2Mckbbn7UrdM6MWJThJt1TW/ie9L1DXEybnO4seQW4ygH1gCiLtGdpxrHPhj0i/OKbK6YgQ3dYy3SuLMMFbugbEswMyR5D70jlrR0xwxliUrSdta/ZDemXi9m07fEyKxjzKgmti7imJ2iChmnCOybXqU0xEybPUnJtgqwyuuhaBELnEbz/ZHhU1N6fc7p9mglJ2tIp1zt8Pd3mtVDhJOp6gomS7nO2I8w1xVIHrBNLJ0i/Z8ayT4X0l6RbPNJqme46lSoVUIDATJLSdidth96E7bNy4lDHFp3be3dX7LKY5yPWapkdAFLBg0hQJ2iOSNtzSt00dGLEpwk26qt/E96XqGuW8m2OdxY8gtxlE+sAURdoztONY58MekX5xTfuV0xAyLXUnIHdb+va3lAxxF5lHjM4gDjmpqb9fyd8uzQT3/tTrnfCn06mvVDgCgDI6b1J7i6fJWBdAzEgQThPd386nGbdHf2js0McslNfK6XXetdDXqhwBQAUAFABQAUAR9J+A/tbv756nj28X7sni+nxfuyyqFAoAKACgAoAKACgBd+yriGEiVbx5Vgw49QDWNWNCcoO49681T9BejZWHaAQXAnfwEx+TWLXUfKpRfw29iimJE2sZVxciSCEG/wDeOq/mD7Ur01LYlKVwT01fkmxtiyqCFECWbx5Zix59STWpUTnOU3cu5eSpegytFINdqltXLRxJa84syDxCu4kezfWklJRa79Dpw4pZYTV6QTl6xRXp7KoqoohVAUDmABA3PpTJUqITm5ycpbvUZWikVtU7Q2wv9XF0GTzcNwf7N9aVVdePudEnPg+Jf1XHyUf+vItpjnF3rKsIYSJDe6sGH3ArGrGhNwdrvXmqYvRlWHaAQWAB38FJj8n61i11Hy8Uf6bei/NFFMSM/rOrWynbMpYqVQQY/rHVPyQfaknJRXF/NTq7Lilmn8JOrt/6psssWVQQogSzePLMWPPqSaZKjnnOU3cu5eSpegytFMyxctm8+nCEdnjfmTu1y47fP4gT5b1NNcTj4nZNZFijnb+q4+EVFezNOqHGFAEeitJAVVgWTgm5MALHvttvSpLyOjLKduTf16vzsspjnCgAoAQ+rUC4TMW/i2/whtvPYil4lr3CuaSb6D6YYKAE2NSjEhTx6ET6iR3h6iRSqSewqknsOphji9dCiTx/uTAA8yTAisboxtJWzixqA0iCGHKtsYPB+Rg7+hrFKzIysdTDBQAmzqkYlQdx6ET54kiGA4JExWJplJYpxSbX87+niOrSZzccKCSQANyT4Cg1JydIRoHQoAkwu0MCCPRgwBBiDuOCD40sarQpmU1O57vXSmvNaFNMSJteyBRnMZKQFBJJVgwhVBJ4mAOAfCllValsKm5fJ0e9JU1W70W/mPtuGAIIIIkEeI9KYlJOLp7nVBhF1O3aPZtcmbb5oFDE5YsuyqCW7pbw9fCkklo2dHZ5ZFxRh/cqd0tLT3e2qRWjggEEEHcEbgj0NOQaadM6oMJBcti8dz2jKqnYx3ciBMQG7xMTMUtqy/DkeJf4pt9+tJut6032K6YgeE0ATaC5bK4oTC+YIMHg7gSp3g8Gli1yLZozUrnz/nLn1W6KqYiRdYtWnt43ZxLKYUMSSrBxAUEndZ2HAPhSTSapnR2WWSGTix7096qmqe+nOvuV23DAEGQdwRTkJRcXTOqDCFltW7xuEkXLiqh5IxUtjMCF3ZtzE0nyqV8zpTy5MSgvpi2+W7q/vstFsXU5zBQBLpbtvJlUmZLGQYJ4OJIhgDAMTB5pU1ehbJDJwqUttv1fTuvfkVUxEXfvBRJ4kL7swUfcisboaEHN0u9+SsFvAsU/tABj8mJA/wDU0XrQODUVLk7XlX7M/VdLzF8kDJ/gMnb9Gqif9QPnU5Y74u/9HNLFfF3/AKGa7o9q62T9pMR3btxBA9FYD3rZ4ozdu/Nr2NnghN2782vZjdJ09LSMiZQ0nvO77kRyxJj0rYwUVS/fuNDGoKl7t+55oQwCqyRguORIM8fDBJx28YPG1EL2a2CF7NbHX9HWv1fuf40cETfhx6Hetsl1gchlYfNGDR7xFbJWjZx4lX29Gcaa02bO4AJVVgGdlLGZgc5fasindsyKduTFP0ewSSbYkmTufH3pxy4CgCDpVp0RLbJAtIEzJHegASgBJA23mPekimlXQ6u0yhOUsil9TbrXTXn/ANX4D7uhtsSzLJPqf41rimSjnyRVJi9Xopt4IAIdHA88LivHpMRPrQ46Uh8WasnFPmmvNNfkbp2LglreE7QxBaP8WJI+UE/7DVruJNKDSjK+/WvC6fojj+jbX6n3P8azgQ3/ACcvU81isGW4ql8QylVKgnIruMiBtHBI/wBiO7sMTi4uEnV07d1pfRN8+g3scrZVhGQIYKSPimYYQQd+RG+9bVqmJx8M1KLuq37u5+xm2/5M6cEEdtIM76i+ePQ3INT+DHv83+zrf/6Wdqnw/wCkP/kr1lthcS6ql8VdCq4g98oZBYgbY8T4+lO7uyOKUXjljk6tp27rRPom+fQc2mDqA6jzgEwCfI7TW1a1JrI4SbgzqxpUScRE880JJbGTyyn9TJraOrFcMlZ88yVxAkGInLLy2jjfwpVadFZOEoqXFTSqtb/VeN9xRf0aOZZZPHJpnFMlDNOCqLFavQhrFy0kLmjKPGCwImscflaQ+LO45o5Za00/JndhmacreHh3ipJ84xJ7v39BQtd0LNRhXDK+fOvXn6d7Of6Mtfqfc/xo4EN/ycvUNarBluKpfEMCqkAnKOMiBtHiR/sR72GJxcXCTq61d1pfS36fsaluUhlAmZA9TPPn5+tbWmojlUri/EWnT7QIIXcbjc/xrOFDPtGRqmxd5HV2ITMXAByIWAfjkyQZ8AflWO7Hi4ygk5Vw31t/bv8AvRRqNKjxkJjjmmaT3JQyyh9LPLGjRDKrBiOTQopBPNOaqTJul2nREtMkC0gTMlYaFiUAJI9ZiPXmlimkl0LdplCcpZFL6m3Wumt6/ir8Cu/p1eMhMcUzSe5CGSUPpZLqemqUKoAJZCZJ3CuCftNK4KqRbH2mSnxSeyfqmjvS6IJcdlACsqCJMypefsV+9ao0zMmd5McYvdN+Tr9FlMc4UAFACNFfLqSREO67f4XZR9hSxdrz9xIS4lfe/Rj6YcKACgAoAKAM3Q2HDqSDAW4D8zcBH2pIp35nXmnBxaXWPpHU0qc5AoAm6chW0gYQQN6WOiK55KWRtbFNMSJuooWtsFEkjallsVwSUcib2KaYkFAE3UELJCiTkp9g4J+00sti2CSjO30fsymmIhQBK9tu2Ro7otuCfUskfYGl/uLKS+E1zte0iqmIhQBldC07odRmCMtQzpJ5UqsEb7CQanBNXfU7e2ZITWLge0En97Zq1Q4hOrUlHA5KkD5xWPYfE0ppvqjuwIVQeYH4oWxk3cnR3WikmttsXskDZbhLeg7K4N/9RWla1X85F8UoqE0+a0/2j+CumIBQBJatt29xo7pt2wD6hrhP2K/WlS+Z/wA6l5Sj8GMedy8qjXsyumIBQAUAFABQAUAR9J+A/tbv756THt4v3ZPF9Pi/dllOUCgAoAKACgDJ0WpcixcLki/HcIWEm2X7pCgniNyfappvR9TuzYoJ5MaVcF6626klrrXPkka1UOEj6jqGTAqpaXgquMkYsdsiB4A8jilk2qo6MGOM+LidUrt3pqul+xz0zVO5vZKVxuBQrYyB2aNviSDuSeTzWRbd2b2jFHGocLu1dq9fmkuddK2Lqc5iHW6p0uIFRnBVpVcJ2xgyzKI3Pj40km00dOHFGcJOTSprV339EzrpOoa5byaQc7ggxIC3WUAxtIAA2njxrYO1r3mdpxxx5OGO1R9Yp3qWUxzmff1jrdKi29xcFMJ2YglmG+TLzA4nikcmnVHVDDCWJSclF21reui6JjulXi9m07GWa2rE+ZKgmti7imT7TBQzTjHZNr1KqYiYuo6ldEgW3jt0TP8AR44tdRSIyy4JHw/xqTk/X8now7NjdNyX0N1812ot9K5XubVVPOJOr32SxedfiW27LxyFJHO3NLN1FtF+ywjkzwhLZtLzYvTat2ulWtvbASYfAyZjbFm+8Vik29h8mGEcXEpKTvlfTvSL6c5SLXap0e2FRnBDSq4TtEGWYCPfxpZNpo6cOKM4ScmlVau+/omHSdQ1y3kwIOdwQYkBbrKAYkSAANj4UQba17zO1Y448nDHao+sU29S2mOcxtR1K6GuqLbkLdRQ47PEBltkyCwY/E3gak5PXT+aHoQ7NjcYNyWsW6+a205d1cups1U88KAMax1K6SgNtwDedC57PEqrOBsHy8B4VJSfqehPs2NJtSX0xdfNdtR7q59TZqp54UAFABQAUAFAEfSfgP7W7++ekx7eL92TxfT4v3ZZTlAoAKACgAoAntaJFYsAZ9WYgf5VJhfYClUUnZWWeco8L9lfi934lFMSOHtgxI+EyPQwR+CayhlJq65hbtKpYgQWOTepgLP0AHtRQSm5JJ8tF5t/k7rRTg2wWDRuAQD6GJ/ArKGUmk48mFm0qiFECS3uxLE+5JNCVBKbk7fcvJUjutFOBbGRaO8QAT6CSPyayuY3E+Hh5BZtBFVVEKoCgeQAgUJVoE5ucnKW71O60US2lQiCNiwf/UGDA/UA1lIoss07vlXhVew6tJnF+0rqysJVgVI8wRBH0rGrVDQm4SUo7rUOzGWUbxE+nNbQcT4eHkd0CnDWwSGjcSAfnz+BRQyk0muTCzaVRCiBJb3YlifckmsSoJTcnb7l5Kkd1ook6ZDlt8RDN6kAAH6BfpWUh1lkq1209/2OrRAoASNMgAEcMXH+Ykkn6k/WspDvJJ63yrw/iHVogUAFABQAUAFAGX0G8WF4GIS/cUR5E5b+ssftUcLviXRshgk3xLo3+/yalWLhQAUAFABQAUAFABQAUAFABQAUAFABQAUAFABQAUAFABQAUAFABQAUAFABQAUAFABQAUAFABQAUAFAGP8Ayc/5n/qbn4WoYP7vuzm7P/f/AOT/AAbFXOkKACgAoAKACgAoAl6jquzTKJ76KeeGuKpgDcmDMUsnSstgxfFnw9zfkm/weaTWi47gAwoXlWUyZ8CB5ChStm5cLxwi3u75p7V0K6YgSavWi26KQYYMdlZjK4+AB8zSuVMviwvJCTW6rmlvfU96dqu0TKI77qOeFuMokHcGADFEXaszPi+FPh7k/NJ/kqpiJFe14W4UYGMQwKqzclgZxBjgUrlTo6I9nc8fGurW6XJdfuN6ffNy1bciC6KxA8MgDWxdpMTPjWPLKC5NryZRWkjLs9WDFFg5Nca2e60Que4aI/s+dTU7O2XZHFSd6KKe651y35mpVDiJuoans0yie8innhnVTAG5MHilk6VlsGL4k+Hub8k3+DnSa0XHdQDChTurKZYt4EDbYUKVs3LgeOCb3bfNPaun3K6YgSavWi26AgwwbhWJ2jwAPmaVypl8WF5Iya3Vc0vc96dqu1TKI77qOeEuMokHcGBRF2rMz4vhT4e6L80n+SqmImVb6vMCDl2rW/haIF0pOURMCeeanx+52y7JWt6cKlur1intuatUOIKAMrp/VxcFnYg3FybusAO5l3SRB3qcZ3R25+yfCeTXSLparrWyNWqHEFABQAUAFABQBj/yc/5n/qbn4WoYP7vuzm7P/f8A+T/BsVc6QoAKACgAoAKACgBOq04cAEkAMr7eaOGHtIFY1ZTHkeN2ujXmmvyc6XFv0qz3wOfITH5NYqepuTij/TfJv1r9FFMSJtUFUi609xSNvJiJ/ApXS1K4+KS+GubXpf7O9LpwgIBJBZn383csfaSa1KjMmR5Hb6JeSS/A6tJkOqvpauIzZZXitlY4kB3E+W2X2pG0mu/Q6McJ5cckqqNy9l+inSacW0RBJCKFBPMKI39aZKlRLLkeSbm922/MbWiENuymQtgtNs9t4f8AENweXnl9qRJXXj7nTKc+H4jqpfL5cP8A16l1OcwrU2A4AMwGVtvNGDD2kCsasfHkcHa6Neaa/IvShWJurPfUDfyUtH5P2rFrqNk4or4b5N+tfoppiRD1TUJaAvPlCkJ3f/kdVG3zj70k2o/M/wCWdPZ8c8reKFa6/wCqbKNLpwgIBJBZn383csfaSaZKiWTI8jt9EvJJfgdWkzMsC3m1gFskIvmY/wCJcdgJ8sgwjyjepqr4fE7JvJwLM6prg/1il7V4mnVDjCgCHRadAqKpaLH6MTG8Ljvtvt5RSRS07jpzZJuUpSr59fWy6nOYKACgBTahQGJIhPi9Ngd/Yg1nEte4XiWvcNrRgoAi6clpTcFsklnNxpnltiR5jbwqcFFXX3JY1FXw83ZbVCpzccAEkwBuTQ3RjdanFi+riVPGxkEEfMHesTT2CMk9htaaFAC7d9GLKrKWXZgCCVnzHhWWh5Y5RSbTSe3eMrRAJoAm6cU7NezcOkQGUggwY5G3NLGq0LZ+P4j41T6PQppiJN1Ep2bdo4ROCzEACT5nbmBSyqtS2Dj+IuBW+i1KaYiFAEHVrFs9lcuOEWzcFwEkATiyQSfDvH7Uk0nTfI6uzTyLjhjjbkq6vdPl9i+nOUKAJVCC8xzHaMijCROKMxkDmJYifSl04iz43hWnypvXvaWl+BVTEQoAm6eUwxRw4UlSQQYI5Bjg+lLGq0LZ1Piuaq9SmmImf13T27lkrdcW0yRixIEYXFYSTtuQB70mRJxpnV2PJkx5lLHHidNVvumnt3M0Aac5QoAgFi2moa6XAe6q2wpIE9mWPdHJPeM+1JSUr6nTx5J4FjUdItu/vW/kX05zBQBNpCga4quGYNk4BBKlhtIHHHjSqtS2RT4YykqVUn1oppiJxcuBRJMCQPcmB9yBRdDRi5OkAuDIrPeABI9DMfg/Siw4XXFy/n7MvV9PZhqD3pb4AGgN+iUbiY+IEb+VRlBvi/nI5ZY21Pv/AEijXdIt3WyZroMR3LtxB9FYCfWmnijJ2782vYeeGM3bvwbXsxmk0C20ZFLkGT33ZzJEcsSY9K2MFFUve/c2GNQVK/Ft+55oQwCqyRguORI34+GJOJjxjw2ojezQQvZrYk//AJ2z+vf/APsXv/3U/wDjx6vzf7J/8WHV/wC0v2Xa+yWSByGRo88HVo+ZiKrNWvL3K5I2tO70ZxpVY3GuFSsqqgNE90sZ7pIjvefhWRu2zIpuTk1W35OH6WCSe0vbmdrrD6b7U5QuAoAzekCFtoyN2ltArsQQJgTDH48iJkTxvBpIbJHZ2p3KU01wydpd2tacq21ru0KrujDEnO4J8FcgewrXEhHM4qqXkhWu0p7LFcm7yMZJJKi4rMsnmVBEHYzFZJaUUw5V8XilS0a22bTSfg9b8RmldXyZVZQ3iylC0CJxIBHlJAO3lBrVqJkThUW066NNLxWnfp72eDQD9e7/AORv40cJvx3/AIx8kc644ulwhiihpxUsQWgAhQCTtkJAJGXlNEtGmbh+aEoJpN1u0tFdq3p0evTrQxLU2sRlbkEDGJSZiOQCPLcCitK2Ec6ycT+b77P2f5Zn2+hOCD/PdWYMwTag+hi1xSLG/wDJ+n6Ot9ug1XwcflL/AOirXErct3CGKKrghVZiGYpicVBJ2DiQNsvImmlo0yOGpY5Y1SbaerS0V2rf3T7660NXTAoohrYHCq0R6bGPYbVtaE3kam3pLva/YzT6cJPecz+sxP0mtSoWeRz5JfZUSW9nZGRixuZgwYjaDnwCBtjM7cRSrei8tYqSkkkq31+1b997d9lN/ShjOTjw7rED6CmasjDK4qqXirF6zSt2FxEZsmRgpZjMlTHe5G9Y18rSHxZYrNGc1omrpcr6HumdWJKoywMZKlOJ2AMSB5jbfYnehamZFKCSck+e9+Pj036oP5gP17v/AJG/jRwh8d/4x8kc644slwhiq5TipYgkAAhQCT4jYEjLyk0S3TNw/NGUE0m63aW26t6d+vTrQ21aBtxBQHwBgjf04+Q44rUtBJSand3+f56nKaIAg53DG+7sR7is4TXmbVUvJCNRs75Izi4FCwCRtMgkbJzMmB5b1j3Kw1hHhaXC23r9uXPwvyK9Rpw8d5hH6rEfWOaZqyEMnByT+6s8saUKZyc7R3mJH0NCVGzyuSql4KiPpIhbaMjdpbQK7kECSBMMfjyImRPG8GKWHJdC/aXcpTi1wydpXy5acq21rutF2osZR3mEfqsR9YpmrOaE+Dkn91ZHrNCezKqXYlrZ3cmAtwEkEnYxJ9qVx0L4s64+KSS0ly6pnek0pS7cPeKlEALNO4LyN99gV+tCVNmZcqniitLTlsq5R/RdTnMFABQBLo0YPeJmDcBX5dkg29JDUkU7d9fwicE7lfX8IqpygUAFABQAUAZuhZ81yyjG5Mzz2gxn2mPSkjd+Z15lDhdVvH/119dzSpzkCgCbpxbskynKN5596WO2pXPXxHw7FNMSJeolsBjM9pb48u0XL2xmfSaWW3kWwcPE+LpLz4XXrsVUxEKAJtaW7mM/Gsx5TvPpSyK4q1voymmJBQBJaLdvcBnDs7ccxOVzKPCYxn2pVfE/51Ly4fgx63L71Ua/NeJXTEAoAy/5NG4bH6TPPtLvxzMds+PO8Y4x6RU8V8Ovf7nb29Y1m/p1VR22vhV7d+/ealUOIm6kW7J8ZyxMRzPpFLLbQtg4fiR4trKaYiFAEl0t29uJw7O5PMTlbxnwmMo96V3xL+dC8VH4Mutx+9VK/wAX4FdMQCgCbTFs7szGQxnywXj0maVbstk4eCFdHfmymmIhQAUAFABQBzdMAn0NYzHsZ2i17u1oMjKGtM5LY7kYcQxjk1OM22rXL9EYZJNpNcr5dxp1UuFABQAUAFAGZpNa7dk7Y4XowUKQyyhcZNkQ2wjYCkUno+p2ZcEI8cFdw3d6PWtFWnmzTpzjJOp6o2reYE99FOxOzXFUwBuTBMAeMc0snSsv2fEss+F9JPptFtb8tNTzRa7tHcAMFULGSOhkzOzAGNhvHnRGVs3Lg+HCLdW72aa5dLLKY5yLW67s3QEMVYMTijuZGMbKCY3O8eVLKVM6MWD4kJNVardpLW+tHXTNUbtvMiO+4GxGy3GUSDuDAEg+M8URdqzO0YlinwrpF9d4pvblroV0xAhv9RCXSjBiMFYYW3cySwM4AwNhz60jlTo6Ydnc8fFFq7a1aXJdWhvTr5uWrbmJdFYxxJUEx6VsXaTJ58ax5ZQWybXkymmJGRf6zjK4tl2yW/6u5jDXFX44xmCfHn6VNz9zvh2Pi1tVwuX1Ru1Fva75dNjXqhwEvVNSbdm7cG5S2zgEE7qpPA3NLJ1Fst2bGsuaGN7NpebF6bqAe4VUMAFy79t0MzG2QEj5UKVuh8nZ3jx8Tau60afs2XUxzEet13ZugIYqwacUdzIiNlBMbnePKllKmdGHB8SMmqtVu0lz60e9L1Zu28yI77qNiNluMokHcGAJnxmiLtWZ2jEsU+FdIvrvFN7ffQrpiBk3+sYtcXFsluKixbuFYZUO7gY/2j4iNqm57o7odj4oxlappv6o3o5crvl0NaqHCFAGTZ6xkVXFsjde2f0VwLCs42cjGYUeNTU78zun2PhTlarhT+qN6pcrvn0NaqHCFABQAUAFAHjCRFAC006gqQPhUqu52Bjb7D6VnChVFKu4bWjBQAUAFABQBJY0CqRuxVfgQxim0d2BPEjcmBxSqNF59olJPRW93rb++vsl3ldMQFamwHABmAytt5owYfcCsasfHkcHa6NeaafuerZAZm8WAB/0zH5NFa2Dm3FR6X6jK0QW1kFg3ioIH+qJ/ArK1sdTai48nXpf7PNNYCAgTBZm383YsfuTQlQZMjm7fRLySS9htaILFkZl/EgL7Akj8msrWx+N8Kjyu/Ov0eaWwLaKi/CqhRPkBAoSpUGSbyTc3u3fmNrRCZ9EpBBmC4uc/wBpWDD2kCl4UWWaSd9zXg01+SmmIitVYFxGRpxdSpjyYQYrGrVD48jxzU1umn5HvYjLPxjH2maK1szjfDw8txlaKLayCyt4qCB7xP4FZWtjKbUXHr+DzTWAgIEwWZt/N2LH7k0JUbkyObt9EvJJL2G1ohO2jU5899g5+YCgR/2il4UVWaS4e5V7/sopiQUATro1AA37rm4PmxYn27xpeFFXmk231SXgq/RRTEgoAKAP/9k="/>
          <p:cNvSpPr txBox="1"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068" y="274637"/>
            <a:ext cx="5083537" cy="6261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  <p:sp>
        <p:nvSpPr>
          <p:cNvPr id="549" name="Google Shape;549;p62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534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Functions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 </a:t>
            </a:r>
            <a:endParaRPr/>
          </a:p>
          <a:p>
            <a:pPr marL="3429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 u="sng"/>
              <a:t>I</a:t>
            </a:r>
            <a:r>
              <a:rPr lang="en-US" sz="2800" b="1" i="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nsulation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2800" b="0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to keep the </a:t>
            </a:r>
            <a:endParaRPr sz="2800" b="0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	body </a:t>
            </a:r>
            <a:r>
              <a:rPr lang="en-US" sz="2800" b="0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WARM;</a:t>
            </a:r>
            <a:endParaRPr/>
          </a:p>
        </p:txBody>
      </p:sp>
      <p:pic>
        <p:nvPicPr>
          <p:cNvPr id="550" name="Google Shape;550;p62" descr="http://files.abovetopsecret.com/files/img/as5283fe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3162" y="4270375"/>
            <a:ext cx="7154862" cy="238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2" descr="http://www.nathab.com/uploaded-files/subpage-photos/HEADERS/Polar-Bear-Tours-Churchill-bear-cub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4225" y="1592262"/>
            <a:ext cx="4049712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  <p:sp>
        <p:nvSpPr>
          <p:cNvPr id="558" name="Google Shape;558;p63"/>
          <p:cNvSpPr txBox="1">
            <a:spLocks noGrp="1"/>
          </p:cNvSpPr>
          <p:nvPr>
            <p:ph type="body" idx="1"/>
          </p:nvPr>
        </p:nvSpPr>
        <p:spPr>
          <a:xfrm>
            <a:off x="175574" y="1402400"/>
            <a:ext cx="5395667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sng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Functions</a:t>
            </a:r>
            <a:r>
              <a:rPr lang="en-US" sz="2800" b="1" i="0" u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 </a:t>
            </a:r>
            <a:endParaRPr dirty="0"/>
          </a:p>
          <a:p>
            <a:pPr marL="3429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1" i="0" u="sng" dirty="0" smtClean="0">
                <a:solidFill>
                  <a:schemeClr val="lt1"/>
                </a:solidFill>
                <a:sym typeface="Cambria"/>
              </a:rPr>
              <a:t>(Long Term) energy </a:t>
            </a:r>
            <a:r>
              <a:rPr lang="en-US" sz="2400" b="1" i="0" u="sng" dirty="0">
                <a:solidFill>
                  <a:schemeClr val="lt1"/>
                </a:solidFill>
                <a:sym typeface="Cambria"/>
              </a:rPr>
              <a:t>storage</a:t>
            </a:r>
            <a:r>
              <a:rPr lang="en-US" sz="2400" b="1" i="0" u="none" dirty="0">
                <a:solidFill>
                  <a:schemeClr val="lt1"/>
                </a:solidFill>
                <a:sym typeface="Cambria"/>
              </a:rPr>
              <a:t>: </a:t>
            </a:r>
            <a:r>
              <a:rPr lang="en-US" sz="2400" b="0" i="0" u="none" dirty="0">
                <a:solidFill>
                  <a:schemeClr val="lt1"/>
                </a:solidFill>
                <a:sym typeface="Cambria"/>
              </a:rPr>
              <a:t>energy you don’t </a:t>
            </a:r>
            <a:r>
              <a:rPr lang="en-US" sz="2400" b="0" i="0" u="none" dirty="0" smtClean="0">
                <a:solidFill>
                  <a:schemeClr val="lt1"/>
                </a:solidFill>
                <a:sym typeface="Cambria"/>
              </a:rPr>
              <a:t>use </a:t>
            </a:r>
            <a:r>
              <a:rPr lang="en-US" sz="2400" b="0" i="0" u="none" dirty="0">
                <a:solidFill>
                  <a:schemeClr val="lt1"/>
                </a:solidFill>
                <a:sym typeface="Cambria"/>
              </a:rPr>
              <a:t>is stored as </a:t>
            </a:r>
            <a:r>
              <a:rPr lang="en-US" sz="2400" b="0" i="0" u="none" dirty="0">
                <a:solidFill>
                  <a:srgbClr val="FF3399"/>
                </a:solidFill>
                <a:sym typeface="Cambria"/>
              </a:rPr>
              <a:t>FAT!</a:t>
            </a:r>
            <a:endParaRPr sz="2400" dirty="0"/>
          </a:p>
        </p:txBody>
      </p:sp>
      <p:pic>
        <p:nvPicPr>
          <p:cNvPr id="559" name="Google Shape;559;p63" descr="http://roarlocal.com.au/wp-content/uploads/2013/12/couch-potato-fat-lazy-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429000"/>
            <a:ext cx="462915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3" descr="http://1.bp.blogspot.com/-vJ6zucxynq8/UA1GYs87wpI/AAAAAAAAFJU/70LuH5hzvCE/s1600/MichaelPhelps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652587"/>
            <a:ext cx="2667000" cy="491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  <p:sp>
        <p:nvSpPr>
          <p:cNvPr id="567" name="Google Shape;567;p64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534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Functions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 </a:t>
            </a:r>
            <a:endParaRPr/>
          </a:p>
          <a:p>
            <a:pPr marL="3429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 b="1" i="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steroids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2800" b="0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HORMONES </a:t>
            </a:r>
            <a:r>
              <a:rPr lang="en-US" sz="2800" b="0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&amp;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2800" b="0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	ANTI-INFLAMMATORY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2800" b="0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r>
              <a:rPr lang="en-US" sz="2800" b="0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medications</a:t>
            </a:r>
            <a:endParaRPr/>
          </a:p>
        </p:txBody>
      </p:sp>
      <p:pic>
        <p:nvPicPr>
          <p:cNvPr id="568" name="Google Shape;568;p64" descr="http://1.bp.blogspot.com/-sb0JFnPxO7c/T7EwM4lZxQI/AAAAAAAA3qQ/Sthy9uEXCHQ/s1600/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1836737"/>
            <a:ext cx="2862262" cy="48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4" descr="http://www.savingwithshellie.com/wp-content/uploads/2010/10/advil_smal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810000"/>
            <a:ext cx="4159250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4" descr="http://healthylifestyle-news.com/wp-content/uploads/2013/08/Jay-Cutler-Wallpap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8175" y="609600"/>
            <a:ext cx="2173287" cy="182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 </a:t>
            </a:r>
            <a:r>
              <a:rPr lang="en-US"/>
              <a:t>T</a:t>
            </a: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RI</a:t>
            </a:r>
            <a:r>
              <a:rPr lang="en-US"/>
              <a:t>LYCERIDES</a:t>
            </a:r>
            <a:endParaRPr/>
          </a:p>
        </p:txBody>
      </p:sp>
      <p:sp>
        <p:nvSpPr>
          <p:cNvPr id="576" name="Google Shape;576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Monomer of lipids → </a:t>
            </a:r>
            <a:r>
              <a:rPr lang="en-US" sz="32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glycerol and 3 fatty acids</a:t>
            </a:r>
            <a:endParaRPr/>
          </a:p>
        </p:txBody>
      </p:sp>
      <p:pic>
        <p:nvPicPr>
          <p:cNvPr id="577" name="Google Shape;577;p65" descr="glycer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650" y="2649288"/>
            <a:ext cx="3562500" cy="35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0450" y="3404395"/>
            <a:ext cx="5209974" cy="22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36207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LEVELS OF ORGANIZATION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(BIGGEST TO SMALLEST)</a:t>
            </a:r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Organism→  Organ System→  Organ→  </a:t>
            </a:r>
            <a:r>
              <a:rPr lang="en-US" sz="4000" b="1" i="0" u="sng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Tissue</a:t>
            </a: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/>
          </a:p>
        </p:txBody>
      </p:sp>
      <p:pic>
        <p:nvPicPr>
          <p:cNvPr id="123" name="Google Shape;123;p17" descr="http://images.botany.org/set-17/17-260v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581400"/>
            <a:ext cx="3962400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 descr="http://classconnection.s3.amazonaws.com/1212/flashcards/771246/jpg/elode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3543300"/>
            <a:ext cx="3962400" cy="27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  <p:sp>
        <p:nvSpPr>
          <p:cNvPr id="584" name="Google Shape;584;p66"/>
          <p:cNvSpPr txBox="1">
            <a:spLocks noGrp="1"/>
          </p:cNvSpPr>
          <p:nvPr>
            <p:ph type="body" idx="1"/>
          </p:nvPr>
        </p:nvSpPr>
        <p:spPr>
          <a:xfrm>
            <a:off x="457200" y="1398587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Monomer → </a:t>
            </a:r>
            <a:r>
              <a:rPr lang="en-US" sz="32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glycerol and </a:t>
            </a:r>
            <a:r>
              <a:rPr lang="en-US" sz="3200" b="1" i="0" u="sng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3 fatty acids</a:t>
            </a:r>
            <a:endParaRPr/>
          </a:p>
        </p:txBody>
      </p:sp>
      <p:pic>
        <p:nvPicPr>
          <p:cNvPr id="585" name="Google Shape;585;p66" descr="glycer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2362200"/>
            <a:ext cx="3562350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66"/>
          <p:cNvSpPr txBox="1"/>
          <p:nvPr/>
        </p:nvSpPr>
        <p:spPr>
          <a:xfrm>
            <a:off x="3276600" y="2619375"/>
            <a:ext cx="762000" cy="3048000"/>
          </a:xfrm>
          <a:prstGeom prst="rect">
            <a:avLst/>
          </a:prstGeom>
          <a:solidFill>
            <a:srgbClr val="FF0000">
              <a:alpha val="41568"/>
            </a:srgbClr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66"/>
          <p:cNvSpPr txBox="1"/>
          <p:nvPr/>
        </p:nvSpPr>
        <p:spPr>
          <a:xfrm>
            <a:off x="4038600" y="2771775"/>
            <a:ext cx="2571750" cy="428625"/>
          </a:xfrm>
          <a:prstGeom prst="rect">
            <a:avLst/>
          </a:prstGeom>
          <a:solidFill>
            <a:srgbClr val="8064A2">
              <a:alpha val="41568"/>
            </a:srgbClr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66"/>
          <p:cNvSpPr txBox="1"/>
          <p:nvPr/>
        </p:nvSpPr>
        <p:spPr>
          <a:xfrm>
            <a:off x="4059237" y="3929062"/>
            <a:ext cx="2571750" cy="428625"/>
          </a:xfrm>
          <a:prstGeom prst="rect">
            <a:avLst/>
          </a:prstGeom>
          <a:solidFill>
            <a:srgbClr val="8064A2">
              <a:alpha val="41568"/>
            </a:srgbClr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66"/>
          <p:cNvSpPr txBox="1"/>
          <p:nvPr/>
        </p:nvSpPr>
        <p:spPr>
          <a:xfrm>
            <a:off x="4038600" y="5029200"/>
            <a:ext cx="2571750" cy="428625"/>
          </a:xfrm>
          <a:prstGeom prst="rect">
            <a:avLst/>
          </a:prstGeom>
          <a:solidFill>
            <a:srgbClr val="8064A2">
              <a:alpha val="41568"/>
            </a:srgbClr>
          </a:solidFill>
          <a:ln w="25400" cap="flat" cmpd="sng">
            <a:solidFill>
              <a:srgbClr val="385D8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66"/>
          <p:cNvSpPr txBox="1"/>
          <p:nvPr/>
        </p:nvSpPr>
        <p:spPr>
          <a:xfrm>
            <a:off x="457200" y="3665537"/>
            <a:ext cx="1985962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Glycerol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(backbone)</a:t>
            </a:r>
            <a:endParaRPr/>
          </a:p>
        </p:txBody>
      </p:sp>
      <p:cxnSp>
        <p:nvCxnSpPr>
          <p:cNvPr id="591" name="Google Shape;591;p66"/>
          <p:cNvCxnSpPr/>
          <p:nvPr/>
        </p:nvCxnSpPr>
        <p:spPr>
          <a:xfrm rot="10800000" flipH="1">
            <a:off x="2133600" y="3810000"/>
            <a:ext cx="1219200" cy="333375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592" name="Google Shape;592;p66"/>
          <p:cNvCxnSpPr/>
          <p:nvPr/>
        </p:nvCxnSpPr>
        <p:spPr>
          <a:xfrm rot="10800000" flipH="1">
            <a:off x="5345112" y="1905000"/>
            <a:ext cx="1198562" cy="866775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593" name="Google Shape;593;p66"/>
          <p:cNvCxnSpPr/>
          <p:nvPr/>
        </p:nvCxnSpPr>
        <p:spPr>
          <a:xfrm rot="10800000" flipH="1">
            <a:off x="5181600" y="1905000"/>
            <a:ext cx="1449387" cy="2024062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594" name="Google Shape;594;p66"/>
          <p:cNvCxnSpPr/>
          <p:nvPr/>
        </p:nvCxnSpPr>
        <p:spPr>
          <a:xfrm rot="10800000" flipH="1">
            <a:off x="5324475" y="1905000"/>
            <a:ext cx="1438275" cy="31242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  <p:sp>
        <p:nvSpPr>
          <p:cNvPr id="600" name="Google Shape;600;p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Types of Lipids (Fats)</a:t>
            </a:r>
            <a:endParaRPr/>
          </a:p>
          <a:p>
            <a:pPr marL="342900" marR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i="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Saturated Fats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 usually </a:t>
            </a: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soild 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at room temperature;</a:t>
            </a:r>
            <a:endParaRPr sz="12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can </a:t>
            </a: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clog 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arteries; mostly found in </a:t>
            </a: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animal 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products</a:t>
            </a:r>
            <a:endParaRPr/>
          </a:p>
        </p:txBody>
      </p:sp>
      <p:pic>
        <p:nvPicPr>
          <p:cNvPr id="601" name="Google Shape;601;p67" descr="http://www.criticalbench.com/images/learn-fact-sat-fat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850" y="3726912"/>
            <a:ext cx="3936900" cy="26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375" y="3915825"/>
            <a:ext cx="4229824" cy="23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  <p:sp>
        <p:nvSpPr>
          <p:cNvPr id="608" name="Google Shape;608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Types of Lipids (Fats)</a:t>
            </a:r>
            <a:endParaRPr/>
          </a:p>
          <a:p>
            <a:pPr marL="342900" marR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Unsaturated Fats:  usually </a:t>
            </a: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liquid 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at room temperature; </a:t>
            </a:r>
            <a:endParaRPr/>
          </a:p>
          <a:p>
            <a:pPr marL="342900" marR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typically from </a:t>
            </a: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plant 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oils; </a:t>
            </a: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healthier 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for your heart</a:t>
            </a:r>
            <a:endParaRPr/>
          </a:p>
        </p:txBody>
      </p:sp>
      <p:pic>
        <p:nvPicPr>
          <p:cNvPr id="609" name="Google Shape;609;p68" descr="http://www.ironbodystudios.com/default/assets/Image/healthy-fat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3124200"/>
            <a:ext cx="6477000" cy="3656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Lipids</a:t>
            </a:r>
            <a:endParaRPr/>
          </a:p>
        </p:txBody>
      </p:sp>
      <p:sp>
        <p:nvSpPr>
          <p:cNvPr id="615" name="Google Shape;615;p69"/>
          <p:cNvSpPr txBox="1">
            <a:spLocks noGrp="1"/>
          </p:cNvSpPr>
          <p:nvPr>
            <p:ph type="body" idx="1"/>
          </p:nvPr>
        </p:nvSpPr>
        <p:spPr>
          <a:xfrm>
            <a:off x="155575" y="1600200"/>
            <a:ext cx="8531225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Types of Lipids (Fats)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Trans Fats: </a:t>
            </a: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unsaturated 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fats that are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	chemically processed to become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3399"/>
              </a:buClr>
              <a:buFont typeface="Arial"/>
              <a:buNone/>
            </a:pP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	saturated </a:t>
            </a: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fats;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Increase risk of </a:t>
            </a:r>
            <a:r>
              <a:rPr lang="en-US" sz="24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cancer.</a:t>
            </a:r>
            <a:endParaRPr/>
          </a:p>
        </p:txBody>
      </p:sp>
      <p:pic>
        <p:nvPicPr>
          <p:cNvPr id="616" name="Google Shape;616;p69" descr="http://4.bp.blogspot.com/_ZXDCdfk5ClQ/THvEGv9cQuI/AAAAAAAAAA4/ARVxDHipjhU/s1600/view_pic.php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3887" y="1519237"/>
            <a:ext cx="3440112" cy="530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9" descr="http://static.caloriecount.about.com/images/medium/totinos-party-pizza-pepperoni-5682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3814762"/>
            <a:ext cx="32766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70" descr="represent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082675"/>
            <a:ext cx="7010400" cy="455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 (Test Lipids)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h5.googleusercontent.com/luGH0QunO3-xKYKoUvdc7K6Hx1AYVgozUJkDhuziGdaitf0tTFkXjGY2ossTdEy4Efesb-NqaEfnJ6oVdYpD4OGp7MLJuUNTZ089nVJWLQ4idXZhdBoiSYOZONHZL5tz8D-RBktpwq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08" y="1772010"/>
            <a:ext cx="59055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5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1"/>
          <p:cNvSpPr txBox="1"/>
          <p:nvPr/>
        </p:nvSpPr>
        <p:spPr>
          <a:xfrm>
            <a:off x="878425" y="-3386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</a:rPr>
              <a:t>Phospholipids</a:t>
            </a:r>
            <a:endParaRPr/>
          </a:p>
        </p:txBody>
      </p:sp>
      <p:pic>
        <p:nvPicPr>
          <p:cNvPr id="629" name="Google Shape;62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0875" y="1066800"/>
            <a:ext cx="15240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525" y="1765975"/>
            <a:ext cx="5683925" cy="3772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8675" y="98400"/>
            <a:ext cx="4193199" cy="418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725" y="4363626"/>
            <a:ext cx="5278276" cy="231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3"/>
          <p:cNvSpPr txBox="1"/>
          <p:nvPr/>
        </p:nvSpPr>
        <p:spPr>
          <a:xfrm>
            <a:off x="129115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</a:rPr>
              <a:t>Sterols</a:t>
            </a:r>
            <a:endParaRPr/>
          </a:p>
        </p:txBody>
      </p:sp>
      <p:pic>
        <p:nvPicPr>
          <p:cNvPr id="644" name="Google Shape;64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550" y="152400"/>
            <a:ext cx="2762250" cy="53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15250"/>
            <a:ext cx="4089117" cy="3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100" y="191975"/>
            <a:ext cx="8209801" cy="631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36207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LEVELS OF ORGANIZATION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(BIGGEST TO SMALLEST)</a:t>
            </a: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Organism→  Organ System→  Organ→  Tissue→  </a:t>
            </a:r>
            <a:r>
              <a:rPr lang="en-US" sz="4000" b="1" i="0" u="sng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Cell</a:t>
            </a: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/>
          </a:p>
        </p:txBody>
      </p:sp>
      <p:pic>
        <p:nvPicPr>
          <p:cNvPr id="131" name="Google Shape;131;p18" descr="http://www.yellowtang.org/images/0301b.jpg"/>
          <p:cNvPicPr preferRelativeResize="0"/>
          <p:nvPr/>
        </p:nvPicPr>
        <p:blipFill rotWithShape="1">
          <a:blip r:embed="rId3">
            <a:alphaModFix/>
          </a:blip>
          <a:srcRect r="35369"/>
          <a:stretch/>
        </p:blipFill>
        <p:spPr>
          <a:xfrm>
            <a:off x="260350" y="3481387"/>
            <a:ext cx="3397250" cy="28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 descr="http://www.hdwallpaperspics.com/wp-content/uploads/2012/11/calentine-robert-elodea-leaf-cell-with-numerous-chloroplast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516312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1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75"/>
          <p:cNvSpPr txBox="1"/>
          <p:nvPr/>
        </p:nvSpPr>
        <p:spPr>
          <a:xfrm>
            <a:off x="3460950" y="670900"/>
            <a:ext cx="2289600" cy="649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9" name="Google Shape;65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0225" y="-75675"/>
            <a:ext cx="2693125" cy="1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76" descr="22851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04800"/>
            <a:ext cx="2493962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76" descr="460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0400" y="3352800"/>
            <a:ext cx="2671762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76" descr="4600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0" y="228600"/>
            <a:ext cx="28956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6" descr="fish_i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4100" y="4257675"/>
            <a:ext cx="285750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76" descr="BEANSreduce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7620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6" descr="eggsGETTY150606_228x2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800" y="4191000"/>
            <a:ext cx="2171700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6"/>
          <p:cNvSpPr txBox="1">
            <a:spLocks noGrp="1"/>
          </p:cNvSpPr>
          <p:nvPr>
            <p:ph type="ctrTitle" idx="4294967295"/>
          </p:nvPr>
        </p:nvSpPr>
        <p:spPr>
          <a:xfrm>
            <a:off x="685800" y="264477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60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Proteins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Proteins</a:t>
            </a:r>
            <a:endParaRPr/>
          </a:p>
        </p:txBody>
      </p:sp>
      <p:sp>
        <p:nvSpPr>
          <p:cNvPr id="676" name="Google Shape;676;p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Microscopic machines that do the body’s work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Composed of </a:t>
            </a:r>
            <a:r>
              <a:rPr lang="en-US" sz="28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carbon, hydrogen, oxygen, </a:t>
            </a:r>
            <a:r>
              <a:rPr lang="en-US" sz="2800" b="1" i="0" u="sng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nitrogen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Monomer of proteins→ </a:t>
            </a:r>
            <a:r>
              <a:rPr lang="en-US" sz="28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amino acids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Polymer → </a:t>
            </a:r>
            <a:r>
              <a:rPr lang="en-US" sz="28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polypeptide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Account for </a:t>
            </a:r>
            <a:r>
              <a:rPr lang="en-US" sz="28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most </a:t>
            </a: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of the dry weight of cells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rgbClr val="FFFF01"/>
                </a:solidFill>
                <a:latin typeface="Cambria"/>
                <a:ea typeface="Cambria"/>
                <a:cs typeface="Cambria"/>
                <a:sym typeface="Cambria"/>
              </a:rPr>
              <a:t>Trick: Proteins have “pep.”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Proteins</a:t>
            </a:r>
            <a:endParaRPr/>
          </a:p>
        </p:txBody>
      </p:sp>
      <p:sp>
        <p:nvSpPr>
          <p:cNvPr id="682" name="Google Shape;682;p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Monomer of proteins→ </a:t>
            </a:r>
            <a:r>
              <a:rPr lang="en-US" sz="28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amino acids</a:t>
            </a:r>
            <a:endParaRPr/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Polymer → </a:t>
            </a:r>
            <a:r>
              <a:rPr lang="en-US" sz="28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polypeptide</a:t>
            </a:r>
            <a:endParaRPr/>
          </a:p>
        </p:txBody>
      </p:sp>
      <p:pic>
        <p:nvPicPr>
          <p:cNvPr id="683" name="Google Shape;683;p78" descr="http://img.tfd.com/MosbyMD/thumb/Amino_aci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2286000"/>
            <a:ext cx="3733800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8" descr="http://cmgm.stanford.edu/biochem201/Slides/Protein%20Structure/Polypeptide%20Cha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5587" y="5257800"/>
            <a:ext cx="5791200" cy="1439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173" y="1769096"/>
            <a:ext cx="5443073" cy="37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9"/>
          <p:cNvSpPr txBox="1">
            <a:spLocks noGrp="1"/>
          </p:cNvSpPr>
          <p:nvPr>
            <p:ph type="title"/>
          </p:nvPr>
        </p:nvSpPr>
        <p:spPr>
          <a:xfrm>
            <a:off x="-280987" y="244475"/>
            <a:ext cx="9474200" cy="1382712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Functions of Proteins</a:t>
            </a:r>
            <a:endParaRPr/>
          </a:p>
        </p:txBody>
      </p:sp>
      <p:sp>
        <p:nvSpPr>
          <p:cNvPr id="690" name="Google Shape;690;p79"/>
          <p:cNvSpPr txBox="1">
            <a:spLocks noGrp="1"/>
          </p:cNvSpPr>
          <p:nvPr>
            <p:ph type="body" idx="1"/>
          </p:nvPr>
        </p:nvSpPr>
        <p:spPr>
          <a:xfrm>
            <a:off x="-152400" y="1828800"/>
            <a:ext cx="7239000" cy="483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sz="23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968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sz="23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968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sz="23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968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sz="23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968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sz="23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968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sz="23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1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Proteins make up </a:t>
            </a:r>
            <a:r>
              <a:rPr lang="en-US" sz="24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most </a:t>
            </a: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of the tissues in your body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91" name="Google Shape;691;p79" descr="http://media.screened.com/uploads/1/11514/378887-rapunzel005.jp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6600" y="1511300"/>
            <a:ext cx="1917700" cy="41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79" descr="http://images.conquestchronicles.com/images/admin/foot_achilles_tendon_anatomy01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0" y="1600200"/>
            <a:ext cx="277177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471" y="1511300"/>
            <a:ext cx="2526700" cy="321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0"/>
          <p:cNvSpPr txBox="1">
            <a:spLocks noGrp="1"/>
          </p:cNvSpPr>
          <p:nvPr>
            <p:ph type="title"/>
          </p:nvPr>
        </p:nvSpPr>
        <p:spPr>
          <a:xfrm>
            <a:off x="-280987" y="55562"/>
            <a:ext cx="9474200" cy="180975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Functions and Examples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of Proteins</a:t>
            </a:r>
            <a:endParaRPr/>
          </a:p>
        </p:txBody>
      </p:sp>
      <p:sp>
        <p:nvSpPr>
          <p:cNvPr id="700" name="Google Shape;700;p80"/>
          <p:cNvSpPr txBox="1">
            <a:spLocks noGrp="1"/>
          </p:cNvSpPr>
          <p:nvPr>
            <p:ph type="body" idx="1"/>
          </p:nvPr>
        </p:nvSpPr>
        <p:spPr>
          <a:xfrm>
            <a:off x="-457200" y="1828800"/>
            <a:ext cx="8001000" cy="483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1" i="0" u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Needed to build </a:t>
            </a:r>
            <a:r>
              <a:rPr lang="en-US" sz="24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muscles</a:t>
            </a: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, tendons, 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	and ligaments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Fibers that make up  </a:t>
            </a:r>
            <a:r>
              <a:rPr lang="en-US" sz="24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skin, hair, &amp; fingernails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Cell </a:t>
            </a:r>
            <a:r>
              <a:rPr lang="en-US" sz="24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transport</a:t>
            </a:r>
            <a:endParaRPr/>
          </a:p>
        </p:txBody>
      </p:sp>
      <p:pic>
        <p:nvPicPr>
          <p:cNvPr id="701" name="Google Shape;701;p80" descr="http://media.screened.com/uploads/1/11514/378887-rapunzel005.jp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5450" y="1511300"/>
            <a:ext cx="2228850" cy="48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80" descr="http://images.conquestchronicles.com/images/admin/foot_achilles_tendon_anatomy01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2537" y="1511300"/>
            <a:ext cx="277177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050" y="2222500"/>
            <a:ext cx="2935100" cy="169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1"/>
          <p:cNvSpPr txBox="1">
            <a:spLocks noGrp="1"/>
          </p:cNvSpPr>
          <p:nvPr>
            <p:ph type="title"/>
          </p:nvPr>
        </p:nvSpPr>
        <p:spPr>
          <a:xfrm>
            <a:off x="-280987" y="55562"/>
            <a:ext cx="9474200" cy="180975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Functions and Examples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of Proteins</a:t>
            </a:r>
            <a:endParaRPr/>
          </a:p>
        </p:txBody>
      </p:sp>
      <p:sp>
        <p:nvSpPr>
          <p:cNvPr id="710" name="Google Shape;710;p81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7239000" cy="483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Insulin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controls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blood sugar 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levels</a:t>
            </a:r>
            <a:endParaRPr sz="20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1" name="Google Shape;711;p81" descr="http://www.nlm.nih.gov/medlineplus/ency/images/ency/fullsize/180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2986087"/>
            <a:ext cx="3810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81" descr="http://www.precisionnutrition.com/wordpress/wp-content/uploads/2010/02/pancreas-insulin-secre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2720975"/>
            <a:ext cx="37592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2"/>
          <p:cNvSpPr txBox="1">
            <a:spLocks noGrp="1"/>
          </p:cNvSpPr>
          <p:nvPr>
            <p:ph type="title"/>
          </p:nvPr>
        </p:nvSpPr>
        <p:spPr>
          <a:xfrm>
            <a:off x="-280987" y="55562"/>
            <a:ext cx="9474200" cy="180975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Functions and Examples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of Proteins</a:t>
            </a:r>
            <a:endParaRPr/>
          </a:p>
        </p:txBody>
      </p:sp>
      <p:sp>
        <p:nvSpPr>
          <p:cNvPr id="719" name="Google Shape;719;p82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7239000" cy="483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Antibodies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defense against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disease</a:t>
            </a:r>
            <a:endParaRPr/>
          </a:p>
        </p:txBody>
      </p:sp>
      <p:pic>
        <p:nvPicPr>
          <p:cNvPr id="720" name="Google Shape;720;p82" descr="http://www.interactive-biology.com/wp-content/uploads/2012/05/Antibodies-attacking-a-viru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2438400"/>
            <a:ext cx="541020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3"/>
          <p:cNvSpPr txBox="1">
            <a:spLocks noGrp="1"/>
          </p:cNvSpPr>
          <p:nvPr>
            <p:ph type="title"/>
          </p:nvPr>
        </p:nvSpPr>
        <p:spPr>
          <a:xfrm>
            <a:off x="-280987" y="55562"/>
            <a:ext cx="9474200" cy="180975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Functions and Examples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US" sz="3959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of Proteins</a:t>
            </a:r>
            <a:endParaRPr/>
          </a:p>
        </p:txBody>
      </p:sp>
      <p:sp>
        <p:nvSpPr>
          <p:cNvPr id="727" name="Google Shape;727;p83"/>
          <p:cNvSpPr txBox="1">
            <a:spLocks noGrp="1"/>
          </p:cNvSpPr>
          <p:nvPr>
            <p:ph type="body" idx="1"/>
          </p:nvPr>
        </p:nvSpPr>
        <p:spPr>
          <a:xfrm>
            <a:off x="381000" y="1752600"/>
            <a:ext cx="8534400" cy="483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1" i="0" u="sng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Hemoglobin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blood </a:t>
            </a:r>
            <a:r>
              <a:rPr lang="en-US" sz="28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protein that carries </a:t>
            </a:r>
            <a:r>
              <a:rPr lang="en-US" sz="2800" b="1" i="0" u="none" strike="noStrike" cap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oxygen</a:t>
            </a:r>
            <a:endParaRPr/>
          </a:p>
        </p:txBody>
      </p:sp>
      <p:pic>
        <p:nvPicPr>
          <p:cNvPr id="728" name="Google Shape;728;p83" descr="http://images.iop.org/objects/phw/news/15/6/7/red-blood-cell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2555875"/>
            <a:ext cx="5346700" cy="4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36207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LEVELS OF ORGANIZATION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(BIGGEST TO SMALLEST)</a:t>
            </a:r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381000" y="1447800"/>
            <a:ext cx="8458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Organism→  Organ System→  Organ→  Tissue→  Cell→  </a:t>
            </a:r>
            <a:r>
              <a:rPr lang="en-US" sz="4000" b="1" i="0" u="sng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Organelles</a:t>
            </a: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/>
          </a:p>
        </p:txBody>
      </p:sp>
      <p:pic>
        <p:nvPicPr>
          <p:cNvPr id="139" name="Google Shape;139;p19" descr="http://media.showme.com/files/359132/pictures/thumbs/624948/first_thumb135835959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200" y="3380877"/>
            <a:ext cx="4533000" cy="33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Proteins</a:t>
            </a:r>
            <a:endParaRPr/>
          </a:p>
        </p:txBody>
      </p:sp>
      <p:sp>
        <p:nvSpPr>
          <p:cNvPr id="735" name="Google Shape;735;p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ts val="3200"/>
              <a:buFont typeface="Arial"/>
              <a:buChar char="•"/>
            </a:pPr>
            <a:r>
              <a:rPr lang="en-US" sz="3200" b="1" i="0" u="sng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Enzymes</a:t>
            </a: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:  special proteins that </a:t>
            </a:r>
            <a:r>
              <a:rPr lang="en-US" sz="32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speed up </a:t>
            </a: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chemical reactions in the body.</a:t>
            </a:r>
            <a:endParaRPr/>
          </a:p>
        </p:txBody>
      </p:sp>
      <p:pic>
        <p:nvPicPr>
          <p:cNvPr id="736" name="Google Shape;736;p84" descr="http://www.buzzle.com/images/diagrams/enzyme-working-mechanis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825750"/>
            <a:ext cx="6858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 (Test Proteins)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600200"/>
            <a:ext cx="6257925" cy="35528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58" y="518474"/>
            <a:ext cx="7392233" cy="55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011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85" descr="dna_cpk_l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457200"/>
            <a:ext cx="4943475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85"/>
          <p:cNvSpPr txBox="1">
            <a:spLocks noGrp="1"/>
          </p:cNvSpPr>
          <p:nvPr>
            <p:ph type="ctrTitle" idx="4294967295"/>
          </p:nvPr>
        </p:nvSpPr>
        <p:spPr>
          <a:xfrm>
            <a:off x="685800" y="508317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Nucleic Acids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Nucleic Acids</a:t>
            </a:r>
            <a:endParaRPr/>
          </a:p>
        </p:txBody>
      </p:sp>
      <p:sp>
        <p:nvSpPr>
          <p:cNvPr id="749" name="Google Shape;749;p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Made of </a:t>
            </a:r>
            <a:r>
              <a:rPr lang="en-US" sz="32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carbon, hydrogen, oxygen, nitrogen, sulfur, phosphorus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Function → control </a:t>
            </a:r>
            <a:r>
              <a:rPr lang="en-US" sz="32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genetic traits, code for building proteins</a:t>
            </a:r>
            <a:endParaRPr/>
          </a:p>
        </p:txBody>
      </p:sp>
      <p:pic>
        <p:nvPicPr>
          <p:cNvPr id="750" name="Google Shape;750;p86" descr="http://upload.wikimedia.org/wikipedia/commons/9/97/DNA_Double_Heli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60000">
            <a:off x="2582862" y="3094037"/>
            <a:ext cx="5076825" cy="38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Nucleic Acids</a:t>
            </a:r>
            <a:endParaRPr/>
          </a:p>
        </p:txBody>
      </p:sp>
      <p:sp>
        <p:nvSpPr>
          <p:cNvPr id="757" name="Google Shape;757;p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Monomer of Nucleic Acids → </a:t>
            </a:r>
            <a:r>
              <a:rPr lang="en-US" sz="3200" b="1" i="0" u="none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nucleotide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1" i="0" u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1" i="0" u="none">
              <a:solidFill>
                <a:srgbClr val="FF33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58" name="Google Shape;758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2514600"/>
            <a:ext cx="5043487" cy="36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Nucleic Acids</a:t>
            </a:r>
            <a:endParaRPr/>
          </a:p>
        </p:txBody>
      </p:sp>
      <p:sp>
        <p:nvSpPr>
          <p:cNvPr id="765" name="Google Shape;765;p88"/>
          <p:cNvSpPr txBox="1">
            <a:spLocks noGrp="1"/>
          </p:cNvSpPr>
          <p:nvPr>
            <p:ph type="body" idx="1"/>
          </p:nvPr>
        </p:nvSpPr>
        <p:spPr>
          <a:xfrm>
            <a:off x="171450" y="13335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Polymers of Nucleic Acids →</a:t>
            </a:r>
            <a:endParaRPr sz="3200" b="1" i="0" u="none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3399"/>
              </a:buClr>
              <a:buSzPts val="2800"/>
              <a:buFont typeface="Arial"/>
              <a:buChar char="–"/>
            </a:pPr>
            <a:r>
              <a:rPr lang="en-US" sz="2800" b="1" i="0" u="none" strike="noStrike" cap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DNA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→ deoxyribonucleic acid</a:t>
            </a:r>
            <a:endParaRPr dirty="0"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3399"/>
              </a:buClr>
              <a:buSzPts val="2800"/>
              <a:buFont typeface="Arial"/>
              <a:buChar char="–"/>
            </a:pPr>
            <a:r>
              <a:rPr lang="en-US" sz="2800" b="1" i="0" u="none" strike="noStrike" cap="none" dirty="0">
                <a:solidFill>
                  <a:srgbClr val="FF3399"/>
                </a:solidFill>
                <a:latin typeface="Cambria"/>
                <a:ea typeface="Cambria"/>
                <a:cs typeface="Cambria"/>
                <a:sym typeface="Cambria"/>
              </a:rPr>
              <a:t>RNA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→ ribonucleic acid</a:t>
            </a:r>
            <a:endParaRPr dirty="0"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</a:pPr>
            <a:r>
              <a:rPr lang="en-US" sz="2800" b="1" i="0" u="sng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“N.A.’s” 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like D</a:t>
            </a:r>
            <a:r>
              <a:rPr lang="en-US" sz="2800" b="1" i="0" u="sng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NA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and R</a:t>
            </a:r>
            <a:r>
              <a:rPr lang="en-US" sz="2800" b="1" i="0" u="sng" strike="noStrike" cap="none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NA</a:t>
            </a:r>
            <a:endParaRPr dirty="0"/>
          </a:p>
        </p:txBody>
      </p:sp>
      <p:pic>
        <p:nvPicPr>
          <p:cNvPr id="766" name="Google Shape;766;p88" descr="http://www.ifimages.com/photos/9u9aR7AW8FQPn32OsDq1a7TiVHA/author-757/Colorful-Illustration-DNA-double-heli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6450" y="1858963"/>
            <a:ext cx="325755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57" y="3492410"/>
            <a:ext cx="4328535" cy="3243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362200"/>
            <a:ext cx="3068637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89"/>
          <p:cNvSpPr txBox="1"/>
          <p:nvPr/>
        </p:nvSpPr>
        <p:spPr>
          <a:xfrm>
            <a:off x="2841625" y="850900"/>
            <a:ext cx="35845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32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DNA is built.</a:t>
            </a:r>
            <a:endParaRPr/>
          </a:p>
        </p:txBody>
      </p:sp>
      <p:sp>
        <p:nvSpPr>
          <p:cNvPr id="773" name="Google Shape;773;p89"/>
          <p:cNvSpPr txBox="1"/>
          <p:nvPr/>
        </p:nvSpPr>
        <p:spPr>
          <a:xfrm>
            <a:off x="228600" y="6096000"/>
            <a:ext cx="31242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Millions of these </a:t>
            </a:r>
            <a:r>
              <a:rPr lang="en-US" sz="18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nucleotides</a:t>
            </a:r>
            <a:r>
              <a:rPr lang="en-US"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come together….</a:t>
            </a:r>
            <a:endParaRPr/>
          </a:p>
        </p:txBody>
      </p:sp>
      <p:cxnSp>
        <p:nvCxnSpPr>
          <p:cNvPr id="774" name="Google Shape;774;p89"/>
          <p:cNvCxnSpPr/>
          <p:nvPr/>
        </p:nvCxnSpPr>
        <p:spPr>
          <a:xfrm rot="-5400000">
            <a:off x="838200" y="5257800"/>
            <a:ext cx="1143000" cy="76200"/>
          </a:xfrm>
          <a:prstGeom prst="straightConnector1">
            <a:avLst/>
          </a:prstGeom>
          <a:noFill/>
          <a:ln w="63500" cap="flat" cmpd="sng">
            <a:solidFill>
              <a:srgbClr val="558ED5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50800" dir="5400000" sx="105999" sy="105999">
              <a:schemeClr val="dk1"/>
            </a:outerShdw>
          </a:effectLst>
        </p:spPr>
      </p:cxnSp>
      <p:sp>
        <p:nvSpPr>
          <p:cNvPr id="775" name="Google Shape;775;p89"/>
          <p:cNvSpPr txBox="1"/>
          <p:nvPr/>
        </p:nvSpPr>
        <p:spPr>
          <a:xfrm>
            <a:off x="6248400" y="6096000"/>
            <a:ext cx="26670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build one of these.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(DNA—</a:t>
            </a:r>
            <a:r>
              <a:rPr lang="en-US" sz="18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Nucleic Acid</a:t>
            </a:r>
            <a:r>
              <a:rPr lang="en-US"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776" name="Google Shape;776;p89" descr="http://scienceaid.co.uk/biology/genetics/images/dnasequenc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400" y="1905000"/>
            <a:ext cx="2190750" cy="34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89"/>
          <p:cNvSpPr txBox="1"/>
          <p:nvPr/>
        </p:nvSpPr>
        <p:spPr>
          <a:xfrm>
            <a:off x="3352800" y="6019800"/>
            <a:ext cx="25146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Like this.</a:t>
            </a:r>
            <a:endParaRPr/>
          </a:p>
        </p:txBody>
      </p:sp>
      <p:cxnSp>
        <p:nvCxnSpPr>
          <p:cNvPr id="778" name="Google Shape;778;p89"/>
          <p:cNvCxnSpPr/>
          <p:nvPr/>
        </p:nvCxnSpPr>
        <p:spPr>
          <a:xfrm rot="-5400000">
            <a:off x="4152900" y="5524500"/>
            <a:ext cx="914400" cy="76200"/>
          </a:xfrm>
          <a:prstGeom prst="straightConnector1">
            <a:avLst/>
          </a:prstGeom>
          <a:noFill/>
          <a:ln w="63500" cap="flat" cmpd="sng">
            <a:solidFill>
              <a:srgbClr val="558ED5"/>
            </a:solidFill>
            <a:prstDash val="solid"/>
            <a:miter lim="8000"/>
            <a:headEnd type="none" w="sm" len="sm"/>
            <a:tailEnd type="stealth" w="med" len="med"/>
          </a:ln>
          <a:effectLst>
            <a:outerShdw blurRad="63500" dist="50800" dir="5400000" sx="105999" sy="105999">
              <a:schemeClr val="dk1"/>
            </a:outerShdw>
          </a:effectLst>
        </p:spPr>
      </p:cxnSp>
      <p:pic>
        <p:nvPicPr>
          <p:cNvPr id="779" name="Google Shape;779;p89" descr="http://0.s3.envato.com/files/19478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0800" y="1905000"/>
            <a:ext cx="2197100" cy="36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89"/>
          <p:cNvSpPr txBox="1"/>
          <p:nvPr/>
        </p:nvSpPr>
        <p:spPr>
          <a:xfrm>
            <a:off x="814925" y="497425"/>
            <a:ext cx="6096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https://www.youtube.com/watch?v=V9BZ3zx8b8I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37" y="358220"/>
            <a:ext cx="7082373" cy="61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115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8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90"/>
          <p:cNvSpPr txBox="1"/>
          <p:nvPr/>
        </p:nvSpPr>
        <p:spPr>
          <a:xfrm>
            <a:off x="425550" y="6096000"/>
            <a:ext cx="5700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9D9D9"/>
                </a:solidFill>
              </a:rPr>
              <a:t>Complementary base pairing</a:t>
            </a:r>
            <a:endParaRPr sz="180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685800" y="152400"/>
            <a:ext cx="7772400" cy="1362075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n"/>
              <a:buNone/>
            </a:pPr>
            <a:r>
              <a:rPr lang="en-US" sz="4000" b="1" i="0" u="sng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LEVELS OF ORGANIZATION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(BIGGEST TO SMALLEST)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Organism→  Organ System→  Organ→  Tissue→  Cell→  Organelles→  </a:t>
            </a:r>
            <a:r>
              <a:rPr lang="en-US" sz="4000" b="1" i="0" u="sng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Molecules</a:t>
            </a:r>
            <a: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en-US" sz="4000" b="1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/>
          </a:p>
        </p:txBody>
      </p:sp>
      <p:pic>
        <p:nvPicPr>
          <p:cNvPr id="146" name="Google Shape;146;p20" descr="compounds_molecul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25" y="3941762"/>
            <a:ext cx="4638675" cy="243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 descr="http://upload.wikimedia.org/wikipedia/commons/b/b9/Alpha-D-glucose-from-xtal-1979-3D-balls.png"/>
          <p:cNvPicPr preferRelativeResize="0"/>
          <p:nvPr/>
        </p:nvPicPr>
        <p:blipFill rotWithShape="1">
          <a:blip r:embed="rId4">
            <a:alphaModFix amt="72155"/>
          </a:blip>
          <a:srcRect/>
          <a:stretch/>
        </p:blipFill>
        <p:spPr>
          <a:xfrm>
            <a:off x="6246812" y="3505200"/>
            <a:ext cx="2897187" cy="314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91"/>
          <p:cNvSpPr txBox="1"/>
          <p:nvPr/>
        </p:nvSpPr>
        <p:spPr>
          <a:xfrm>
            <a:off x="1296400" y="4839200"/>
            <a:ext cx="5700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Missin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04" y="3538546"/>
            <a:ext cx="3385466" cy="3041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67" y="216145"/>
            <a:ext cx="4358340" cy="2985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12" y="396805"/>
            <a:ext cx="3400808" cy="6183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34050" cy="4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6150" y="4757700"/>
            <a:ext cx="428625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75" y="1185800"/>
            <a:ext cx="8209700" cy="36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075" y="1372475"/>
            <a:ext cx="6706975" cy="30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150" y="581025"/>
            <a:ext cx="6689125" cy="501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1000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65225"/>
            <a:ext cx="4720499" cy="35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5300" y="152400"/>
            <a:ext cx="2324450" cy="32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5300" y="3574486"/>
            <a:ext cx="2324451" cy="3131112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96"/>
          <p:cNvSpPr txBox="1"/>
          <p:nvPr/>
        </p:nvSpPr>
        <p:spPr>
          <a:xfrm>
            <a:off x="313200" y="2077175"/>
            <a:ext cx="73461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31" name="Google Shape;831;p96"/>
          <p:cNvSpPr txBox="1"/>
          <p:nvPr/>
        </p:nvSpPr>
        <p:spPr>
          <a:xfrm>
            <a:off x="5225925" y="478075"/>
            <a:ext cx="73461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32" name="Google Shape;832;p96"/>
          <p:cNvSpPr txBox="1"/>
          <p:nvPr/>
        </p:nvSpPr>
        <p:spPr>
          <a:xfrm>
            <a:off x="5324850" y="4038975"/>
            <a:ext cx="73461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33" name="Google Shape;833;p96"/>
          <p:cNvSpPr txBox="1"/>
          <p:nvPr/>
        </p:nvSpPr>
        <p:spPr>
          <a:xfrm>
            <a:off x="478075" y="3445475"/>
            <a:ext cx="73461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24276" cy="646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14117</TotalTime>
  <Words>1240</Words>
  <Application>Microsoft Office PowerPoint</Application>
  <PresentationFormat>On-screen Show (4:3)</PresentationFormat>
  <Paragraphs>325</Paragraphs>
  <Slides>96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Arial</vt:lpstr>
      <vt:lpstr>Corben</vt:lpstr>
      <vt:lpstr>Calibri</vt:lpstr>
      <vt:lpstr>Cambria</vt:lpstr>
      <vt:lpstr>Office Theme</vt:lpstr>
      <vt:lpstr>Biochemistry (Organic Molecules)</vt:lpstr>
      <vt:lpstr>Outline of Notes</vt:lpstr>
      <vt:lpstr>LEVELS OF ORGANIZATION (BIGGEST TO SMALLEST)</vt:lpstr>
      <vt:lpstr>LEVELS OF ORGANIZATION (BIGGEST TO SMALLEST)</vt:lpstr>
      <vt:lpstr>LEVELS OF ORGANIZATION (BIGGEST TO SMALLEST)</vt:lpstr>
      <vt:lpstr>LEVELS OF ORGANIZATION (BIGGEST TO SMALLEST)</vt:lpstr>
      <vt:lpstr>LEVELS OF ORGANIZATION (BIGGEST TO SMALLEST)</vt:lpstr>
      <vt:lpstr>LEVELS OF ORGANIZATION (BIGGEST TO SMALLEST)</vt:lpstr>
      <vt:lpstr>LEVELS OF ORGANIZATION (BIGGEST TO SMALLEST)</vt:lpstr>
      <vt:lpstr>LEVELS OF ORGANIZATION (BIGGEST TO SMALLEST)</vt:lpstr>
      <vt:lpstr>PowerPoint Presentation</vt:lpstr>
      <vt:lpstr>Basic Chemistry</vt:lpstr>
      <vt:lpstr>Basic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lab</vt:lpstr>
      <vt:lpstr>**OUR BIG QUESTION:</vt:lpstr>
      <vt:lpstr>WHAT ARE WE MADE OF?</vt:lpstr>
      <vt:lpstr>4 BIOMOLECULES</vt:lpstr>
      <vt:lpstr>CARBON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Biochemistry</vt:lpstr>
      <vt:lpstr>Biochemistry</vt:lpstr>
      <vt:lpstr>Biochemistry</vt:lpstr>
      <vt:lpstr>Carbohydrates (Sugars &amp; Starches)</vt:lpstr>
      <vt:lpstr>PowerPoint Presentation</vt:lpstr>
      <vt:lpstr> Carbohydrates</vt:lpstr>
      <vt:lpstr>Carbohydrates</vt:lpstr>
      <vt:lpstr>Carbohydrates</vt:lpstr>
      <vt:lpstr>PowerPoint Presentation</vt:lpstr>
      <vt:lpstr>PowerPoint Presentation</vt:lpstr>
      <vt:lpstr> Carbohydrates</vt:lpstr>
      <vt:lpstr> Carbohydrates</vt:lpstr>
      <vt:lpstr> Carbohydrates</vt:lpstr>
      <vt:lpstr>Carbohydrates</vt:lpstr>
      <vt:lpstr>Carbohydrates</vt:lpstr>
      <vt:lpstr>PowerPoint Presentation</vt:lpstr>
      <vt:lpstr>PowerPoint Presentation</vt:lpstr>
      <vt:lpstr>PowerPoint Presentation</vt:lpstr>
      <vt:lpstr>Lipids</vt:lpstr>
      <vt:lpstr>Lipids</vt:lpstr>
      <vt:lpstr>Lipids</vt:lpstr>
      <vt:lpstr>Lipids</vt:lpstr>
      <vt:lpstr>Lipids</vt:lpstr>
      <vt:lpstr>Lipids</vt:lpstr>
      <vt:lpstr>Lipids TRILYCERIDES</vt:lpstr>
      <vt:lpstr>Lipids</vt:lpstr>
      <vt:lpstr>Lipids</vt:lpstr>
      <vt:lpstr>Lipids</vt:lpstr>
      <vt:lpstr>Lipids</vt:lpstr>
      <vt:lpstr>PowerPoint Presentation</vt:lpstr>
      <vt:lpstr>Indicator (Test Lipids)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Proteins</vt:lpstr>
      <vt:lpstr>Proteins</vt:lpstr>
      <vt:lpstr>Proteins</vt:lpstr>
      <vt:lpstr>PowerPoint Presentation</vt:lpstr>
      <vt:lpstr>Functions of Proteins</vt:lpstr>
      <vt:lpstr>Functions and Examples of Proteins</vt:lpstr>
      <vt:lpstr>Functions and Examples of Proteins</vt:lpstr>
      <vt:lpstr>Functions and Examples of Proteins</vt:lpstr>
      <vt:lpstr>Functions and Examples of Proteins</vt:lpstr>
      <vt:lpstr>Proteins</vt:lpstr>
      <vt:lpstr>Indicator (Test Proteins)</vt:lpstr>
      <vt:lpstr>PowerPoint Presentation</vt:lpstr>
      <vt:lpstr>Nucleic Acids</vt:lpstr>
      <vt:lpstr>Nucleic Acids</vt:lpstr>
      <vt:lpstr>Nucleic Acids</vt:lpstr>
      <vt:lpstr>Nucleic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Biochemistry (Organic Molecules)</dc:title>
  <dc:creator>Harabin, Richard</dc:creator>
  <cp:lastModifiedBy>Harabin, Richard</cp:lastModifiedBy>
  <cp:revision>18</cp:revision>
  <dcterms:modified xsi:type="dcterms:W3CDTF">2020-01-23T13:56:13Z</dcterms:modified>
</cp:coreProperties>
</file>