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6277B8-030F-4153-9DB1-B74DB129BB25}">
  <a:tblStyle styleId="{EE6277B8-030F-4153-9DB1-B74DB129BB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 rot="5400000">
            <a:off x="4480719" y="2423319"/>
            <a:ext cx="63547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 rot="5400000">
            <a:off x="289719" y="442119"/>
            <a:ext cx="63547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 rot="5400000">
            <a:off x="2057400" y="0"/>
            <a:ext cx="5029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 descr="http://sciencecastle.com/sc/app/webroot/img/articles/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152400" y="304800"/>
            <a:ext cx="8839200" cy="1447800"/>
          </a:xfrm>
          <a:prstGeom prst="rect">
            <a:avLst/>
          </a:prstGeom>
          <a:solidFill>
            <a:srgbClr val="FFCC99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Symbiotic Relationships</a:t>
            </a:r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  <a:prstGeom prst="rect">
            <a:avLst/>
          </a:prstGeom>
          <a:solidFill>
            <a:srgbClr val="FFCC99">
              <a:alpha val="7647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 - together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 - life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Symbiotic Relationships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Commensalism</a:t>
            </a:r>
            <a:endParaRPr/>
          </a:p>
        </p:txBody>
      </p:sp>
      <p:graphicFrame>
        <p:nvGraphicFramePr>
          <p:cNvPr id="121" name="Google Shape;121;p23"/>
          <p:cNvGraphicFramePr/>
          <p:nvPr/>
        </p:nvGraphicFramePr>
        <p:xfrm>
          <a:off x="762000" y="2438400"/>
          <a:ext cx="7239000" cy="4084625"/>
        </p:xfrm>
        <a:graphic>
          <a:graphicData uri="http://schemas.openxmlformats.org/drawingml/2006/table">
            <a:tbl>
              <a:tblPr>
                <a:noFill/>
                <a:tableStyleId>{EE6277B8-030F-4153-9DB1-B74DB129BB25}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b="1" i="0" u="sng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Symbiote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28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benefits</a:t>
                      </a:r>
                      <a:endParaRPr/>
                    </a:p>
                    <a:p>
                      <a:pPr marL="457200" marR="0" lvl="0" indent="-45720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sng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45720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sng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CC0099"/>
                        </a:buClr>
                        <a:buSzPts val="2800"/>
                        <a:buFont typeface="Arial"/>
                        <a:buChar char="•"/>
                      </a:pPr>
                      <a:r>
                        <a:rPr lang="en-US" sz="2800" b="1" i="0" u="sng" strike="noStrike" cap="none">
                          <a:solidFill>
                            <a:srgbClr val="CC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Host</a:t>
                      </a: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2800" b="0" i="0" u="sng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unaffected (no harm, no benefit)</a:t>
                      </a:r>
                      <a:endParaRPr/>
                    </a:p>
                    <a:p>
                      <a:pPr marL="457200" marR="0" lvl="0" indent="-45720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sng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2" name="Google Shape;122;p23" descr="http://www.worldpeace-uk.org/wp-content/uploads/2013/07/smiley-fa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357028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 descr="http://www.richardgjonesjr.com/storage/whatever.jpg?__SQUARESPACE_CACHEVERSION=13566703137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3750" y="5181600"/>
            <a:ext cx="1066800" cy="101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 descr="barna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810000"/>
            <a:ext cx="3048000" cy="240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 descr="Image:Phoreticmite damself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6287" y="85725"/>
            <a:ext cx="4252912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4408487" y="1960562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Mites on Dragonfly</a:t>
            </a:r>
            <a:endParaRPr/>
          </a:p>
        </p:txBody>
      </p:sp>
      <p:sp>
        <p:nvSpPr>
          <p:cNvPr id="131" name="Google Shape;131;p24"/>
          <p:cNvSpPr txBox="1"/>
          <p:nvPr/>
        </p:nvSpPr>
        <p:spPr>
          <a:xfrm>
            <a:off x="166687" y="6373812"/>
            <a:ext cx="35671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Barnacles on a clam shell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5715000" y="6415087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Epiphytes on Tree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4408487" y="2789237"/>
            <a:ext cx="44307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Commensalism</a:t>
            </a:r>
            <a:endParaRPr/>
          </a:p>
        </p:txBody>
      </p:sp>
      <p:pic>
        <p:nvPicPr>
          <p:cNvPr id="134" name="Google Shape;134;p24" descr="waxw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687" y="100012"/>
            <a:ext cx="3902075" cy="304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457200" y="3181350"/>
            <a:ext cx="30337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Birds nesting in tree</a:t>
            </a:r>
            <a:endParaRPr/>
          </a:p>
        </p:txBody>
      </p:sp>
      <p:pic>
        <p:nvPicPr>
          <p:cNvPr id="136" name="Google Shape;136;p24" descr="http://www.botgard.ucla.edu/html/botanytextbooks/lifeforms/images/epiphytes/LSEpiphytes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1387" y="3430587"/>
            <a:ext cx="4275137" cy="2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Symbiotic Relationships</a:t>
            </a:r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Mutualism</a:t>
            </a:r>
            <a:endParaRPr/>
          </a:p>
        </p:txBody>
      </p:sp>
      <p:graphicFrame>
        <p:nvGraphicFramePr>
          <p:cNvPr id="143" name="Google Shape;143;p25"/>
          <p:cNvGraphicFramePr/>
          <p:nvPr/>
        </p:nvGraphicFramePr>
        <p:xfrm>
          <a:off x="2171700" y="3048000"/>
          <a:ext cx="4648200" cy="3702025"/>
        </p:xfrm>
        <a:graphic>
          <a:graphicData uri="http://schemas.openxmlformats.org/drawingml/2006/table">
            <a:tbl>
              <a:tblPr>
                <a:noFill/>
                <a:tableStyleId>{EE6277B8-030F-4153-9DB1-B74DB129BB25}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2800" b="1" i="0" u="sng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Symbiote</a:t>
                      </a: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28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benefits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28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CC0099"/>
                        </a:buClr>
                        <a:buFont typeface="Arial"/>
                        <a:buNone/>
                      </a:pPr>
                      <a:r>
                        <a:rPr lang="en-US" sz="2800" b="1" i="0" u="sng">
                          <a:solidFill>
                            <a:srgbClr val="CC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Host</a:t>
                      </a:r>
                      <a:r>
                        <a:rPr lang="en-US" sz="2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28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benefits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" name="Google Shape;144;p25"/>
          <p:cNvSpPr txBox="1"/>
          <p:nvPr/>
        </p:nvSpPr>
        <p:spPr>
          <a:xfrm>
            <a:off x="3657600" y="1600200"/>
            <a:ext cx="47244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 = </a:t>
            </a:r>
            <a:r>
              <a:rPr lang="en-US" sz="32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feeling is </a:t>
            </a:r>
            <a:r>
              <a:rPr lang="en-US" sz="3200" b="1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mutual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145" name="Google Shape;145;p25" descr="http://www.worldpeace-uk.org/wp-content/uploads/2013/07/smiley-fa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700" y="4114800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 descr="http://www.worldpeace-uk.org/wp-content/uploads/2013/07/smiley-fa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5707062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 descr="Mutuali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00" y="204787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 descr="WP00955. Nile Crocodile (Crocodylus niloticus) with Egyptian Plover or Crocodile Bird (Pluvianus aegyptius) - digital reconstruction of popular myth attributed to Herodotus, 5th Century BC.  Afr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637" y="3549650"/>
            <a:ext cx="4154487" cy="288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 descr="bshary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9387" y="204787"/>
            <a:ext cx="1890712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 descr="Escherichia coli, one of the many species of bacteria present in the human gu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1400" y="204787"/>
            <a:ext cx="2787650" cy="2338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274637" y="2689225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Pollinator &amp; Plant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3376612" y="2543175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in gut</a:t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6172200" y="3168650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Cleaner Fish &amp; Eel</a:t>
            </a:r>
            <a:endParaRPr/>
          </a:p>
        </p:txBody>
      </p:sp>
      <p:sp>
        <p:nvSpPr>
          <p:cNvPr id="158" name="Google Shape;158;p26"/>
          <p:cNvSpPr txBox="1"/>
          <p:nvPr/>
        </p:nvSpPr>
        <p:spPr>
          <a:xfrm>
            <a:off x="381000" y="6491287"/>
            <a:ext cx="42672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Crocodile &amp; Crocodile Bird</a:t>
            </a:r>
            <a:endParaRPr/>
          </a:p>
        </p:txBody>
      </p:sp>
      <p:pic>
        <p:nvPicPr>
          <p:cNvPr id="159" name="Google Shape;159;p26" descr="anemonefish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2600" y="3649662"/>
            <a:ext cx="3124200" cy="28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5638800" y="6491287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Clown fish &amp; Anemone</a:t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2971800" y="2941637"/>
            <a:ext cx="3557587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5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 Mutualism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Symbiotic Relationships</a:t>
            </a:r>
            <a:endParaRPr/>
          </a:p>
        </p:txBody>
      </p:sp>
      <p:sp>
        <p:nvSpPr>
          <p:cNvPr id="167" name="Google Shape;167;p27"/>
          <p:cNvSpPr txBox="1"/>
          <p:nvPr/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Parasitism</a:t>
            </a:r>
            <a:endParaRPr/>
          </a:p>
        </p:txBody>
      </p:sp>
      <p:graphicFrame>
        <p:nvGraphicFramePr>
          <p:cNvPr id="168" name="Google Shape;168;p27"/>
          <p:cNvGraphicFramePr/>
          <p:nvPr/>
        </p:nvGraphicFramePr>
        <p:xfrm>
          <a:off x="2476500" y="2535237"/>
          <a:ext cx="4038600" cy="3627425"/>
        </p:xfrm>
        <a:graphic>
          <a:graphicData uri="http://schemas.openxmlformats.org/drawingml/2006/table">
            <a:tbl>
              <a:tblPr>
                <a:noFill/>
                <a:tableStyleId>{EE6277B8-030F-4153-9DB1-B74DB129BB25}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3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Arial"/>
                        <a:buNone/>
                      </a:pPr>
                      <a:r>
                        <a:rPr lang="en-US" sz="3200" b="1" i="0" u="sng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Symbiote</a:t>
                      </a:r>
                      <a:r>
                        <a:rPr lang="en-US" sz="3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</a:t>
                      </a:r>
                      <a:r>
                        <a:rPr lang="en-US" sz="32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benefits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3200" b="1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32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>
                          <a:srgbClr val="CC0099"/>
                        </a:buClr>
                        <a:buFont typeface="Arial"/>
                        <a:buNone/>
                      </a:pPr>
                      <a:r>
                        <a:rPr lang="en-US" sz="3200" b="1" i="0" u="sng">
                          <a:solidFill>
                            <a:srgbClr val="CC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Host</a:t>
                      </a:r>
                      <a:r>
                        <a:rPr lang="en-US" sz="32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– is </a:t>
                      </a:r>
                      <a:r>
                        <a:rPr lang="en-US" sz="3200" b="1" i="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harmed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 i="0" u="sng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9" name="Google Shape;169;p27" descr="http://www.worldpeace-uk.org/wp-content/uploads/2013/07/smiley-fa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950" y="3736975"/>
            <a:ext cx="8382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 descr="http://monetizepros.com/wp-content/uploads/2013/03/Sad-Fac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1750" y="53340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 descr="TapewormImg_1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0"/>
            <a:ext cx="4583112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 descr="Cicada Killer wasp"/>
          <p:cNvSpPr txBox="1"/>
          <p:nvPr/>
        </p:nvSpPr>
        <p:spPr>
          <a:xfrm>
            <a:off x="3619500" y="2867025"/>
            <a:ext cx="1905000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 descr="Cicada Killer wasp"/>
          <p:cNvSpPr txBox="1"/>
          <p:nvPr/>
        </p:nvSpPr>
        <p:spPr>
          <a:xfrm>
            <a:off x="3619500" y="2867025"/>
            <a:ext cx="1905000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 descr="Guinea worm infestation"/>
          <p:cNvSpPr txBox="1"/>
          <p:nvPr/>
        </p:nvSpPr>
        <p:spPr>
          <a:xfrm>
            <a:off x="3857625" y="2938462"/>
            <a:ext cx="1428750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5486400" y="3048000"/>
            <a:ext cx="36576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Tapeworm in Intestines</a:t>
            </a:r>
            <a:endParaRPr/>
          </a:p>
        </p:txBody>
      </p:sp>
      <p:pic>
        <p:nvPicPr>
          <p:cNvPr id="180" name="Google Shape;180;p28" descr="http://www.tape-worm.info/images/caninetapeworm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43250"/>
            <a:ext cx="495300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 descr="http://www.treeandlawncare.com/sites/default/files/siteimages/tick-on-skin-74482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3681412"/>
            <a:ext cx="3467100" cy="31765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5715000" y="6096000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Tick</a:t>
            </a:r>
            <a:endParaRPr/>
          </a:p>
        </p:txBody>
      </p:sp>
      <p:pic>
        <p:nvPicPr>
          <p:cNvPr id="183" name="Google Shape;183;p28" descr="http://www.todayifoundout.com/wp-content/uploads/2010/08/mosquito_malaria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343400" cy="312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>
            <a:off x="0" y="2381250"/>
            <a:ext cx="36195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3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Mosquito Feeding on Human Blood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 descr="dracoextrac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625" y="26987"/>
            <a:ext cx="5032375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 descr="giardia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3322637"/>
            <a:ext cx="4267200" cy="292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431800" y="6246812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 Loa Worm</a:t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5181600" y="2832100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Dracunculus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4267200" y="6248400"/>
            <a:ext cx="42672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Giardia—protist parasite (causes serious diarrhea!)</a:t>
            </a:r>
            <a:endParaRPr/>
          </a:p>
        </p:txBody>
      </p:sp>
      <p:pic>
        <p:nvPicPr>
          <p:cNvPr id="194" name="Google Shape;194;p29" descr="http://www.google.com/url?source=imgres&amp;ct=img&amp;q=http://www.livingwithbugs.com/Images/crab_louse.jpg&amp;sa=X&amp;ei=IkHJTaW5B-Xq0gGQ4pXiAw&amp;ved=0CAQQ8wc&amp;usg=AFQjCNGkjTmudkNNR97Ip7gRZIptbkcY2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90366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 descr="http://eyemakeart.files.wordpress.com/2009/03/loa-loa-eye-worm.jpg?w=300&amp;h=2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641725"/>
            <a:ext cx="3675062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/>
          <p:nvPr/>
        </p:nvSpPr>
        <p:spPr>
          <a:xfrm>
            <a:off x="247650" y="2955925"/>
            <a:ext cx="297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Pubic or “Crab” Lice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47650" y="6495068"/>
            <a:ext cx="408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https://www.youtube.com/watch?v=doB6fyzoO68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 descr="http://sciencecastle.com/sc/app/webroot/img/articles/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SYMBIOSIS</a:t>
            </a:r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 - together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Bio - life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So…..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Symbiosis means “</a:t>
            </a:r>
            <a:r>
              <a:rPr lang="en-US" sz="40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living together</a:t>
            </a:r>
            <a:r>
              <a:rPr lang="en-US" sz="4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Symbiosis</a:t>
            </a: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When one organism </a:t>
            </a:r>
            <a:r>
              <a:rPr lang="en-US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depends</a:t>
            </a: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 another for its </a:t>
            </a:r>
            <a:r>
              <a:rPr lang="en-US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survival, </a:t>
            </a: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they have a </a:t>
            </a:r>
            <a:r>
              <a:rPr lang="en-US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symbiotic relationship.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Another way to say it:  </a:t>
            </a:r>
            <a:r>
              <a:rPr lang="en-US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Symbiosis</a:t>
            </a:r>
            <a:r>
              <a:rPr lang="en-U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is a relationship between </a:t>
            </a:r>
            <a:r>
              <a:rPr lang="en-US" sz="36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 organism and another.</a:t>
            </a:r>
            <a:endParaRPr sz="3600" b="0" i="0" u="sng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Symbiotic Relationships</a:t>
            </a:r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143000" y="1219200"/>
            <a:ext cx="6324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Players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0099"/>
              </a:buClr>
              <a:buFont typeface="Arial"/>
              <a:buNone/>
            </a:pPr>
            <a:r>
              <a:rPr lang="en-US" sz="2800" b="1" i="1" u="sng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1. Host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the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which another organism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lives</a:t>
            </a:r>
            <a:endParaRPr/>
          </a:p>
        </p:txBody>
      </p:sp>
      <p:pic>
        <p:nvPicPr>
          <p:cNvPr id="75" name="Google Shape;75;p17" descr="http://www.aaaai.org/Aaaai/media/MediaLibrary/Images/Conditions/Library/mosquitos-cropp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276600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7" descr="http://graphics8.nytimes.com/images/2011/07/19/nyregion/leeches3-cityroom/leeches3-cityroom-blog4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276600"/>
            <a:ext cx="457200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Symbiotic Relationships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482012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Players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Font typeface="Arial"/>
              <a:buNone/>
            </a:pPr>
            <a:r>
              <a:rPr lang="en-US" sz="28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 Symbiont/Symbiote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organism that lives on a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en-US" sz="2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receives a benefit from the host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ex: food, protection, transport</a:t>
            </a:r>
            <a:endParaRPr/>
          </a:p>
        </p:txBody>
      </p:sp>
      <p:pic>
        <p:nvPicPr>
          <p:cNvPr id="83" name="Google Shape;83;p18" descr="http://www.todayifoundout.com/wp-content/uploads/2010/08/mosquito_malar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733800"/>
            <a:ext cx="413385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 descr="http://upload.wikimedia.org/wikipedia/commons/7/77/Sucking_leec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636962"/>
            <a:ext cx="4062412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141287" y="152400"/>
            <a:ext cx="4613275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identify the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en-US" sz="32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symbiote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91" name="Google Shape;91;p19" descr="http://coloradodisasterhelp.colostate.edu/prefair/images/Dz/LiceSw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" y="2895600"/>
            <a:ext cx="454342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 descr="http://upload.wikimedia.org/wikipedia/commons/4/45/Male_human_head_lous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51387" y="3587750"/>
            <a:ext cx="4203700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 descr="http://www.davidsuzuki.org/blogs/queen-of-green/assets_c/2012/11/Child'sHairLice-thumb-480xauto-4058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54562" y="609600"/>
            <a:ext cx="4227512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Symbiotic Relationships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host and symbiote can affect each other in 3 different ways: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Benefit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(help)</a:t>
            </a:r>
            <a:endParaRPr/>
          </a:p>
        </p:txBody>
      </p:sp>
      <p:pic>
        <p:nvPicPr>
          <p:cNvPr id="100" name="Google Shape;100;p20" descr="http://www.worldpeace-uk.org/wp-content/uploads/2013/07/smiley-fa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281940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Symbiotic Relationships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host and symbiote can affect each other in 3 different ways: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Harm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(hurt)</a:t>
            </a:r>
            <a:endParaRPr/>
          </a:p>
        </p:txBody>
      </p:sp>
      <p:pic>
        <p:nvPicPr>
          <p:cNvPr id="107" name="Google Shape;107;p21" descr="http://monetizepros.com/wp-content/uploads/2013/03/Sad-Fac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1887" y="2819400"/>
            <a:ext cx="38862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Symbiotic Relationships</a:t>
            </a: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host and symbiote can affect each other in 3 different ways: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unaffected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(does not help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or harm)</a:t>
            </a:r>
            <a:endParaRPr/>
          </a:p>
        </p:txBody>
      </p:sp>
      <p:pic>
        <p:nvPicPr>
          <p:cNvPr id="114" name="Google Shape;114;p22" descr="http://www.richardgjonesjr.com/storage/whatever.jpg?__SQUARESPACE_CACHEVERSION=13566703137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048000"/>
            <a:ext cx="365760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284</Words>
  <Application>Microsoft Office PowerPoint</Application>
  <PresentationFormat>On-screen Show (4:3)</PresentationFormat>
  <Paragraphs>76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Symbiotic Relationships</vt:lpstr>
      <vt:lpstr>SYMBIOSIS</vt:lpstr>
      <vt:lpstr>Symbiosis</vt:lpstr>
      <vt:lpstr>Symbiotic Relationships</vt:lpstr>
      <vt:lpstr>Symbiotic Relationships</vt:lpstr>
      <vt:lpstr>PowerPoint Presentation</vt:lpstr>
      <vt:lpstr>Symbiotic Relationships</vt:lpstr>
      <vt:lpstr>Symbiotic Relationships</vt:lpstr>
      <vt:lpstr>Symbiotic Relationships</vt:lpstr>
      <vt:lpstr>Types of Symbiotic Relationships</vt:lpstr>
      <vt:lpstr>PowerPoint Presentation</vt:lpstr>
      <vt:lpstr>Types of Symbiotic Relationships</vt:lpstr>
      <vt:lpstr>PowerPoint Presentation</vt:lpstr>
      <vt:lpstr>Types of Symbiotic Relationships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Symbiotic Relationships</dc:title>
  <cp:lastModifiedBy>Harabin, Richard</cp:lastModifiedBy>
  <cp:revision>2</cp:revision>
  <dcterms:modified xsi:type="dcterms:W3CDTF">2019-05-24T12:03:24Z</dcterms:modified>
</cp:coreProperties>
</file>