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embeddedFontLst>
    <p:embeddedFont>
      <p:font typeface="Roboto" panose="020B0604020202020204" charset="0"/>
      <p:regular r:id="rId27"/>
      <p:bold r:id="rId28"/>
      <p:italic r:id="rId29"/>
      <p:boldItalic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9fe6294e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9fe6294e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9fe6294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9fe6294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9fe6294e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9fe6294e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9fe6294e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9fe6294e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 rot="5400000">
            <a:off x="1843070" y="927120"/>
            <a:ext cx="3880773" cy="634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 rot="5400000">
            <a:off x="3840993" y="2745919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581386" y="637812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3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30" name="Google Shape;30;p3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" name="Google Shape;32;p3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997" y="0"/>
                  </a:moveTo>
                  <a:lnTo>
                    <a:pt x="0" y="119852"/>
                  </a:lnTo>
                  <a:lnTo>
                    <a:pt x="119980" y="120000"/>
                  </a:lnTo>
                  <a:cubicBezTo>
                    <a:pt x="120129" y="80049"/>
                    <a:pt x="119383" y="40098"/>
                    <a:pt x="119532" y="147"/>
                  </a:cubicBezTo>
                  <a:lnTo>
                    <a:pt x="106997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74056" y="119999"/>
                  </a:lnTo>
                  <a:lnTo>
                    <a:pt x="119949" y="119999"/>
                  </a:lnTo>
                  <a:cubicBezTo>
                    <a:pt x="119776" y="80000"/>
                    <a:pt x="120123" y="39999"/>
                    <a:pt x="11994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119688" y="0"/>
                  </a:lnTo>
                  <a:cubicBezTo>
                    <a:pt x="119792" y="40000"/>
                    <a:pt x="119896" y="80000"/>
                    <a:pt x="120000" y="12000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03976" y="119999"/>
                  </a:lnTo>
                  <a:lnTo>
                    <a:pt x="120000" y="119852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6" name="Google Shape;36;p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736" y="0"/>
                  </a:moveTo>
                  <a:lnTo>
                    <a:pt x="0" y="119999"/>
                  </a:lnTo>
                  <a:lnTo>
                    <a:pt x="120000" y="119999"/>
                  </a:lnTo>
                  <a:cubicBezTo>
                    <a:pt x="119736" y="80000"/>
                    <a:pt x="119473" y="39999"/>
                    <a:pt x="119210" y="0"/>
                  </a:cubicBezTo>
                  <a:lnTo>
                    <a:pt x="94736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05579" y="119999"/>
                  </a:lnTo>
                  <a:lnTo>
                    <a:pt x="119976" y="119999"/>
                  </a:lnTo>
                  <a:cubicBezTo>
                    <a:pt x="120243" y="79950"/>
                    <a:pt x="118110" y="40049"/>
                    <a:pt x="11837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119441" y="0"/>
                  </a:lnTo>
                  <a:cubicBezTo>
                    <a:pt x="119627" y="39896"/>
                    <a:pt x="119813" y="79792"/>
                    <a:pt x="120000" y="119689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78"/>
                  </a:moveTo>
                  <a:lnTo>
                    <a:pt x="120000" y="0"/>
                  </a:lnTo>
                  <a:lnTo>
                    <a:pt x="120000" y="356"/>
                  </a:lnTo>
                  <a:lnTo>
                    <a:pt x="0" y="12000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</p:sp>
      </p:grpSp>
      <p:sp>
        <p:nvSpPr>
          <p:cNvPr id="40" name="Google Shape;40;p3"/>
          <p:cNvSpPr txBox="1"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2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3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4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Google Shape;7;p1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120000"/>
                  </a:lnTo>
                  <a:lnTo>
                    <a:pt x="0" y="119643"/>
                  </a:lnTo>
                  <a:cubicBezTo>
                    <a:pt x="740" y="80118"/>
                    <a:pt x="1481" y="40593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" name="Google Shape;8;p1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" name="Google Shape;10;p1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997" y="0"/>
                  </a:moveTo>
                  <a:lnTo>
                    <a:pt x="0" y="119852"/>
                  </a:lnTo>
                  <a:lnTo>
                    <a:pt x="119980" y="120000"/>
                  </a:lnTo>
                  <a:cubicBezTo>
                    <a:pt x="120129" y="80049"/>
                    <a:pt x="119383" y="40098"/>
                    <a:pt x="119532" y="147"/>
                  </a:cubicBezTo>
                  <a:lnTo>
                    <a:pt x="106997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74056" y="119999"/>
                  </a:lnTo>
                  <a:lnTo>
                    <a:pt x="119949" y="119999"/>
                  </a:lnTo>
                  <a:cubicBezTo>
                    <a:pt x="119776" y="80000"/>
                    <a:pt x="120123" y="39999"/>
                    <a:pt x="11994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119688" y="0"/>
                  </a:lnTo>
                  <a:cubicBezTo>
                    <a:pt x="119792" y="40000"/>
                    <a:pt x="119896" y="80000"/>
                    <a:pt x="120000" y="12000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03976" y="119999"/>
                  </a:lnTo>
                  <a:lnTo>
                    <a:pt x="120000" y="119852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736" y="0"/>
                  </a:moveTo>
                  <a:lnTo>
                    <a:pt x="0" y="119999"/>
                  </a:lnTo>
                  <a:lnTo>
                    <a:pt x="120000" y="119999"/>
                  </a:lnTo>
                  <a:cubicBezTo>
                    <a:pt x="119736" y="80000"/>
                    <a:pt x="119473" y="39999"/>
                    <a:pt x="119210" y="0"/>
                  </a:cubicBezTo>
                  <a:lnTo>
                    <a:pt x="94736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05579" y="119999"/>
                  </a:lnTo>
                  <a:lnTo>
                    <a:pt x="119976" y="119999"/>
                  </a:lnTo>
                  <a:cubicBezTo>
                    <a:pt x="120243" y="79950"/>
                    <a:pt x="118110" y="40049"/>
                    <a:pt x="11837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119441" y="0"/>
                  </a:lnTo>
                  <a:cubicBezTo>
                    <a:pt x="119627" y="39896"/>
                    <a:pt x="119813" y="79792"/>
                    <a:pt x="120000" y="119689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Bell Ringer</a:t>
            </a:r>
            <a:endParaRPr sz="36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4" name="Google Shape;144;p18"/>
          <p:cNvSpPr txBox="1">
            <a:spLocks noGrp="1"/>
          </p:cNvSpPr>
          <p:nvPr>
            <p:ph type="body" idx="1"/>
          </p:nvPr>
        </p:nvSpPr>
        <p:spPr>
          <a:xfrm>
            <a:off x="152400" y="1117502"/>
            <a:ext cx="853284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Objective: Explain that mutations occur during DNA replication or transcription and may be random or a result of environmental agents.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Question: POD page 35</a:t>
            </a: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450" y="2387475"/>
            <a:ext cx="8230800" cy="411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0" y="270673"/>
            <a:ext cx="102870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Mutation Type: Chromosomal Mutations</a:t>
            </a:r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body" idx="1"/>
          </p:nvPr>
        </p:nvSpPr>
        <p:spPr>
          <a:xfrm>
            <a:off x="448449" y="1410490"/>
            <a:ext cx="63477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Original Chromosome – ABCDEFGHIJ </a:t>
            </a:r>
            <a:endParaRPr sz="3000"/>
          </a:p>
          <a:p>
            <a:pPr marL="342900" marR="0" lvl="0" indent="-342900" algn="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					(letter = gene)</a:t>
            </a:r>
            <a:endParaRPr sz="3000"/>
          </a:p>
          <a:p>
            <a:pPr marL="342900" marR="0" lvl="0" indent="-342900" algn="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		  </a:t>
            </a:r>
            <a:r>
              <a:rPr lang="en-US" sz="3000" b="0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Deletion </a:t>
            </a: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→  ABCEFGHIJ</a:t>
            </a:r>
            <a:endParaRPr sz="3000"/>
          </a:p>
          <a:p>
            <a:pPr marL="342900" marR="0" lvl="0" indent="-342900" algn="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3000"/>
          </a:p>
          <a:p>
            <a:pPr marL="342900" marR="0" lvl="0" indent="-342900" algn="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**One or more genes is/are deleted</a:t>
            </a:r>
            <a:endParaRPr sz="3000"/>
          </a:p>
        </p:txBody>
      </p:sp>
      <p:pic>
        <p:nvPicPr>
          <p:cNvPr id="200" name="Google Shape;20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00600"/>
            <a:ext cx="9120673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Chromosomal Deletion</a:t>
            </a:r>
            <a:endParaRPr/>
          </a:p>
        </p:txBody>
      </p:sp>
      <p:pic>
        <p:nvPicPr>
          <p:cNvPr id="206" name="Google Shape;206;p27" descr="chromosomaldele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381871"/>
            <a:ext cx="7929465" cy="498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00" cy="3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0175" y="1632100"/>
            <a:ext cx="6430774" cy="380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E51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Wolf-Hirschhorn syndrome</a:t>
            </a:r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00" cy="3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0" name="Google Shape;22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900" y="1712664"/>
            <a:ext cx="5588275" cy="37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9728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Mutation Type:  Chromosomal Mutations</a:t>
            </a:r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04800" y="114197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Original Chromosome – ABCDEFGHIJ </a:t>
            </a:r>
            <a:endParaRPr sz="3000"/>
          </a:p>
          <a:p>
            <a:pPr marL="609600" marR="0" lvl="0" indent="-60960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3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marR="0" lvl="0" indent="-60960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		 </a:t>
            </a:r>
            <a:r>
              <a:rPr lang="en-US" sz="3000" b="0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Inversion</a:t>
            </a: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→  ABC</a:t>
            </a:r>
            <a:r>
              <a:rPr lang="en-US" sz="3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FED</a:t>
            </a: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GHIJ</a:t>
            </a:r>
            <a:endParaRPr sz="3000"/>
          </a:p>
          <a:p>
            <a:pPr marL="609600" marR="0" lvl="0" indent="-60960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3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90600" marR="0" lvl="1" indent="-53340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***Set of genes are flipped/inverted</a:t>
            </a:r>
            <a:endParaRPr sz="3000"/>
          </a:p>
        </p:txBody>
      </p:sp>
      <p:pic>
        <p:nvPicPr>
          <p:cNvPr id="227" name="Google Shape;22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4170080"/>
            <a:ext cx="4128407" cy="268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Chromosomal Inversion</a:t>
            </a:r>
            <a:endParaRPr/>
          </a:p>
        </p:txBody>
      </p:sp>
      <p:pic>
        <p:nvPicPr>
          <p:cNvPr id="233" name="Google Shape;233;p31" descr="inver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1394311"/>
            <a:ext cx="4872038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2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00" cy="3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0" name="Google Shape;24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375" y="1414463"/>
            <a:ext cx="6191250" cy="40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-114300" y="384175"/>
            <a:ext cx="9372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Mutation Type:  Chromosomal Mutations</a:t>
            </a:r>
            <a:endParaRPr sz="40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0" y="1488600"/>
            <a:ext cx="85950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Original Chromosome – ABCDEFGHIJ </a:t>
            </a:r>
            <a:endParaRPr sz="3200"/>
          </a:p>
        </p:txBody>
      </p:sp>
      <p:sp>
        <p:nvSpPr>
          <p:cNvPr id="247" name="Google Shape;247;p33"/>
          <p:cNvSpPr/>
          <p:nvPr/>
        </p:nvSpPr>
        <p:spPr>
          <a:xfrm>
            <a:off x="0" y="2146960"/>
            <a:ext cx="9144000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Insertion</a:t>
            </a:r>
            <a:r>
              <a:rPr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→  ABCD</a:t>
            </a:r>
            <a:r>
              <a:rPr lang="en-US" sz="32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CD</a:t>
            </a:r>
            <a:r>
              <a:rPr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EFGHIJ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***One or more genes are re-inserted &amp; appear  more than one time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***Inserted genes may come from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any chromosome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Chromosomal Insertion</a:t>
            </a:r>
            <a:endParaRPr/>
          </a:p>
        </p:txBody>
      </p:sp>
      <p:pic>
        <p:nvPicPr>
          <p:cNvPr id="253" name="Google Shape;253;p34" descr="k2g_inser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1219200"/>
            <a:ext cx="48260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-190500" y="24882"/>
            <a:ext cx="95250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Mutation Type:  Chromosomal Mutations</a:t>
            </a:r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body" idx="1"/>
          </p:nvPr>
        </p:nvSpPr>
        <p:spPr>
          <a:xfrm>
            <a:off x="76200" y="1600200"/>
            <a:ext cx="8991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Original Chromosome – ABCDEFGHIJ </a:t>
            </a:r>
            <a:endParaRPr sz="300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3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3000" b="0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Translocation</a:t>
            </a: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→  ABCDHIJ &amp;  </a:t>
            </a:r>
            <a:endParaRPr sz="300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                   ABCDEFGHIJEFG</a:t>
            </a:r>
            <a:endParaRPr sz="300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3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**One or more genes are moved from one chromosome to another chromosome; they exchange places</a:t>
            </a:r>
            <a:endParaRPr sz="300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ctrTitle"/>
          </p:nvPr>
        </p:nvSpPr>
        <p:spPr>
          <a:xfrm>
            <a:off x="632500" y="309800"/>
            <a:ext cx="3581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Mutations </a:t>
            </a:r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subTitle" idx="1"/>
          </p:nvPr>
        </p:nvSpPr>
        <p:spPr>
          <a:xfrm>
            <a:off x="-550900" y="1124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changes in the sequence of DNA</a:t>
            </a:r>
            <a:endParaRPr/>
          </a:p>
        </p:txBody>
      </p:sp>
      <p:pic>
        <p:nvPicPr>
          <p:cNvPr id="152" name="Google Shape;152;p19" descr="pha0118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9901" y="838200"/>
            <a:ext cx="3174200" cy="6110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3962" y="3238500"/>
            <a:ext cx="3495675" cy="2618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Chromosomal Translocation</a:t>
            </a:r>
            <a:endParaRPr/>
          </a:p>
        </p:txBody>
      </p:sp>
      <p:pic>
        <p:nvPicPr>
          <p:cNvPr id="265" name="Google Shape;265;p36" descr="transloc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447800"/>
            <a:ext cx="6553200" cy="5100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7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00" cy="3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2" name="Google Shape;27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100" y="2160600"/>
            <a:ext cx="5715000" cy="443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3775" y="152400"/>
            <a:ext cx="3077825" cy="296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Possible Causes of Mutations</a:t>
            </a:r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body" idx="1"/>
          </p:nvPr>
        </p:nvSpPr>
        <p:spPr>
          <a:xfrm>
            <a:off x="-152400" y="1600200"/>
            <a:ext cx="8839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90600" marR="0" lvl="1" indent="-533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A.  X-rays/exposure to radioactivity</a:t>
            </a:r>
            <a:endParaRPr/>
          </a:p>
          <a:p>
            <a:pPr marL="990600" marR="0" lvl="1" indent="-533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B.  Exposure to UV (ultraviolet) light</a:t>
            </a:r>
            <a:endParaRPr/>
          </a:p>
          <a:p>
            <a:pPr marL="990600" marR="0" lvl="1" indent="-533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C.  Exposure to harmful chemicals (mutagens)</a:t>
            </a:r>
            <a:endParaRPr/>
          </a:p>
          <a:p>
            <a:pPr marL="990600" marR="0" lvl="1" indent="-533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D.  Unhealthy lifestyle →  </a:t>
            </a:r>
            <a:endParaRPr/>
          </a:p>
          <a:p>
            <a:pPr marL="990600" marR="0" lvl="1" indent="-533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smoking, drugs, etc.</a:t>
            </a:r>
            <a:r>
              <a:rPr lang="en-US"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  <p:pic>
        <p:nvPicPr>
          <p:cNvPr id="280" name="Google Shape;280;p38" descr="sperm-poll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3352800"/>
            <a:ext cx="3124200" cy="3405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Mutation Mini “Lab”</a:t>
            </a:r>
            <a:endParaRPr sz="36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6" name="Google Shape;28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828800"/>
            <a:ext cx="4267200" cy="3196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3687846"/>
            <a:ext cx="3002902" cy="2674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 txBox="1">
            <a:spLocks noGrp="1"/>
          </p:cNvSpPr>
          <p:nvPr>
            <p:ph type="title"/>
          </p:nvPr>
        </p:nvSpPr>
        <p:spPr>
          <a:xfrm>
            <a:off x="76200" y="277813"/>
            <a:ext cx="89154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Trebuchet MS"/>
              <a:buNone/>
            </a:pPr>
            <a:r>
              <a:rPr lang="en-US" sz="324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Amoeba Sisters: on individual computers. (CC or headphones)</a:t>
            </a:r>
            <a:endParaRPr sz="324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3" name="Google Shape;293;p40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5145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4" name="Google Shape;29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64184"/>
            <a:ext cx="8183336" cy="4597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</a:rPr>
              <a:t>Locations: </a:t>
            </a:r>
            <a:r>
              <a:rPr lang="en-US" sz="3240" b="0" i="0" u="none" strike="noStrike" cap="none">
                <a:solidFill>
                  <a:schemeClr val="dk2"/>
                </a:solidFill>
              </a:rPr>
              <a:t>Mutation in Reproductive Cells </a:t>
            </a:r>
            <a:br>
              <a:rPr lang="en-US" sz="3240" b="0" i="0" u="none" strike="noStrike" cap="none">
                <a:solidFill>
                  <a:schemeClr val="dk2"/>
                </a:solidFill>
              </a:rPr>
            </a:br>
            <a:endParaRPr sz="3600" b="0" i="0" u="none" strike="noStrike" cap="none">
              <a:solidFill>
                <a:schemeClr val="dk2"/>
              </a:solidFill>
            </a:endParaRPr>
          </a:p>
        </p:txBody>
      </p:sp>
      <p:sp>
        <p:nvSpPr>
          <p:cNvPr id="159" name="Google Shape;159;p20"/>
          <p:cNvSpPr txBox="1">
            <a:spLocks noGrp="1"/>
          </p:cNvSpPr>
          <p:nvPr>
            <p:ph type="body" idx="1"/>
          </p:nvPr>
        </p:nvSpPr>
        <p:spPr>
          <a:xfrm>
            <a:off x="-469172" y="1430369"/>
            <a:ext cx="947273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12800" marR="0" lvl="0" indent="-812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Noto Sans Symbols"/>
              <a:buNone/>
            </a:pPr>
            <a:r>
              <a:rPr lang="en-US" sz="4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1.  Sperm and/or eggs</a:t>
            </a:r>
            <a:endParaRPr/>
          </a:p>
          <a:p>
            <a:pPr marL="812800" marR="0" lvl="0" indent="-812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Noto Sans Symbols"/>
              <a:buNone/>
            </a:pPr>
            <a:r>
              <a:rPr lang="en-US" sz="4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2. Passed to the next generation</a:t>
            </a:r>
            <a:endParaRPr sz="4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0" name="Google Shape;160;p20" descr="exp_human0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8570" y="3693351"/>
            <a:ext cx="4257257" cy="263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Location: Somatic (Body) Cell Mutation</a:t>
            </a:r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1"/>
          </p:nvPr>
        </p:nvSpPr>
        <p:spPr>
          <a:xfrm>
            <a:off x="-609600" y="1905000"/>
            <a:ext cx="9906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	</a:t>
            </a: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1.  Any cell other than egg or sperm cells</a:t>
            </a:r>
            <a:endParaRPr sz="3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	2.  May/may not cause problems for the individual with the mutation</a:t>
            </a:r>
            <a:endParaRPr sz="3000"/>
          </a:p>
          <a:p>
            <a:pPr marL="609600" marR="0" lvl="0" indent="-609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	3.  All cells that come from the mutated cell will have the mutation →  may cause cancer</a:t>
            </a:r>
            <a:endParaRPr sz="3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	4.  Will </a:t>
            </a:r>
            <a:r>
              <a:rPr lang="en-US" sz="3000" b="1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NOT</a:t>
            </a: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be passed onto their offspring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Mutation Type:  Nitrogen Base</a:t>
            </a:r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1"/>
          </p:nvPr>
        </p:nvSpPr>
        <p:spPr>
          <a:xfrm>
            <a:off x="214875" y="770750"/>
            <a:ext cx="9144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90600" marR="0" lvl="1" indent="-533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90600" marR="0" lvl="1" indent="-533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Point Mutation – change in one nitrogen base</a:t>
            </a:r>
            <a:endParaRPr/>
          </a:p>
          <a:p>
            <a:pPr marL="990600" marR="0" lvl="1" indent="-533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90600" marR="0" lvl="1" indent="-533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marR="0" lvl="0" indent="-60960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			   </a:t>
            </a: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Original DNA –   TCGATTTGA</a:t>
            </a:r>
            <a:endParaRPr sz="3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marR="0" lvl="0" indent="-60960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			   Changed DNA – TCGAT</a:t>
            </a:r>
            <a:r>
              <a:rPr lang="en-US" sz="3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TGA</a:t>
            </a:r>
            <a:endParaRPr sz="3000"/>
          </a:p>
        </p:txBody>
      </p:sp>
      <p:pic>
        <p:nvPicPr>
          <p:cNvPr id="173" name="Google Shape;17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33525"/>
            <a:ext cx="3316800" cy="273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 of Point Mutations</a:t>
            </a:r>
            <a:endParaRPr/>
          </a:p>
        </p:txBody>
      </p:sp>
      <p:pic>
        <p:nvPicPr>
          <p:cNvPr id="179" name="Google Shape;179;p23" descr="Image result for point mutations sickle ce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3427" y="1930400"/>
            <a:ext cx="5505154" cy="336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/>
        </p:nvSpPr>
        <p:spPr>
          <a:xfrm>
            <a:off x="2057400" y="5791200"/>
            <a:ext cx="61234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https://www.dnalc.org/resources/3d/17-sickle-cell.html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Mutation Type:  Nitrogen Base</a:t>
            </a:r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body" idx="1"/>
          </p:nvPr>
        </p:nvSpPr>
        <p:spPr>
          <a:xfrm>
            <a:off x="-381000" y="1600201"/>
            <a:ext cx="84582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90600" marR="0" lvl="1" indent="-533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Frameshift Mutation – single nitrogen base is added or deleted; results in a shift in the codon reading frame</a:t>
            </a:r>
            <a:endParaRPr/>
          </a:p>
          <a:p>
            <a:pPr marL="990600" marR="0" lvl="1" indent="-533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90600" marR="0" lvl="1" indent="-533400" algn="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Original DNA –  TCGATTTGA</a:t>
            </a:r>
            <a:endParaRPr/>
          </a:p>
          <a:p>
            <a:pPr marL="609600" marR="0" lvl="0" indent="-609600" algn="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     Addition –    TCGA</a:t>
            </a:r>
            <a:r>
              <a:rPr lang="en-US" sz="18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G</a:t>
            </a:r>
            <a:r>
              <a:rPr lang="en-US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TTTGA</a:t>
            </a:r>
            <a:endParaRPr/>
          </a:p>
          <a:p>
            <a:pPr marL="609600" marR="0" lvl="0" indent="-609600" algn="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Deletion –   TCGTTTGA </a:t>
            </a: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marR="0" lvl="0" indent="-609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7" name="Google Shape;18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99" y="4419600"/>
            <a:ext cx="3177117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5"/>
          <p:cNvSpPr txBox="1"/>
          <p:nvPr/>
        </p:nvSpPr>
        <p:spPr>
          <a:xfrm>
            <a:off x="2743200" y="6324600"/>
            <a:ext cx="53267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https://www.youtube.com/watch?v=RzEpkBU-ITA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490537"/>
            <a:ext cx="4762500" cy="5876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824054">
            <a:off x="1442301" y="2321003"/>
            <a:ext cx="67281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</a:rPr>
              <a:t>Silent Mutations</a:t>
            </a:r>
            <a:endParaRPr lang="en-US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1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11362</TotalTime>
  <Words>254</Words>
  <Application>Microsoft Office PowerPoint</Application>
  <PresentationFormat>On-screen Show (4:3)</PresentationFormat>
  <Paragraphs>70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Noto Sans Symbols</vt:lpstr>
      <vt:lpstr>Arial</vt:lpstr>
      <vt:lpstr>Roboto</vt:lpstr>
      <vt:lpstr>Trebuchet MS</vt:lpstr>
      <vt:lpstr>Facet</vt:lpstr>
      <vt:lpstr>Bell Ringer</vt:lpstr>
      <vt:lpstr>Mutations </vt:lpstr>
      <vt:lpstr>Locations: Mutation in Reproductive Cells  </vt:lpstr>
      <vt:lpstr>Location: Somatic (Body) Cell Mutation</vt:lpstr>
      <vt:lpstr>Mutation Type:  Nitrogen Base</vt:lpstr>
      <vt:lpstr>Example of Point Mutations</vt:lpstr>
      <vt:lpstr>Mutation Type:  Nitrogen Base</vt:lpstr>
      <vt:lpstr>PowerPoint Presentation</vt:lpstr>
      <vt:lpstr>PowerPoint Presentation</vt:lpstr>
      <vt:lpstr>Mutation Type: Chromosomal Mutations</vt:lpstr>
      <vt:lpstr>Chromosomal Deletion</vt:lpstr>
      <vt:lpstr>PowerPoint Presentation</vt:lpstr>
      <vt:lpstr>Wolf-Hirschhorn syndrome</vt:lpstr>
      <vt:lpstr>Mutation Type:  Chromosomal Mutations</vt:lpstr>
      <vt:lpstr>Chromosomal Inversion</vt:lpstr>
      <vt:lpstr>PowerPoint Presentation</vt:lpstr>
      <vt:lpstr>Mutation Type:  Chromosomal Mutations</vt:lpstr>
      <vt:lpstr>Chromosomal Insertion</vt:lpstr>
      <vt:lpstr>Mutation Type:  Chromosomal Mutations</vt:lpstr>
      <vt:lpstr>Chromosomal Translocation</vt:lpstr>
      <vt:lpstr>PowerPoint Presentation</vt:lpstr>
      <vt:lpstr>Possible Causes of Mutations</vt:lpstr>
      <vt:lpstr>Mutation Mini “Lab”</vt:lpstr>
      <vt:lpstr>Amoeba Sisters: on individual computers. (CC or headphones)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</dc:title>
  <dc:creator>Harabin, Richard</dc:creator>
  <cp:lastModifiedBy>Harabin, Richard</cp:lastModifiedBy>
  <cp:revision>2</cp:revision>
  <dcterms:modified xsi:type="dcterms:W3CDTF">2018-10-26T11:50:03Z</dcterms:modified>
</cp:coreProperties>
</file>