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6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 descr="D:\nicks computer\pres pro stuff\medical animated\dna\DNA_titl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3445" marR="0" lvl="1" indent="-286244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333" marR="0" lvl="2" indent="-22793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599838" marR="0" lvl="3" indent="-240938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2" marR="0" lvl="4" indent="-24124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469097" marR="0" lvl="5" indent="-23389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880851" marR="0" lvl="6" indent="-23925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92604" marR="0" lvl="7" indent="-23190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704360" marR="0" lvl="8" indent="-237259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2913"/>
            <a:ext cx="1281361" cy="675508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1896360" y="-219961"/>
            <a:ext cx="4894079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 rot="5400000">
            <a:off x="4992864" y="2766546"/>
            <a:ext cx="4953000" cy="2010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801161" y="722839"/>
            <a:ext cx="4953000" cy="609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228600" y="1532259"/>
            <a:ext cx="4267200" cy="479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4648200" y="1532259"/>
            <a:ext cx="4267200" cy="479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228601" y="2297689"/>
            <a:ext cx="4269036" cy="395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4644934" y="1657342"/>
            <a:ext cx="4270465" cy="640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4644934" y="2297689"/>
            <a:ext cx="4270465" cy="395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3505200" y="1295400"/>
            <a:ext cx="5111144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1275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73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228600" y="2471688"/>
            <a:ext cx="3236511" cy="385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1791904" y="613190"/>
            <a:ext cx="5487258" cy="411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791904" y="5367193"/>
            <a:ext cx="5487258" cy="8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D:\nicks computer\pres pro stuff\medical animated\dna\DNA_txt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11754" marR="0" lvl="5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823509" marR="0" lvl="6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235263" marR="0" lvl="7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647016" marR="0" lvl="8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457556" y="0"/>
            <a:ext cx="686444" cy="21754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11754" marR="0" lvl="1" indent="-535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23509" marR="0" lvl="2" indent="-10709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35263" marR="0" lvl="3" indent="-336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47016" marR="0" lvl="4" indent="-871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8772" marR="0" lvl="5" indent="-137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70526" marR="0" lvl="6" indent="-672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882280" marR="0" lvl="7" indent="-1208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294035" marR="0" lvl="8" indent="-473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6754906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hyperlink" Target="http://www.google.com/url?q=http://trendingsearches.net/nfl-runningback-tiki-barber-to-come-out-of-retirement/&amp;sa=U&amp;ei=0JdGU9jVDYfw0gG0_oBg&amp;ved=0CDYQ9QEwBA&amp;usg=AFQjCNH0VurSbJWGg_8ttSQnMP6NViEtV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ochem.co/wp-content/uploads/2010/01/trisomy21female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Pedigrees and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NOT be “seen” on a karyotype!</a:t>
            </a:r>
            <a:endParaRPr/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 the inheritance of a faulty GENE</a:t>
            </a:r>
            <a:endParaRPr/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2286000" y="2895600"/>
            <a:ext cx="4648200" cy="1107996"/>
          </a:xfrm>
          <a:prstGeom prst="rect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GENE:   a section of DNA that codes for a particular protein; PROTEINS DETERMINE TRAITS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114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Huntington’s Disease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Inherited as:  autosomal dominant</a:t>
            </a:r>
            <a:endParaRPr/>
          </a:p>
          <a:p>
            <a:pPr marL="343129" marR="0" lvl="0" indent="-34312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HH – has trait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Hh – has trait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hh – no trait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2" descr="http://marcora.caltech.edu/wt_vs_hd_brai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733800"/>
            <a:ext cx="6943725" cy="25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14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Appears after age 40; leads to gradual deterioration of the brain and eventual death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495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Sickle-Cell Anemia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Inherited as:  autosomal </a:t>
            </a:r>
            <a:r>
              <a:rPr lang="en-US" sz="2000"/>
              <a:t>recessive</a:t>
            </a:r>
            <a:endParaRPr/>
          </a:p>
          <a:p>
            <a:pPr marL="343129" marR="0" lvl="0" indent="-34312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 – has disease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SN – has trait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NN – no trait (normal blood cells)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14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Sickle-shaped red blood cells lead to poor circulation and pain; predominant in African/ African-American populations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3" descr="sickle cel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3733800"/>
            <a:ext cx="2857500" cy="237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 descr="http://t1.gstatic.com/images?q=tbn:ANd9GcTbx6SMGDawmsIQZckZ4HYJ_mKzSjewnVcqjatcDm08H39vYRhjR5OrECo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600" y="3886200"/>
            <a:ext cx="2133600" cy="249218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5867400" y="3505200"/>
            <a:ext cx="1447800" cy="36933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Tiki Barber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495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Cystic Fibrosis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Inherited as:  autosomal recessive</a:t>
            </a:r>
            <a:endParaRPr/>
          </a:p>
          <a:p>
            <a:pPr marL="343129" marR="0" lvl="0" indent="-34312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 – normal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Cc – normal, but “carries” the trait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cc – has disease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14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 to mucous build-up in lungs and digestive tract, usually fatal; predominant in Caucasian populations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24" descr="http://graphics8.nytimes.com/images/2007/08/01/health/adam/1813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505200"/>
            <a:ext cx="3810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 descr="picture disc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38800" y="3429000"/>
            <a:ext cx="1905000" cy="307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495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Tay-Sachs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Inherited as:  autosomal recessive</a:t>
            </a:r>
            <a:endParaRPr/>
          </a:p>
          <a:p>
            <a:pPr marL="343129" marR="0" lvl="0" indent="-34312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 – normal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Tt – normal, but “carries” the trait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tt– has disease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14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Breaks down the central nervous system leading to death by age 4; predominant in Jewish populations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5" descr="Tay-Sachs Benefit Concert:  Elise Ryne Rochman’s Legacy Lives 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3657600"/>
            <a:ext cx="3810000" cy="2772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495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Phenylkentonuria (PKU)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Inherited as:  autosomal recessive</a:t>
            </a:r>
            <a:endParaRPr/>
          </a:p>
          <a:p>
            <a:pPr marL="343129" marR="0" lvl="0" indent="-34312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 – normal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Pp – normal, but “carries” the trait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pp– has disease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6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14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Inability to break down the amino acid phenylalanine, so it builds up in the brain; leads to decreased mental function, but can be controlled by diet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6" descr="http://upload.wikimedia.org/wikipedia/commons/1/16/Phenylketonuria_test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429000"/>
            <a:ext cx="4285334" cy="237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6" descr="http://newenglandconsortium.org/wp-content/uploads/2009/12/PKU-Food-Diagram-cop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3886200"/>
            <a:ext cx="4114800" cy="190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7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495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Hemophilia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Inherited as:  sex-linked recessive</a:t>
            </a:r>
            <a:endParaRPr/>
          </a:p>
          <a:p>
            <a:pPr marL="343129" marR="0" lvl="0" indent="-34312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– normal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normal, but “carries” the trait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– has disease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14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production of blood clotting factors leads to excessive bruising or bleeding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27" descr="http://thumbs.dreamstime.com/z/joint-bleeds-hemophilia-273940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3657600"/>
            <a:ext cx="2599516" cy="278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7" descr="http://rachidakiki.files.wordpress.com/2012/10/synovitis-78421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276600"/>
            <a:ext cx="4105275" cy="3077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495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Red-Green Colorblindness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Inherited as:  sex-linked recessive</a:t>
            </a:r>
            <a:endParaRPr/>
          </a:p>
          <a:p>
            <a:pPr marL="343129" marR="0" lvl="0" indent="-34312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– normal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normal, but “carries” the trait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X</a:t>
            </a:r>
            <a:r>
              <a:rPr lang="en-US" sz="1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– has disease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14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Inability to distinguish between colors (especially reds and greens)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28" descr="https://lh5.ggpht.com/6t17tYOUNya1Ll8Yo4dqdT0MJXAch7J_OdPW8hvwPvFfbxiu0YLO_Nik-gNp92AYpMA=h900"/>
          <p:cNvPicPr preferRelativeResize="0"/>
          <p:nvPr/>
        </p:nvPicPr>
        <p:blipFill rotWithShape="1">
          <a:blip r:embed="rId3">
            <a:alphaModFix/>
          </a:blip>
          <a:srcRect r="30759"/>
          <a:stretch/>
        </p:blipFill>
        <p:spPr>
          <a:xfrm>
            <a:off x="5257800" y="3276600"/>
            <a:ext cx="3168981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8" descr="http://colorvisiontesting.com/plate%201%20with%2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3000" y="3657600"/>
            <a:ext cx="2867025" cy="278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Chromosomal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diagnosed using a karyotype!</a:t>
            </a:r>
            <a:endParaRPr/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Involve problems with an entire chromosome, which may contain 1000’s of genes!</a:t>
            </a:r>
            <a:endParaRPr/>
          </a:p>
          <a:p>
            <a: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9"/>
          <p:cNvSpPr txBox="1"/>
          <p:nvPr/>
        </p:nvSpPr>
        <p:spPr>
          <a:xfrm>
            <a:off x="2286000" y="3124200"/>
            <a:ext cx="4648200" cy="1107996"/>
          </a:xfrm>
          <a:prstGeom prst="rect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ANEUPLOIDY:  an abnormal number of chromosomes resulting from mistakes in meiosis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9"/>
          <p:cNvSpPr/>
          <p:nvPr/>
        </p:nvSpPr>
        <p:spPr>
          <a:xfrm>
            <a:off x="1981200" y="4648200"/>
            <a:ext cx="609600" cy="6096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F5C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5486400" y="4648200"/>
            <a:ext cx="609600" cy="6096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F5C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9"/>
          <p:cNvSpPr/>
          <p:nvPr/>
        </p:nvSpPr>
        <p:spPr>
          <a:xfrm rot="-3051490">
            <a:off x="2895600" y="4800600"/>
            <a:ext cx="304800" cy="685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F5C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9"/>
          <p:cNvSpPr/>
          <p:nvPr/>
        </p:nvSpPr>
        <p:spPr>
          <a:xfrm rot="-3051490">
            <a:off x="6381950" y="4868552"/>
            <a:ext cx="304800" cy="6858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F5C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3326860" y="5389123"/>
            <a:ext cx="544749" cy="3801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4285" y="1023"/>
                  <a:pt x="8735" y="1101"/>
                  <a:pt x="12857" y="3070"/>
                </a:cubicBezTo>
                <a:cubicBezTo>
                  <a:pt x="23626" y="8214"/>
                  <a:pt x="16312" y="8159"/>
                  <a:pt x="21428" y="18423"/>
                </a:cubicBezTo>
                <a:cubicBezTo>
                  <a:pt x="23776" y="23134"/>
                  <a:pt x="26637" y="27493"/>
                  <a:pt x="29999" y="30705"/>
                </a:cubicBezTo>
                <a:cubicBezTo>
                  <a:pt x="32142" y="32752"/>
                  <a:pt x="34075" y="35348"/>
                  <a:pt x="36428" y="36846"/>
                </a:cubicBezTo>
                <a:cubicBezTo>
                  <a:pt x="59379" y="51463"/>
                  <a:pt x="41165" y="35231"/>
                  <a:pt x="55714" y="49129"/>
                </a:cubicBezTo>
                <a:cubicBezTo>
                  <a:pt x="57836" y="58249"/>
                  <a:pt x="59191" y="69465"/>
                  <a:pt x="64285" y="76764"/>
                </a:cubicBezTo>
                <a:cubicBezTo>
                  <a:pt x="66106" y="79373"/>
                  <a:pt x="68247" y="81844"/>
                  <a:pt x="70714" y="82905"/>
                </a:cubicBezTo>
                <a:cubicBezTo>
                  <a:pt x="75551" y="84984"/>
                  <a:pt x="80714" y="84952"/>
                  <a:pt x="85714" y="85975"/>
                </a:cubicBezTo>
                <a:cubicBezTo>
                  <a:pt x="89999" y="88022"/>
                  <a:pt x="96065" y="86730"/>
                  <a:pt x="98571" y="92116"/>
                </a:cubicBezTo>
                <a:cubicBezTo>
                  <a:pt x="99999" y="95187"/>
                  <a:pt x="101705" y="98027"/>
                  <a:pt x="102856" y="101328"/>
                </a:cubicBezTo>
                <a:cubicBezTo>
                  <a:pt x="103867" y="104223"/>
                  <a:pt x="103588" y="108012"/>
                  <a:pt x="104999" y="110540"/>
                </a:cubicBezTo>
                <a:cubicBezTo>
                  <a:pt x="107618" y="115230"/>
                  <a:pt x="113975" y="118361"/>
                  <a:pt x="117857" y="119751"/>
                </a:cubicBezTo>
                <a:cubicBezTo>
                  <a:pt x="118550" y="120000"/>
                  <a:pt x="119285" y="119751"/>
                  <a:pt x="120000" y="119751"/>
                </a:cubicBezTo>
              </a:path>
            </a:pathLst>
          </a:custGeom>
          <a:noFill/>
          <a:ln w="9525" cap="flat" cmpd="sng">
            <a:solidFill>
              <a:srgbClr val="EF7C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6858000" y="5410200"/>
            <a:ext cx="544749" cy="38016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cubicBezTo>
                  <a:pt x="4285" y="1023"/>
                  <a:pt x="8735" y="1101"/>
                  <a:pt x="12857" y="3070"/>
                </a:cubicBezTo>
                <a:cubicBezTo>
                  <a:pt x="23626" y="8214"/>
                  <a:pt x="16312" y="8159"/>
                  <a:pt x="21428" y="18423"/>
                </a:cubicBezTo>
                <a:cubicBezTo>
                  <a:pt x="23776" y="23134"/>
                  <a:pt x="26637" y="27493"/>
                  <a:pt x="29999" y="30705"/>
                </a:cubicBezTo>
                <a:cubicBezTo>
                  <a:pt x="32142" y="32752"/>
                  <a:pt x="34075" y="35348"/>
                  <a:pt x="36428" y="36846"/>
                </a:cubicBezTo>
                <a:cubicBezTo>
                  <a:pt x="59379" y="51463"/>
                  <a:pt x="41165" y="35231"/>
                  <a:pt x="55714" y="49129"/>
                </a:cubicBezTo>
                <a:cubicBezTo>
                  <a:pt x="57836" y="58249"/>
                  <a:pt x="59191" y="69465"/>
                  <a:pt x="64285" y="76764"/>
                </a:cubicBezTo>
                <a:cubicBezTo>
                  <a:pt x="66106" y="79373"/>
                  <a:pt x="68247" y="81844"/>
                  <a:pt x="70714" y="82905"/>
                </a:cubicBezTo>
                <a:cubicBezTo>
                  <a:pt x="75551" y="84984"/>
                  <a:pt x="80714" y="84952"/>
                  <a:pt x="85714" y="85975"/>
                </a:cubicBezTo>
                <a:cubicBezTo>
                  <a:pt x="89999" y="88022"/>
                  <a:pt x="96065" y="86730"/>
                  <a:pt x="98571" y="92116"/>
                </a:cubicBezTo>
                <a:cubicBezTo>
                  <a:pt x="99999" y="95187"/>
                  <a:pt x="101705" y="98027"/>
                  <a:pt x="102856" y="101328"/>
                </a:cubicBezTo>
                <a:cubicBezTo>
                  <a:pt x="103867" y="104223"/>
                  <a:pt x="103588" y="108012"/>
                  <a:pt x="104999" y="110540"/>
                </a:cubicBezTo>
                <a:cubicBezTo>
                  <a:pt x="107618" y="115230"/>
                  <a:pt x="113975" y="118361"/>
                  <a:pt x="117857" y="119751"/>
                </a:cubicBezTo>
                <a:cubicBezTo>
                  <a:pt x="118550" y="120000"/>
                  <a:pt x="119285" y="119751"/>
                  <a:pt x="120000" y="119751"/>
                </a:cubicBezTo>
              </a:path>
            </a:pathLst>
          </a:custGeom>
          <a:noFill/>
          <a:ln w="9525" cap="flat" cmpd="sng">
            <a:solidFill>
              <a:srgbClr val="EF7C0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29"/>
          <p:cNvCxnSpPr/>
          <p:nvPr/>
        </p:nvCxnSpPr>
        <p:spPr>
          <a:xfrm>
            <a:off x="2667000" y="5105400"/>
            <a:ext cx="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8" name="Google Shape;258;p29"/>
          <p:cNvCxnSpPr/>
          <p:nvPr/>
        </p:nvCxnSpPr>
        <p:spPr>
          <a:xfrm>
            <a:off x="6172200" y="5105400"/>
            <a:ext cx="0" cy="533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59" name="Google Shape;259;p29"/>
          <p:cNvSpPr/>
          <p:nvPr/>
        </p:nvSpPr>
        <p:spPr>
          <a:xfrm>
            <a:off x="2209800" y="5715000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F5C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9"/>
          <p:cNvSpPr/>
          <p:nvPr/>
        </p:nvSpPr>
        <p:spPr>
          <a:xfrm>
            <a:off x="5715000" y="5715000"/>
            <a:ext cx="914400" cy="9144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F5C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2133600" y="4800600"/>
            <a:ext cx="4572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2819400" y="4953000"/>
            <a:ext cx="4572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6324600" y="5029200"/>
            <a:ext cx="4572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5638800" y="4800600"/>
            <a:ext cx="45720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2438400" y="59436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943600" y="59436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4267200" y="5562600"/>
            <a:ext cx="609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VS.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Chromosomal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4495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Down’s Syndrome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Inherited as:  autosomal aneuploidy;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   Trisomy 21</a:t>
            </a:r>
            <a:endParaRPr/>
          </a:p>
          <a:p>
            <a:pPr marL="343129" marR="0" lvl="0" indent="-34312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0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1148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 to mental impairment, heart defects, flat facial features, enlarged tongue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30" descr="http://www.nature.com/scitable/content/4324/10%5b1%5d.1038_nrg1448-f4a_fu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895600"/>
            <a:ext cx="2971800" cy="295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0" descr="http://compose21.com/img/1450842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2971800"/>
            <a:ext cx="3238500" cy="3238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Studying Human Genetics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used to study the inheritance of a single trait in a family</a:t>
            </a:r>
            <a:endParaRPr dirty="0"/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Symbols used in pedigrees:</a:t>
            </a:r>
            <a:endParaRPr sz="2800" b="0" i="0" u="sng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4" descr="http://www.scienceteacherprogram.org/images/Nakita08-6.gif"/>
          <p:cNvPicPr preferRelativeResize="0"/>
          <p:nvPr/>
        </p:nvPicPr>
        <p:blipFill rotWithShape="1">
          <a:blip r:embed="rId3">
            <a:alphaModFix/>
          </a:blip>
          <a:srcRect b="38197"/>
          <a:stretch/>
        </p:blipFill>
        <p:spPr>
          <a:xfrm>
            <a:off x="2667000" y="3505200"/>
            <a:ext cx="3674533" cy="21336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67000" y="5682562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Carriers=Hybrids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Chromosomal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1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51054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Turner’s Syndrome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Inherited as:  sex chromosome aneuploidy;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   XO</a:t>
            </a:r>
            <a:endParaRPr/>
          </a:p>
          <a:p>
            <a:pPr marL="343129" marR="0" lvl="0" indent="-34312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1"/>
          <p:cNvSpPr txBox="1">
            <a:spLocks noGrp="1"/>
          </p:cNvSpPr>
          <p:nvPr>
            <p:ph type="body" idx="1"/>
          </p:nvPr>
        </p:nvSpPr>
        <p:spPr>
          <a:xfrm>
            <a:off x="5181600" y="1524000"/>
            <a:ext cx="3810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 to mental impairment and infertility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1" descr="Turner Karyotyp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2895600"/>
            <a:ext cx="3381159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 descr="http://img.medscape.com/slide/migrated/editorial/cmecircle/2002/2155/slide12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819400"/>
            <a:ext cx="4286250" cy="321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2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Chromosomal Disorders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2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5105400" cy="235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Klinefelter’s Syndrome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Inherited as:  sex chromosome aneuploidy;</a:t>
            </a:r>
            <a:endParaRPr/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        XXY</a:t>
            </a:r>
            <a:endParaRPr/>
          </a:p>
          <a:p>
            <a:pPr marL="343129" marR="0" lvl="0" indent="-343129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 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2"/>
          <p:cNvSpPr txBox="1">
            <a:spLocks noGrp="1"/>
          </p:cNvSpPr>
          <p:nvPr>
            <p:ph type="body" idx="1"/>
          </p:nvPr>
        </p:nvSpPr>
        <p:spPr>
          <a:xfrm>
            <a:off x="5181600" y="1524000"/>
            <a:ext cx="3810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 to mental impairment and infertility</a:t>
            </a:r>
            <a:endParaRPr/>
          </a:p>
          <a:p>
            <a:pPr marL="343129" marR="0" lvl="0" indent="-343129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32" descr="http://www.health-writings.com/img/kh/klinefelter-syndrome-history/001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743200"/>
            <a:ext cx="3380704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 descr="http://t1.gstatic.com/images?q=tbn:ANd9GcTq7sm-wvE8mDOC8u88fMO8Rke021sXtm5S4JL5Rl_RZQmoiDgYG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3048000"/>
            <a:ext cx="3276600" cy="2534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Epigenetics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1171575"/>
            <a:ext cx="6019800" cy="4514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1233" y="443060"/>
            <a:ext cx="4023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https://www.youtube.com/watch?v=Xjq5eEslJhw</a:t>
            </a:r>
          </a:p>
        </p:txBody>
      </p:sp>
    </p:spTree>
    <p:extLst>
      <p:ext uri="{BB962C8B-B14F-4D97-AF65-F5344CB8AC3E}">
        <p14:creationId xmlns:p14="http://schemas.microsoft.com/office/powerpoint/2010/main" val="414918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Therapy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Genetic disorders can often be treated but can NOT be cured</a:t>
            </a:r>
            <a:endParaRPr/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Human Genome Project has given us information that allows the development of gene therapies</a:t>
            </a:r>
            <a:endParaRPr/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3"/>
          <p:cNvSpPr txBox="1"/>
          <p:nvPr/>
        </p:nvSpPr>
        <p:spPr>
          <a:xfrm>
            <a:off x="1295400" y="4419600"/>
            <a:ext cx="3886200" cy="1107996"/>
          </a:xfrm>
          <a:prstGeom prst="rect">
            <a:avLst/>
          </a:prstGeom>
          <a:noFill/>
          <a:ln w="381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THERAPY: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Replacing a defective gene with a normal gene    </a:t>
            </a:r>
            <a:endParaRPr/>
          </a:p>
        </p:txBody>
      </p:sp>
      <p:pic>
        <p:nvPicPr>
          <p:cNvPr id="305" name="Google Shape;305;p33" descr="http://genetics.thetech.org/sites/default/files/GeneTherapyCF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3276600"/>
            <a:ext cx="2895600" cy="34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3"/>
          <p:cNvSpPr txBox="1"/>
          <p:nvPr/>
        </p:nvSpPr>
        <p:spPr>
          <a:xfrm>
            <a:off x="767475" y="5883900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https://www.youtube.com/watch?v=bLI1Gfb0ynw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91" y="259237"/>
            <a:ext cx="8220173" cy="61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Inheritance of an 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autosomal dominant trait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5" descr="http://www.ndsu.edu/pubweb/~mcclean/plsc431/mendel/hum-ped-dom.gif"/>
          <p:cNvPicPr preferRelativeResize="0"/>
          <p:nvPr/>
        </p:nvPicPr>
        <p:blipFill rotWithShape="1">
          <a:blip r:embed="rId3">
            <a:alphaModFix/>
          </a:blip>
          <a:srcRect t="16863"/>
          <a:stretch/>
        </p:blipFill>
        <p:spPr>
          <a:xfrm>
            <a:off x="1524000" y="2819400"/>
            <a:ext cx="31242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5029200" y="2667000"/>
            <a:ext cx="3429000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need ONE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dominant allele to express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trait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 is present in every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generation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Trait is expressed in both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males AND females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Inheritance of an 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autosomal recessive trait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5029200" y="2667000"/>
            <a:ext cx="342900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Individuals need TWO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recessive alleles to express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the trait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 skips a generation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Trait is expressed in both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males AND females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6" descr="http://www.ndsu.edu/pubweb/~mcclean/plsc431/mendel/hum-ped-rec.gif"/>
          <p:cNvPicPr preferRelativeResize="0"/>
          <p:nvPr/>
        </p:nvPicPr>
        <p:blipFill rotWithShape="1">
          <a:blip r:embed="rId3">
            <a:alphaModFix/>
          </a:blip>
          <a:srcRect t="19291"/>
          <a:stretch/>
        </p:blipFill>
        <p:spPr>
          <a:xfrm>
            <a:off x="1752600" y="2590800"/>
            <a:ext cx="27432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Pedigrees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Inheritance of an 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sex-linked recessive trait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5029200" y="2286000"/>
            <a:ext cx="3810000" cy="35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Males need ONE recessive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allele to express the trait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Females need TWO recessive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alleles to express the trait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Females can “carry” the trait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Trait skips a generation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Trait is expressed more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often in males and is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inherited from mother to son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17" descr="http://www.mansfield.ohio-state.edu/~sabedon/074ped.gif"/>
          <p:cNvPicPr preferRelativeResize="0"/>
          <p:nvPr/>
        </p:nvPicPr>
        <p:blipFill rotWithShape="1">
          <a:blip r:embed="rId3">
            <a:alphaModFix/>
          </a:blip>
          <a:srcRect b="30333"/>
          <a:stretch/>
        </p:blipFill>
        <p:spPr>
          <a:xfrm>
            <a:off x="1219200" y="2667000"/>
            <a:ext cx="32766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7"/>
          <p:cNvSpPr/>
          <p:nvPr/>
        </p:nvSpPr>
        <p:spPr>
          <a:xfrm>
            <a:off x="1600200" y="4114800"/>
            <a:ext cx="838200" cy="53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a trait?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TRAITS include “normal” characteristics</a:t>
            </a:r>
            <a:endParaRPr/>
          </a:p>
          <a:p>
            <a: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as well as genetic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DISORDERS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8" descr="http://learn.genetics.utah.edu/content/inheritance/activities/images/traitre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905000"/>
            <a:ext cx="3124200" cy="2149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 rot="-908446">
            <a:off x="3016993" y="2361827"/>
            <a:ext cx="742807" cy="106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Karyotypes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1219200" y="1447800"/>
            <a:ext cx="7696199" cy="489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karyotype is a picture of chromosomes</a:t>
            </a:r>
            <a:endParaRPr/>
          </a:p>
          <a:p>
            <a: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1653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129" marR="0" lvl="0" indent="-343129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karyotype may show 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chromosomal disorders / aneuploidy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(an abnormal #)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19" descr="http://biochem.co/wp-content/uploads/2010/01/trisomy21female.jpg?w=30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r="5000"/>
          <a:stretch/>
        </p:blipFill>
        <p:spPr>
          <a:xfrm>
            <a:off x="1828800" y="2209800"/>
            <a:ext cx="3429000" cy="236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9"/>
          <p:cNvGrpSpPr/>
          <p:nvPr/>
        </p:nvGrpSpPr>
        <p:grpSpPr>
          <a:xfrm>
            <a:off x="4495799" y="2667000"/>
            <a:ext cx="1295400" cy="1676400"/>
            <a:chOff x="9720" y="2493"/>
            <a:chExt cx="1500" cy="2352"/>
          </a:xfrm>
        </p:grpSpPr>
        <p:grpSp>
          <p:nvGrpSpPr>
            <p:cNvPr id="142" name="Google Shape;142;p19"/>
            <p:cNvGrpSpPr/>
            <p:nvPr/>
          </p:nvGrpSpPr>
          <p:grpSpPr>
            <a:xfrm>
              <a:off x="9720" y="4140"/>
              <a:ext cx="555" cy="705"/>
              <a:chOff x="9720" y="4140"/>
              <a:chExt cx="555" cy="705"/>
            </a:xfrm>
          </p:grpSpPr>
          <p:cxnSp>
            <p:nvCxnSpPr>
              <p:cNvPr id="143" name="Google Shape;143;p19"/>
              <p:cNvCxnSpPr/>
              <p:nvPr/>
            </p:nvCxnSpPr>
            <p:spPr>
              <a:xfrm>
                <a:off x="9720" y="4140"/>
                <a:ext cx="15" cy="705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4" name="Google Shape;144;p19"/>
              <p:cNvCxnSpPr/>
              <p:nvPr/>
            </p:nvCxnSpPr>
            <p:spPr>
              <a:xfrm>
                <a:off x="10260" y="4140"/>
                <a:ext cx="15" cy="705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5" name="Google Shape;145;p19"/>
              <p:cNvCxnSpPr/>
              <p:nvPr/>
            </p:nvCxnSpPr>
            <p:spPr>
              <a:xfrm>
                <a:off x="9735" y="4845"/>
                <a:ext cx="54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6" name="Google Shape;146;p19"/>
              <p:cNvCxnSpPr/>
              <p:nvPr/>
            </p:nvCxnSpPr>
            <p:spPr>
              <a:xfrm>
                <a:off x="9735" y="4140"/>
                <a:ext cx="54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47" name="Google Shape;147;p19"/>
            <p:cNvCxnSpPr/>
            <p:nvPr/>
          </p:nvCxnSpPr>
          <p:spPr>
            <a:xfrm>
              <a:off x="10260" y="4560"/>
              <a:ext cx="66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48" name="Google Shape;148;p19"/>
            <p:cNvGrpSpPr/>
            <p:nvPr/>
          </p:nvGrpSpPr>
          <p:grpSpPr>
            <a:xfrm>
              <a:off x="10605" y="2493"/>
              <a:ext cx="105" cy="1740"/>
              <a:chOff x="10605" y="2490"/>
              <a:chExt cx="541" cy="1740"/>
            </a:xfrm>
          </p:grpSpPr>
          <p:cxnSp>
            <p:nvCxnSpPr>
              <p:cNvPr id="149" name="Google Shape;149;p19"/>
              <p:cNvCxnSpPr/>
              <p:nvPr/>
            </p:nvCxnSpPr>
            <p:spPr>
              <a:xfrm>
                <a:off x="10605" y="2490"/>
                <a:ext cx="54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0" name="Google Shape;150;p19"/>
              <p:cNvCxnSpPr/>
              <p:nvPr/>
            </p:nvCxnSpPr>
            <p:spPr>
              <a:xfrm>
                <a:off x="10605" y="4230"/>
                <a:ext cx="540" cy="0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51" name="Google Shape;151;p19"/>
              <p:cNvCxnSpPr/>
              <p:nvPr/>
            </p:nvCxnSpPr>
            <p:spPr>
              <a:xfrm rot="10800000" flipH="1">
                <a:off x="11145" y="2491"/>
                <a:ext cx="1" cy="173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152" name="Google Shape;152;p19"/>
            <p:cNvCxnSpPr/>
            <p:nvPr/>
          </p:nvCxnSpPr>
          <p:spPr>
            <a:xfrm>
              <a:off x="10710" y="3420"/>
              <a:ext cx="510" cy="1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153" name="Google Shape;153;p19"/>
          <p:cNvSpPr txBox="1"/>
          <p:nvPr/>
        </p:nvSpPr>
        <p:spPr>
          <a:xfrm>
            <a:off x="5943600" y="2819400"/>
            <a:ext cx="25146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Autosomes: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22 pairs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5638800" y="3810000"/>
            <a:ext cx="31242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 chromosomes: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23</a:t>
            </a:r>
            <a:r>
              <a:rPr lang="en-US" sz="2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pair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Karyotypes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1066800" y="1447801"/>
            <a:ext cx="78485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3129" marR="0" lvl="0" indent="-34312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 we obtain chromosomes for a karyotype?</a:t>
            </a:r>
            <a:endParaRPr/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cells contain a complete copy of the chromosomes</a:t>
            </a:r>
            <a:endParaRPr/>
          </a:p>
          <a:p>
            <a:pPr marL="343129" marR="0" lvl="0" indent="-34312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can obtain cells from a fetus using 2 methods: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0" descr="data:image/jpeg;base64,/9j/4AAQSkZJRgABAQAAAQABAAD/2wCEAAkGBxQTEhUUEhQWFhUXGBgZFxcXFxgYGBsXHBwXHB4gGR0YHSkgGBslHxwZIjEhJSwsLi4uGB8zODMsNygtLywBCgoKDg0OGhAQGi0kICQtLCwsLCwsLCwsLCwsLCwsLCwsLCwsLCwsLCwsLCwsLCwsLCwsLCwsLCwsLCwsLCwsN//AABEIAMkA+wMBIgACEQEDEQH/xAAbAAABBQEBAAAAAAAAAAAAAAAAAwQFBgcCAf/EAEUQAAIBAgQEAwQGCQIFAwUAAAECEQADBBIhMQUTIkEGUWEycYGRFBUjQqGxM1JTYnKSwdHh0vAHJIKi8RaT4jRjc7PC/8QAGAEBAQEBAQAAAAAAAAAAAAAAAAIDAQT/xAAnEQEBAAICAgEDAwUAAAAAAAAAAQIRAyESMUEyUXETIoEEQlJhof/aAAwDAQACEQMRAD8A3GiiigKKKKAooooCiiig8Jomqb9a9XKF77X6e6lM/Xy4dwCszlywfKINMuGcevpZdxdRxb4fYuojiS13LezEuGkiUGbQ9ttZDQKKqON8QXrV+3aL2nM21uApyxmu58mUm6W0gTCnY69g0Piy9y9blhXt27z3S6kKWti2eWmW4RqLgOcM2kdO8BeaDVO4h4tdEYgW86viFyMdQLaFlzCZE9M+/wBaQ4l4hxAN7DG5ZR0F884owUhLOHuBQufpc8/fMdLRMeQXcGvaq+P4vdtWMILcF7wVc7ZWAi0X1DXEDM0R7Q3J12pth/E19nQNyU+0sWnte27c1VbmIyvGTUgaNORtfILgTXtUaz4qe8uHIKAsmAuXApaQb97Iy6NKgR3mdQd65TxbfyWjNhmvCyQFVos8y/ZsRc6yWnmEr7Mm0w9wXuiqG/izE20Zn5VzW6gyIVym1ikwxds1yCsPzCJXLlIzR1V3jPE+LtpcJWyDas375J15i2eVpFu4wtEl2U9TRkmDMALwDXtQvAMVcd8SLl1HyXmVVC5WRQAQG6jOhHYees1NUBRRRQFFFFAUUUUBRRRQFFFFAV5NFYy+LuSftH3P32/vXLdOybbNNE1k3D8fAhmcsTuWJAHprvU/gHDGNT6SZ+JqLyyO+NXqaJqCt4JfvAe4UljMEIlRHuqP1474LFNE1kfFBdtXCOZcg6g52+W9M/pdz9o/87f3rSZyxzxbGbC5s2UZts0DNHv3rj6GmhyLIkA5RoG1PzO/nWP/AEq5+0f+dv70fSrn7R/52/vXfI8WxPhUYyyKTESVBMb7+/WuRg7YAARYUyoyiAfMCND7qx/6Xc/aP/O396VGMuKhYXHzNKW+pjBgZn3+6pEfvOnaaTI8Wk4HEC5ffoTIwOVsvU2QhSxPdZJA9FnYipS5hVb2lU6g6qDqNjr39axw3mVbQVmAHOAhmHSBhoG+wr36Xc/aP/O396eR4tjuYdWGVlDL5EAj5Gm+L4ZbuFCyDMjKymIIKmRrvE9qyT6Xc/aP/O396Vw9267BRceT++396eTlmmuphkHsqo1kwoGszPvnWkOH8LtWUW3bQBVAG0kxtJ3J9TWfG7y1LM7Qvmxkn51H4fG3bxJDFEEnQmdKvTKckrWWsjyHft57/PvXlvDKBlCqBEABQBHlA7Vk2KxThGh32/WP960bC8TCWA7zACDTUyxVR+JFFY5eSVSwoJYAZjEmBJjaT3pWmtniNp3a2lxGdRLIrAsBMagGRrpXn1nZzOnNt5rYl1zrKDzYT0j31xR3RUfY43hnMJftMYLQtxSco0J0Ow7mhOMWWKBLqPnZlGV1Oqgs3fsBr5SKCQoph9d4blm7z7XLDZS/MXLm8pmJ9KUPE7OYpzbecLnK51zZInNEzljWaB3RUW/iHDAp9vb+0uG0hDgg3ACxWQYBgd/MDuKWucYw68zNftDlfpJdej+PXp+NA+oqNbjdgMQ11FAKDMXUKWcSqjX2iNY8iKkS1B7RTbB4+1dBNq4lwAwSjBoI7GDoac0HlYbxA27TRcKgsMwnyNblWH8Sc23AbmXCVkQshRJgaVOTuJouPsAyHT51cfDeLhkcnRhv5g7Gqecf/wDbu/yVY8HiOlNCOlTB0O3esOT01xaClwHau6g+E4/UKfhUyDXmtVYieP8ACRctmB8PWsk4hxNLNxrbo8qf1j/U1uid5rLf+J3h9ZN9VGkE+qk/0P5mt8MtdVGXpVfr+1+q/wDP/mvPr+1+q/8AP/moZLAJgAVoNn/hjbvoj4bEggqpIdTvAmCD516Omfmr2B4ot24ttFbMxjV4AG5JM6KACSewBrjGeI7TOcofIoyW+qOgEmSOzMSzH+KOwq0Wf+FRUMfpCM22VJXpOjSSfKRER51QsfgUtuVAMjRs0TmG8QdqdOeaYu8YTk23hoFy8vtdytg/0psePJ+q383+aataH0UabX2/G2v+mo+/hwEzaaz+EU6d81kwHEFuzlzDLHeas2AvFcxUSY9omFHvNVjwXw3ouX7py2VifXeAPU1YMJZbEnMRltn9HbG0eZ865vxu3b3HOP4gjaXLhf8AdtgZf5jvSFjiiKCo5iA/wsKsF/wwqpnifOO1Qt+1yx7IZfOqll+WX+tPMY7MnTDA918vUdjWk4TBm9hsgIBPLMnbpZG//mshvXZMr0+g2rUcaG+hAIcrF8NBAmPt7PbvVGE+yT4dwM2rltyynJ9LmBBPPvC4PdEAHzqN4l4XvXbrs1xSGW8gLZyQl3JlAWcihcoBgdUzvu0xviHE2xcU3Fz2he5c2xOJuI5C2x2DFco6dSXBEAEU1HEHtMrLJdF4sMrZiBcOJtOgZe55cuBuVBjSi03xPwsbouw6jmXL7jpOnNw/Ig+cHqPurzjHhI3yftMgLlukawcJdw2h7GXDT5LFM343iuoWHW+DcNm1dyDKXdLbq7FdCiHmBo3kDcGZBeLX2wOJxIXI8XGso6aqEXKA4Bl5dXbtowFByvAb/OGJmxzFIAtgMLeUW2SQd1eWJmNF6f3qRx3hJrvPDMp5vNdWLXui5ctG1+jzZGAk6+RiJ1ppjeO4lLtywbiIqXLijEXAqKxFrDXEQyMupu3NtSLMbya6u8dxYa7+h5lsPOHk5mVbObNb6c7y8QdipI9oUEpd4C4upetskpctuFIIBC2Llggkagw8jT7oFNLPhQhcpCXCk8pjexCtBuK86MRabpXqWeoTptUZYxrfSEuC9zwMQvUsKpJwd8BdNBNwhRPcgampzwlxG9flrly06lEaF0dLpzZkZY6VAywG6gQ0zIgG2I8NXymbnIb+SyBfhkK3Et3Ea4FXRpzzyz0kSD5iw4c3TzQ2UDNFoga5cqyW1InNm8tIqs8B4xd51i3dcEObyhVALllu4jruA9S2yqLDDpB0jqWrrQVzwxwW7YuO951cvbsoSC7MXt8zM5LnTNmByiAsQJ3qx0UUHlYdxBTbf7NDczDMxzjQ66dR0rcawzGaPGHFoiJckkHPJmcoqcncSP0m5+xP86f3qZwjSAx0kRHcaCobNf8A1bX8z/6acI7lQJAcbqJKkek6zWPJOmuK04K51CrRdvwof0ms+wnEtJ+8JketXS1iku4YBdTER39nUV5ri0tTKsGUN90iapHjy+WwrAR7DCfVXE/hUvwDjFtkS1PaCD/SovxPggttrLtlUsGRz5N0v8RMx6CtJ76Z3qVRfD/ht3sHFEDlBl3+8qnrEeu3rBq3cJ8YS5NqxywltnuhiAInoCyYiPIVYeKYrDYXBtbtXEUKsKsmdvTYmsTxWLOa5kMq3nIMfP316HlaVwLCIRiMbdbKLrEqoJ0WdY1AMk7elUvxdds3LivZ8sryACWHfQ9wfwNWfhdkvg7aXiUR0YDNIkyDI/3rFU+7Yt8xUcADUFl091HNm0f8qf8A84//AFtXGFwpuZEGpLwB78sU7xOEdLJtlTnGIUR3M2niAPPepjw7gjhbi3b4H2RS4ySAerMFEnQGQNCdjXdxch94ptAXLHD7Ps2oa8R964d584q48EwOUAiJA29KquAss+Ke46lbjQSDBILa9iavlpTbtyBPnXn5ct3T0YzURmJRkYtbOWT1KdVPwqt49jlZlXRtMpIgN6TUzj8aHaE07n08z7qrPEsTeZ+gJkGi5maT5kwO9VhbU5YxG2sMxPUpUe9T+RrW8LjxYw3MIkAL+tGsATlUkCTvBrL7JuT1hAP3SSZ+IrU+H4MXsNy2JAZVBKxPY6SCO1ejG7Z6k9FLnirDAkEvpng8q5DFLi2mCHLDEOyrA8+4Bha54gsK6qxYEm2CTbcBWuaW1c5YR2JAAOuo8xKb+HEgAO4jnxItsPt7guOGDIQwkQB5EzJ1pHA+FbNl1ZXbRUDZ1tMW5ahQxLJKmAo6SB0jQd6HVnxRad7KIt0rdV2W4bbhMqZJJLDQdY120NKW/FOHI0LyQhReVcDuHzZSilZYHK2vYKSYFc4fgVpreG5d1ilq0URgUIuWrioCG6YIYKplYNIDwzatIkXmTlMrW7mWyrLAZIJ5YD5lcqc0nXsdaBdfEA+iDEvbeC2XIqktrd5a6ESDsSIkbVxa8T2+fetXFdMjqity3gzYS/BOWFaC3T+75mKcngS/Rvo3MuRM8zo5mbPzM3s5ZzdssUjieBWixFy6+e7dFzdAS62OSQoy7ZAWI857aUHqeKMOQpm4AwVpNm4MqOYV3lZtox2LR7JOwJC13j9hVDFjBzxCMSclxbRAAEk52VQO8iKaY7w/a6Q110DJasOBy4vJbLFFbMpIOrjpiQ7ehCHEvCIZHC3LjErdVELW1VebcS60MLTMCGXQmY/EB2ni60bgBVwmQHPy7kq3OeywuDL0AMm59+wmpHiHGxav27GRy1y3duKwUlALZtghiNpzjXt3iRUZwnwtlslbznMycvoKmEFx7iknIM9yXOZoE+Xcy2P4SLt23dzsrW1uJ05YZLmQsDmB720gjUR60DDh3i6zctIxzrcZbTcvl3M5N1WYZAVl1hH1HZCTEVL4DHretrctklGEgwQfIggiQQQQQdQRUNf8G2WKNnfNbSwiE8toFkXlBKshViy3nDSPIjKRNTuEwwtoqAyFETAE+pCAKCd9ABQLVh2Pcu/2LBQBDTbOrSZ3ImtxrD+IBrjgy9oARpl6t+rY1OTuJtyb37Vf/b/+VKW0caswYjaFy6fM60n9Cb9tc/7P9NL4e0V3dm/ij+gFRe1wjxB8v2ig5dAxGuh7+n+an/CGKDPE6GD/AL+E1B3LcBirMpgzB0I9QdKb+GMScPfCsQQGkEEE5SSOqCcp30OsEbTWdw6VvtJeLbgwWJYB/aIuIpUiVbfKwMSpmVIGhGtW4X0x2CIkFxGU6aOBmH4Ux/4icGfFrbFgZnUMzJI6lXI0HsTqIHnFUXEeKGtYY4bDKVDjK7EEOBEEREzuJ0iTTW5LE2/dX+J41izDMSP6CmNs0m1CvFbaY6aCVdMLaJdbsDKqF2JExECI0qKPh/E3CMxtgkzkzgvr3IWYGn41EJxIBQCrGP3tPykVZvDeNa/cAw9lVb2dCxJGk52bsIqMtybMMd3teMDhFtchr5QnWcvbLbbLJO/eqjjbpv3Gb9vilAH7loR+bUvxvHkBkNwSl5VzaAGbV/adtQR8KiOGY24HthbDtygwEajMxJknby+VTjLrba69RcfD4zXi/m7Ee4aCrpxFglk+ZFUnwbeU3DaJUvbAMqwaQZBB8iDVvxcFWLHSCBWP93a/bOuIhhIRgrOSSSuboEabiJP5VH8m9+1X/wBv/wCVOsbce6qCHtRJzDLDTtuDTX6E37a5/wBn+mvRj6TSllLgJzuGEbBcuvzNaWtq42EC2swYtY9hsrZOZbzwZ06M3rWaWcOVMm47abNlj8AK0xMabOENxRJVV8tJKiYOhidqvFGSN+q8XbnIb5UriAwN4sci4izygmd+lzY5wVhB11Mwa6w/DLv0m1dZL5tKuKS0Ge4XUOcMU5nVJUlbx65gZJ2EPeIeLXVLhSxsmIa2WuCGNi4LbhgBKgkyN5gzGkvLviPK+VrXStyzZusGnLev5MiqIl1+0SW0jONDBi0q5guD4uzYtWxzha5GD5y53dg4S8t0JluBxDCxKowEDQHUGb4Pwq7zgb7XbltbFrJnJVeYbmJLBkznMyobQl52BkmTRx7jd62cWqIoFnCrdV5ls7c4AFSII+zHeurniplZrX0c89XZcgcsuVUtvmDKhO1xRBUaz21IHhu3ft4a8rLcd1Lcs3WZXunIDLAseUc0qcpyyJAAMVA2OH3yUF63imtpeLDK1xXCthypyk3TcjmyILdwYirivFwRhjkcfSDADDKyfZtc61OoIyxG81DWvFxh7jWgLXLwzW4YlzcxDZFUgLp1ECRtHrQRtvh+LZrRvi619HssrZvsQgtQS4QhDcFzNmMTqMumynD+H4l3tKwxS2DyefzLzB+YLeJ5pBDSFLcgdByz7IAk1LWvErllT6MwaLrNmJVQtrlyylkDOCLgjpGoIMRSeL8XhMkWSQ1qxdZ2YKltLwvmbjQcoHKiYibi7akBD4fh+OWzaDG91WsMcTLtcfPF4XckXFYGeSSEZRAMSdC6tcLxY1Ny++T6M1olim9+8bismc5stk21OcsSBPtTV1LVV8N4vzty0sy5a2E6yLbLcW+ytnZBp9i05Qw1EFqC1UVUcT4qe5bVrFvKOZhVuuzL0G7etqUCwc5ykjNoBmBE6xbYoCsO4paDuDeAWFhYc6rrr2rcaw/FWuYxN0I0dK9I0UH1mpyViZ/Q7Pn/AN7f6qcYW0ig5Pj1FvzNefQbX7NP5R/alLVlV9lQvuAH5VC9C77LfGo9OIWcPdYOCCYJIAaQdY3EHepB9Vb41A8X4ZzXzKwGkQfSmpfblWzhni83b6vzOWCuVFmWVR56QGbvE7D0Ijv+IHBgCuLtfo7sBwdCt2NzOoDR37hvOquvA2BBDgEagz3+VaHwXFLftNavrzM6FX8tY1XaDoCI1kVU16RZbGY1yUHkKleJ+FGs3GQupAPS36y9iNO4/rTX6gb9dfn/AIp0nwpvYwmYgKATWk8GsjA4aVWXbVyIBAPYVS+E8OazdFzMpjtUx4l4o2RRbk5oE6ASe4AP51lnLbI1wmptFYxjdzFtmcP6yBdA92lwz7hSdlMqZQzAMdRmIBA8wN9xTYSCQCQe4UGP+q23UvvWaUfEdGbyGkdyfKfhWsSu/wDwqwwZ7jwN8o/hE/1qV8VY1i1wIY2UfGQf61AeFcW2FRRBllE+8iT+dGMxpuNMQsn3k66+7U159byaeo44orOEF5FRVnLDkE6DyjtTD6HZ8/8Avb/VTzEzdgXcjKs5Rl928k0j9Btfs0/lFbbS8w9i2pJTeP1idPcTWscKso+Hy3IyFRmkwI0Op7bVldvDouqqoPmAB+VaUmGuXMIUtZcxCe1sQCpYSVaCVBAMGCQavFOSUvcMwxUKyoVYXVAJ0IvHM4Guuc6/lXK8Kw2ZLp1Iy5WN1mDFdELZmIuOJMMZInQ1WrXgxzbZLqWCYYJJZwqnEte3a2D7JA23HlrTnF+DiwugLZAa3jFtCD0NfZGUjp6YIJJGoO01SU5icHh7zuzjWDYeWdA41OUiQLgGYxvBLRrNJYnDYW4zsdXW6A7W2cXFulUSJtnMsrkBG0b7VDY3wpdLXSqYe4LhvwtwsAvNSwM+iGWzW2kdw24M05Tw5cBujLZObE4e+tyTnIt8nPmGTRuhyDJnP21NBOYvB2b2VWhuWwYQ5DI2Vl3UhhKlh6gkd6hsDbwNxuXbQxke0PbW2yYd1U94PLduljqNYPenfhXhb4e0tq4lqVUKbqElrpEyzgqCCdzq2pbXuYu/4Vucrl2+SJXHI24A+kPntnRdYyqpGm+hMahP28JZttbEMXh0Usz3GhodgzMTocoMt6DuBUdh+DYN+bZVZyqivFy5GSLmVCQ+qAM4ybAGIimOM8NX71w3GNq25uOwKszMqtg2w+hKLJzkGNNBvNSXhnhL2TcL2rFoOtpQlliy9CsDui7zpodAJoH3DrduXZTreObKdNAq29FOuWFGvefKk8H4cw9pgyW4YZYJd2jIHCAZiYCh3AGwDGKiOBeHbli9ZYLaCrbyXCDmzAZ8oRTbGTLO4YAgkFToRbqCJHh3Dyp5cZcugZwpKNnTMoMOVbUFpjtUnlruig8rErg1Og38q22sAv8AFCGYZNiRv5H3VOSsUjl9B8qI9B8qi/rY/qfj/ij62P6n4/4qdVW0oBTY8OtHU21+VNPrY/qfj/ij62P6n4/4pqm0mnArRtl8iACe3lSVmwLcm0qhiCIMhT6NB2qNfiM7qfdnIB942NKfWx/U/H/FNG3XCOZjLrrjCHu2kzHMqrCMwgKAOpQTuIjPrMyFxwyz+zT5UxbFhriPkAdZAaM3SQQQRpI12mljxFl05cR6/lptFdrk6PsLwa07QEUfCkeJcMdm5Ntc5JgADMQTrESJFNW4oT9z5MQfmKl/B3GbVrEK14FVHeS3Ue5JqbHbVVxuDe2clxSCNlbNAPaG9u2fQ6U/8O8O+kXsm4QyfUgwPxE/Ctb8V3MNdwl24eXcYI3LP3g5HTBGo6iNKpHh/gNzDXlawUuHIDdGb2WMiCdi0GY7VNz/AGuT26xuFPMFtZZjvH+/9zUjhvDen2jRpsuv4n+1KJeNtiQoLsdY1gSdAY90n/Zd/S1JOYs/cgGAPgskn3msJM/jpv19nLcAw4Gsj1Lf3po/BsPOlwj5H+ldNxsB1VLC9RABYgTM9yNP8U9u4tz1WSpUfegb+R8quceX+R/Bpb4PhxqSzabR/YVYBjzYwgdcoM2kzPORM7IuZ4jpWZ3G243qLN7mSozHuVnqHpBjOB2gyB2NWTw+gNoAgEFRIOo2G4rXixs3u7ZciD4Nxi8bvK5ttxmxlx7mVmlbN2wuW2A/SIuHuYjakbHjG7lZoS4A1oAKAG/5hWFkMqXHyE3Qi77XAe1XpLSjYARtAiubeGRfZRR7gB3nt6yfjWzJT8P4jxN3RBbtGLynmIzfaWFTmgdSyvMZkB8kJp5xm+96zgir8sX7lrmAZwSrW2fKGR1YagbHWrNyx5Dv289695Y00Gm3p7qCjjxXeOWDZY3RIUKx5LfSLNjJdh9W+0bTp6rTjXWJrxDxK5h7VuHTmsSMzIMhKoztIa4oQQpPtH3GpxbCgkhVkmSYGp8z5mvXsqdCoI31E60FN4f4ou3BbvHlraY2AyBWZovYdL0hg33S22XUUzw3iK7eu4dTcQf8wsFYUFLuExTILircce2qmM36vfe/C0o0AAHupMYVBsijbYAbEkdvMk/Ggp7eK7zILoCW7aMqXwy5nV1UteCLnXOFOVSVk6NAaIpxZ43dS+qOyctr922TGZs2cKgCm5KL2zAMJ3CirHhOG27aBAsgMW6uslySSxLSSxJOtODYWQcokTBgSJ3g+tB2K9oooPKyz/03aZQxXVtd/PWtTqmYW10J/Cv5Vly7+G/BJu7Vh/Cidp+dNLnhbyPzirsbJimtxKy8snp8ML8KTc8OMO9JPwNhvVwvpUdi7kV3zrl4sVafhwHnS9vCqv3RNO2IGvyqZ4dwOYa8N/ubR/H319K5nyTGdp8JEEokwo1PYCT+FP14ZcK5mXKo+83lPkNdPy91WDn27YhRrsQizHvOwI7ajSuGxbMM0CNukZvgWeF7bDMfSspnyZepqJuWMNMN4btD9Ic/uED5DU605PCMMJ+yWQNf8wdP81E8W42uGGVw5fQJbBzHWYBmMug+8oMRvUIt/G4gyRy17L7I+bkTXf0s79WRLb6iyXLOFXaxbMGdQAIHeZIpF+LSMtsDL2CCAI31/sKiH4RfHUQXP8ak/DWuVu3QYVCGESIOb5f3q5x4/lXhZ7TvD+oMWAA2B9d4I8vX1oCuhIumUOogCUI2IAjTsfOd644feflg3dWMnLBBAmACO2Y6+4aVJ4RXI11G5UDT4VZ4o7HE5JYkWzMXFhhm21Ywy+5vnTjCoykZAFgRt5aGY0PrSeNY2cxTVSBnWARl+O4P+KVsgZW5ZIU5biqfIiR/2kqf4apnYXxVospJAVx3HwA7yATp6TVq8Ofo19w/IVWWBAnTYyNIM+fu0irN4c/Rr/CPyFVgz5N6iZooorRkKKKKAooooCiiigKKKKAooooPKrODtfZof3F/IVZqrmFf7O3/AAL+QrPNrxe3Dg02v0tdNNb1zesK9eKLxeIgxFQuPxAileJYrqyrqf8AfypHCYbmMQDIWOYw8j9xB5naa71JsyyOuB4YkrcK53P6NCdh+s5+6NtfgNanxwwMCHuubnVDKzKqk/qgHUA9zJ91J9S9AEbAx6DYH9UbfM96TfHJbGVSGcj0yr7/AC90yfQa1WOEnd9sr+41waK4XMshVgIu7PAkmNlB013O9NuLcUuApZw+X6RcB+0IJWzbGjMo2AGwY6sRppTbAcXCW7l0SEXNDCZcaSRtuS0Ujw/FZLb4q7Aa4AddltLpbA/Fo9RVT3u+3Jx96/kthMDZwqs09ZM3L1zW4x7+1OX3D0kjvGYnxdatscoZzvME77RJA+RNVLi3ELuKcnqKCYX0E6n/AH3qS8L+F7mKysxyWi2QOQTJ8lHlvqYHx0qrr5Xjy5esOos/D/FNu8YKPoNwp0PqFn5mpDEYE3InOJByXEBlD8Nwe6nQ0x4v4A5Vsthr7lhqQ3TP8sR8arvhbFkXWS4M2hHX1FWHv/3p61OpWnnlevax4S1cVHzKwdAFgKxDMPvAxrmBB121FSuBx5VUzBySilsqvIaYM6x5GAPzqG4jirVm5bzIArhgxyggAEagb7GJGvfWKe4DBW2TNAIO0MrTsREa+nwriLv0f4nClgcssjiGKqM4Bg6ggRqO8fGvFtlC3RcycoKmnYQNcuhnXWdNaaDh1salSZ0gjadyR6afOkjhVXnWionKXRsoJBUefkR2FJYzsqwphWZWkMIMD1GpqxeHkItrII6R29BWd4S5bK5XtIYGjAAGfXTX41ePD3DLJRWNm0SADJRZnTWY3rTDTLku9JHG8ZS1fs2GBm9mgjZYBIzeWaCB5kGmw8VYYtlDtuBPLuZdWyg5suXLm6c0xOk1xxHwsl64117lzmE2ihDsAnKIZBlByv15m6gfaNC+GFChc7aW1t7DZbnMn3zpVsnuI8VWFW4Q0lAx9lwDlfltlbLDBWIDETlnWK6x3imxbF0lmblKxYLbczkIDhDGVypIDQTl7xSWI8Kq6ZDcYDLiVkATGIuLcb4grA99cYnwmHV0N5hbK3wgCrKG+SWM/eiTlkd9ZoHlzxDaVmDZhAtkApczsbmfKq28uZjCnadm/VNecc47yLAurba4Xa2iJluKc1xlUZ4QtbAnWVJ02JgUlivDpe4t43YvLyyrBBkzWxeWSk6hlvOCJ8iCDT/FcP5ltEdySr2nLAASbbq402AJWPjQN8Jx5GUm5Fsg4jSSeiw+R22/hMfvUjc8UWQtwyTkcoFVXZ2ItpcPSq5gIYGYIggzqKQxPhbNmy3iub6SPYUwmJKtcAnuGEqe2xBrr/0tDM9u8yuxaSVDDK1qxaYRp+xRgexncaUE1w/E8y1buRGdFaJmMwBie+9OKQwOGFu2lsGQiqoJ7hQB/Sl6AooooPKqWHP2afwL+Qq2VTLL9C/wr+QrLl9N+Cd0rceoXiWMyg1IXLlVbjF6Sfl86wxm69V6hlhHzuQxKrGZmG+XsAYMT5+6nvC0uWrbXFgIXBVe7CQonN2Ovl50lhLOa2qqcrXmOsCFUaCSNdB/Sn13h72gEJjLADZukkDQ9A3jzAPqa1u/cZ3Ga8flMYi/lQA9VxgCVHsqT2Yaljvoe47DWqf4hxsxZVpLn7RpHs6aEz86mFVgDkhmIO50136SJY/71qq+IbRF5CSSTvMVGM77VZ44pzGYKbdu2IymJK7QFkwe5J0B8zUT43xpOSyo1YiQvkAIA/D5mpt2KpbB8pOw7jyA86hPD4z49rrQxtAFQdBnMZZjZQxBPuq8VZ/R+br/AIn/AA3we9bs5rdtEYFpU5RckRoTBPw2171xgsRedmRsPkYlWCorQILSQBItyR6AwYpzhMdctF89piQxzMVIRmOgynLAjTc61XuP8zFo1t7QFxri5UIB6FEliT0he0/jUa8uj6fS08Rv411bNbIWOoqjnT0Gs1XfDvCb7Xrt1rN1FZpAa2wMdtxO2v8A4qMwfhGwkZkV2nQACCfUxt30+fappsLZt2zFm2WPs/ZrqRMdtv6D3VcxmKvHK92SSHePwTm7lbC3LoVQAYcLnJBMwNViBS2G4LiT9o3MD6RAIAgQAoGiiD28zUf4fw9lbJNyxazh3BZkXUkgiBEsddgO3rTm5hQSXTCWVQGWe/CN/wBKWwYX0OuvalrK5b7+6UwvCnHW9oqxjMQrFmiO0aCYkCNRSt3CvmZnS5BUL7DEwSJiFJGg/vVZD2bytatjDZzJYLbg5NS0M4Bb/pApPDYSzYGtpGDAlciIflmPz7ia4zuV11Fvu8NLAvymA7BrbAx8JP4VbeAWyLayCNBuCOw86xe9wLDuWJsoWgEFQCAYmGIMKfT1rWvDnCbGRTyLUgAg8tJB07xWuGmGdO8fxwpiBYW2GYorybiJozMoChtWPSdB6UYvxPhrasxughSoOUEnqcJI/WAYgEiQO9OjwtfpBxBgnlrbAKjTKztIPn1fhULZ8IhbZth0lABZflnmKA6XIc5+sEogIXLOWrQm7nF7IBZrqgAlSSYhgnMIM7HJ1e6nGDxS3UDoZU7GCPwIBFQN7w27OWa8hU3OaUNqQbhsGywMv+jiGy79pNSvBOHmzaCM+cgsQYIABJIVQWJCrMCSdBQSFFFFAUUUUBRRRQFFFFB5VEsnoX+EfkKvdUAN0L7h+QrLl+Ho/p/dJX7kBjsIJqrYnVWbvofkZqb4pdhI8zH9fyFQ963K/D4Vni2ypoHP2BtSzIuYqPfBB8u+9S6Y0FZuW7qEDUBBcXTT1JHp27Ur4a4SpsZgSHuPBIMQAwEaaxH4mpC9gOXeW2Wdgcp1dp1WYJB2kU8pq37Oec+TBXVhKEMB5TI+BMjvof8AFNOI4AX8jFwArZiRBkeQMjL8dtak+I4VQ2a04VxpOk+549sem49aisZjbiKxazbLAE5okDTfLBJ7d9anGy9xrLLNHDDmtMHKJgnQEmCSB5b6+gimr8Oe2zXLAEusXUM9aT2P3SD391TeHVVHtZtNG9odQkEkbkmDHv8AKKXvhY1AJ1jSQCYM9Qke7tV+lbmU8Z+VF4hisbcdlQXVBOucljvttEaaaU+4dw11+0uEs8ESxgAHefMn0mpu7iys9Rj8vjFMMbfIg5GbuP8Ayfz1rsq5hjhd5ZOrt1RAEtJiY1Y+Sjy/8mlThrjZkVMx0N1mJ5aDQhAFGZ2jqMR22ECuPD+d3kWoZVjOzBgGJEBVgZV3PcyBJ1qz4IEPCHRQ0A/fY+0zT8dPOot1dPPy81zuvUVLiOGuW1VUuGYMlVVVA00XKSV9519aYYLAXmY5WMQZ5hkSNY8x7quGNw0bgECT5wCRpEEx7v1ac8PsdADqJLJsvmrd41Bg6/ODV48usdaYXj73tSvqubgZQFbaRvBESBE7flUsvhowCbknaOmYC5qf/RgCsCDAOoYzAI0jUGYjXYH4SjKDJO4yk7Exyhv2/wDFRcqu79qg/Bn1CmcvmAY2GsH3dq1Hw7+jHuH5CqtgyTdggdWXMdBt5gHuJgDuDVo8N/o1/hH5CteJjzX0maKKK1ZCiiigKKKKAooooCiiigKKKKDyszW90j3RWmVkV8MFMAztsaz5I24brZDFXsx9P7/4H416g0pO3aMbHfyPpS6IfWs9N5Ye8GxfKBWJK3AwGgkMCNyezRpTniHEHuXEbIRl90mCCBod9G+dRGIttErowmDE6HcEbEHyNd4BG5cXTJ2j0gdu/wASZM6CkmpZ906xuWzfFJcZjymMAAQIKkxr07NrS+FxmcZWXUe0ka+RKydV9O1O7aAAAhR5FQsgdvY0+BptxjBhgHRvtF1EHWfT/fpXNPRMsbOiy3OUsW3QjyObOPSV9obbge+mF7jIZslsMSTHQJI7ak6ADuRPupO3eYnNdsnmQQXtqBI0MZSddde3pFdi4SOhGkmOu2Vj1Me189NaudMrcr1s4GIXlFR7MtJA0J/eO5Ou5/rURwrjtwXBaYZkJyggdQ+cyPkae2sPfz63BGsdIjuYMAf32qawdtFBOVM+aQSYjQSfnMVNy18Jylk9n1lAFKg5dpgiRM6dgB/k99ErKsH1MBYIbSMwEkiQd476+ztEU1t3CjFiQwO6gT8tRt/YRpNM8fjHuaAFEkkKo1n1J2/z8anxqblJEpxbjFhYnLrvr7WxEDUkCT2pHCeJSgOS1PeSSNNdhlHcmoe3gH3XKk9+lnPvLMNffTi1wwyQ91ojNuh89OnQNptPcV3x+WVytO7XHDubJmI3EHbUCPSu7vidoAFnQesk9OXXLEUn9SqSTzVIA+9cCt32Go/HvTazw6dc+UTABKk99TJ0G3nvTR5ZHVvxFlM8uNIByuvz0M61e/Dn6Nf4R+QrN8RwxlIHNBBkSCjDaZMQVHv12rSPDv6Nf4R+QrTjmkZW32maKKK1SKKKKAoopC9jLaGGdVMTBYAxtt76OW6L0VF8Q47ZsvYV2/8AqGyWyII2mSeyk5Vn9Z1HeneM4hatFRduohacodlUtGpygnWPSjpzRTfC461cXPbuI6ajMrBlkb6gxp3rp8XbCcwuoSAc5YZYMQZ2gyI99AtRSV/EIilnZVUbsxAA7ak6ClJoAim1/Bht6dUUDD6rWj6rWn9FAw+q1o+q1p/RQMPqtaPqtaf0UDD6rWj6rWn9FAw+q1o+q1p/RQMPqtaPqtaf0UDD6rWj6rWn9FAw+q1o+q1p/RQMPqtac4fDhdqWooCiiigKKKKAqj8Y8PX72OLjS2oVlcsR1SsjQyIAOgA2GsmrxXHejPk4pyTVU694dbF28RLNaW4WS2HQ8xRbcsjqSRkm9N3YyMnkIRwHGXu38E16xfS7bt3xf/5e/kW4Qi6PkysGKMRBOhFXiii5NKLcS5dxt8WbdxEv27Csblq7btuiG4bjlssBmUrZAMPEtGUAn21aNuy/Dr9l2Tm2xaKWrlyy2Ge4rZGYJlUWxntwxHSqk71eWoXajrPcfgcS2EuWb9t3GEIW20FziOtDauQJJZLXtb9ZJ+6DV9wuIFxQyhgDPtKyHQkaq4BG3lSle0H/2Q==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0" descr="data:image/jpeg;base64,/9j/4AAQSkZJRgABAQAAAQABAAD/2wCEAAkGBxQTEhUUEhQWFBUXFxoYGBgYGBgcGxUYFxcXFxUYGhcaHCggGB8lHBcUITEiJSkrLi4uFx8zODMsNygtLisBCgoKDg0OGxAQGzUlHyQsLCw0LC8sLCwvLCwsLCwsLCw0LC8sLCwsLCwsLCwsLCwsLCwsLCwsLCwsLCwsLCwsLP/AABEIANAA8gMBIgACEQEDEQH/xAAcAAABBQEBAQAAAAAAAAAAAAAEAAIDBQYBBwj/xABHEAACAQIEAwYDBQQJAQcFAAABAhEAAwQSITEFQVEGEyJhcYEykaFCUrHB0QcUI3IVM2KCkqLh8PEWJENEU2OywiWTs9LT/8QAGgEAAgMBAQAAAAAAAAAAAAAAAgMAAQQFBv/EADIRAAIBAwMBBwMCBgMAAAAAAAABAgMRIQQSMVETFCIyQVKRYaGxQnEFU4HB0fAjouH/2gAMAwEAAhEDEQA/APbTeXqPmK6LqnYj51QhCPsr6QB/zTig5oD8qwd/gae7/Uvc1dqhUgbAr6afhRFjHnk0j+1+v/NMhrKcgZaeS4LelQaY5fteH12+dFg1qUk+BLTXJ2or7Rl82j6Gpaiv/Z/mH51GUYa/iX7xwHcRccfEeTMOtPtXn1/iP/iP60Pf/rbkf+Y//van26UEyyw9xvvt/iP60fbYx8TfM1W2BRyiRHI9CR9RqPaoUwm2xPM/M1aYR5RT5fhpVFZ4YnW7/wDfv/8A9KPw3C7ZUHNf979+f/yUyJRNjOKpbYqwaQmfQci4Tr1IoO32pwxLBrmQrlnOI1uXLltADsSWtsABrt1p+N4ClxkbPdXKoUgMD3ihlfK5cMx8SjUEGCdahs9mra3A4a5plOUlcso911PwzveuDfaOlEQLHHsPMd6syBGs6gkGI2gE5ttDrTrfG7DEqLqkhspE/alhA66pcGnNGG4NUl3sLYYEM91iSviPd5hkFwKVfu8yvFxv4gOfzon/AKTt6kXLoOYFCCs2wGuPlWVgibtz4gTBGugqEDV7R4UkgX7ZKpnMHZcqtPydDG/jHWkvaGx3Qu5iEa93KkgyX702dumYHXpQFvsdYVSFa4NiDmWQwt4e2rDwxIGGtEec9YowcBXuRa7y5pe7/PK5jc77vyT4csFidI2NQhMnH8MxGW8hlsoIOmaYidgZBHqCKbh+0WGeMl5Hk5RlM6wjcuUXLZnbxr1FBN2VtE2/Hci3lyrKkSlw3FOqypJJByxICzMCo37HWCEEv4GRlP8ADLA27Vu0pVymZDltLJUg6t10hA612kwzOUF1dOZ0VjF1iFJ+KFs3GMclmpTx7Dyw71ZWJG/xRAEbnxLoOoqpbsXagDvbwygKhBt+BFt3rQQeCIyX7g1k7GdKmudlLZBXvLmXMHVT3ZVHESwVkIYtGuadzEVCFrg+K2brFbVxXIVWOUgwrgMjacmBBHWjaruE8JTDgi3MHJ90Ad3bS0sBQAPCg0GnpVjUIKlSpVCCpUqVQgqVczClUIUk9T6Utvf/AHtXARrqDXc3Pn615lwkvQ33Qtv+KhKg+X+/Opecz9a5OupoWuoaZwCIjapFvRtI9P02qP8AH5fWmify9abCtOHDJtT5DbXED0DfQ/LY/SiBjFYSTljU5tIHM9KqY2Go9Yoe8gdWS4ouKZDKRoQdI89K20/4g/1oU9PF8Gfw2Nt32uNadXUXbglTP22g++nrVhYsVQYjsabD99w5snWy5gR0V4MfytI9KteHdoMkLjLL2W+8AIPtJB/uk+lbIVYyWBNSk4l5h7FHWbE03CY/DP8ADeT0PhPyMVZoyATmX1kU0SxluzAipcC8oNZgkTEaqxU/UUDiON2g3d2z3t07Imvux2UeZqxsqQonfn686KJRJSpUqMhne1uLv2u6azmPeFrGVVDZbl4AWbzaSFR111iHM+VNiu119cwRAfEqqxtsSJGIkFA/iINm3MlIFwkjYHbYm0WUqGKEiAyxK+YkEfOqxct09zikRri+MAiVcDw95bnb4oI3XNGoIJhChw/aLESMoW6hZDnAYh0YYJSbbIACJxF1gdfgPnEuA7Q3r162oWE71ZIQjwtbxMo0kwVa2knwmWAKjatfbQAAAAACABsANgBQvFeIrYt53DN4lRVUSzu7BEUCQJJI1JAG5IANQhmcZ2qupcuoRbULdRFcgsiI1woWchwc0Q2UhR0JGtQYftdiWDk4dVK21aCGnW3ac3Y+IoC7iIHwHxTIF/e49hioa6wQgF8lwQ6FA5JynYju7hHXISJGtOsdpsMzMveqpVQ5zEDwG2t3OJ5BXH16VCFHiu1F6MiKrMysQ6pcHh/d8TcF1VYaDvLVpROn8TnpMlztNf8AgS2puBlQyr+HNibFlWYD/wBO69z+7yE1djtFhsxXvVkIHPkDcNoe+cFY3nSicLxSzcbJbuo7ZBcyqwJyMYVoHInY+R6VCFV2Z4rfvO630VYt2nUqriS730dTm3juVbyFweROhpUqhBUqVcmoQ7SrhahL/FLS7uv4/hVNpclqLfBM29KghxRDqM0HXbr71yh7SPULs5dDxpe0eOGgxb+6WT9SlEWO1OPH/iFf+eyn/wAQKde4CDtPzqsv8JuKfCTXF7WquWel7Gi/0r4L2320xi/HbsXB5BkP4mirH7Q4/rsK46lGDAfODWWtYi4h8QmrLD3LdzTQGiVeT+v7gS0lH22/Y2PDe2+DvGBdCMdMtyVP+YfhVxckgFSGHIhjr8q8vx/AFcbA1ToMVhDOHvOoH2ZJWOmU6Vd6UsTjYTLRetOX9Ge1Ya6Y8ZIM8mrr3TGxPl/vc15rwn9qBBC4y15F0n5ld/kTW+4ZxC1iEz4e6HU8pk+h/Sqno7rwMyTU6cv+SNvwTjXUztrypwudYg6FTrNIqw3E/Wkuvr0G49jWZwqU/SxanGXADi+E4YznshB1SVJ5nRYqvv8AZfDb95iFB2GYn6QTV7cHiBPt5DnzPlUdzSdx5jU/6VfeZotRQuD4a3h1y2iZnVoUu3PxMRNWa4wna4fp9NKqwoEQdN4ImTz13p0zppAP83pA/OmLWVEC6MX6FyuMYc1b10PzH6UVaxqmJ8J89vnWcmTJJ0200+X2qntXCNZ0+lPp6+S8wqemTNKDQuPwa3FAMqQZVl0ZG2DKTz1I6EEgyCapigcaO1tuRRiPpsapOJ4jG2SSbjsn3lA0/mESK2rWRaukKjpXJ2ua/A41s3dXoW6BOgIW4u2dJn3WSVPUEE94xw8X7eQsykMrqyRmV0YMpGYEbjYiCCQd688ucXvOBnuMYMqwIDKeTI0aHU+RBIMgkU5eN4mcj3mmJBXwi4OZEbHaVkkSNwQTO+RaukG9DNOzaNHh+z1rEZXe9iGZJVluFMyvluq+bweEkXm0QhSAhXQCirnZK0yFXuXWzbsSkk9wtgGAmX4UDRETOkGKyd03X8QuOLg2YswDjfI5HLo2pWSRIJBfh7rXAZZ5UwysxlD0In0II0IIIkGhesVrpFrRO9mzR3ey9jLBvMBAkRYCllvd8jFRbyyGLDbUNrJ1ovhVvDYact0aqinVPsAwQEUATmJMCOgFZdMJ5f79alGFoHrX6INaFesjVv2hsD7ZPorfjFDP2mT7KMfWBVEuG8qmSyKB6ub4DWkpIPftFcPwoo9ST+lDXOJ32+3HoAKS2RTxapTrVJcsNUqceEBXFZviYt6kmkuGo8W6d3VDZyYzckPtWxlHoK7RVuzoPQUq0dnLoYnVXU80/plZijLOKV6IFi0vIfIVxltVmSa5OzdegJicEp5VQ4/huXVdK1IgbGgOIMCKGcE0FGTuVXC+KEHK/wBau7mHS4tZPGJrVjwnFNHWKVCfoxso+qAON8A3IFZUNewrZ7LsnmPzB0PvXq2dbi1lePYAa9DTYzdN39Ck1NbZEnBf2pXkAGITOB9pIn/C2nyIrXYH9o2DuDxOFPRwV+pBH1rxZgUeBrH1oxbx/wDKPyra6rsZan8PpSeMHuVjtHhH+G4p9HQ/gwNGDH2n1Vj68vzr53xlySJWPaKMS0gGa05tnyJB+lLl2bXiiJf8Pa8sj6CWGEK4PyP0maemHM7BvQ6j/FXhnB+2uIsOBcb94t81fUx/Zbea9h4NxJcRaW7YfMp+yZMRuJ3BHSp3WlLhGSqqtLnKLbum5ox842+VDqLp0UKF/tEyfYCnWuIwYJyHz2Pow09jrUuHuxJ58+um/wCtHDRUmZ5V5ojl0HjTw/eUyF9REj5Gprd1hro4OunTy60Vauztr/rtNAYvChXBAhW5cg3p5ifek1dK6fipsZTq73aRWcU4GrjvcOADuV2B6wOR8qpbeVlysCOYjQqw2ZejDX6gyCRWms40I5gHeGEbgaZh5/l51lOM4q337vaM22YZjyDEeIj+9+dKclyuTdR3SvB8FhhLpByXIzbqRtcUH4h0IkSvInmCCTb2ELQ6QLiiBPwuu+R45dG3U7aEg1aMGWG2kEERmRh8LKeo168wQQSKsMFijmyPGaJBHw3FEeJehEgFeRPMEEkn6r4KnF+V/IXhrgYHQggwyndG6ED56aEGRpUwSoL9iSHQgXAIk7Oo1yP5bwd1PlIM+CvhxsVIMMp3Q81PLmNRoRBGhqNLlAqTWGPC09bdSqtPVaqxTkRrbp5Su3HCiSQAOZ0FMW4z/AMq/fYan+VfzNPhRdrywjPOvm0cskIC7mPz9BSAJ2GUfU/pTrNgDbU8ydzU+WP0ot0ViHyBl5kcS2IG+3U0qlU6ClV2YO1dDyG5jiTURxfnVWguMdwKLt8Idvt1z9zfB6GyQWuN865dxU86Hfs7d3V6rsbgcQk8x71fiCSTJsVdmaJ4Dc1IrPXMUVHiBnz2+dWvAnganU6mg22yxji7GqFgqQy6jnQPF7WkmjbOPCjWqbjnFQRAo5tWsKjGVzKXEHfrW4wnDrZAkVh8JL3hHSt5gsCebUbvdL6DKz2oB4vwBGWRrWI4lww25javU2sFVJWSBuYJA2Op5b1iu1LjePL36etHG8WhMKl3Yx5NbT9nnFns2MSB8JZMp3hiCDA9BWNca1qex0dwwPO+AR5BAf1+VaazcabaFKCnOzyafB8XdG1YOs+ITJB3gjkY1rdcLvq6yh9p0rws8VuWcTdcDe42ZSNGEn5GDoa2/Z/i2QLcRibbDafg1OYEbTJ/Cskt9LKYVfTwrLjJ6lhQPSp8eJtzzEH3FVWDvh0Dqd6Ma6zAA+//ABWynqozjaWGcGdCUJ4ITb677/MmsxxzAhLykfb3HmNz7yPlWgvY0W1ObcbAbmdqxF7jj4i/FkKyIZuXOWgMW0PM+dc7spbnc62ljJ5XBcWsIRqvy6xv70QqBlgzEyCDDIw0DKTsw19ZIIIMU3D3IIajL9oSXU6RLDz6inwi5Pw8lVpRivELB4gzkuRniQQIW4BHiXeCOazI8wQSViLBJD2yFuDSTs675HjlqYO6kzqJBhTC96sHRfiDSFyNyZWOx39QSDIJFEWLwRQDF99dU0tnWJYn4SYmBO+5p8aUubWX1Mk6sfLz+xNgsVnUkDKVMOraFGG4bl6EEggggkEEt/ei2loBuWc/APzf2oXF4Brn8Qle8EQoBW2yif4bgasNdGM5SSQILBrDAXQ6mPBl0ZWgG2Y2I9NQRoRqNKJbI5gr/XoJe54ng7ZwgkM5Nx+p5fyrsv40aFj4tPxPtTBcA+H/ABH8hTTvNLlK+ZZLUfRYJc/TT8aYDTaZ3omNz0HL1NWouWfQl0sBStoKVJDoNBt/vlSowLnnWGwdgj4RUr8Itn4ZU+RNZr+kcp0NG2ONDSTWFTjwd505LKLHuLqHfOv1pyfxDBHrXLPG1jU1HiOLICStFuivUqz6FJ2j4Wq7azyrKYHFZGKzz0mtFxvigadaouCYDv7g050MbNPoa4Yj4gu9j2jrVec1w9fL9a1lzsgmZdfWrK3wqzZHUirjC3ADrwSwYu1gjaIYzm6/6Va2OPECCaG7Q48GQKzltXuPltqzMeSgk/IU6nSk3dsTOpuN1Z7VC3aQOhZDiC7mPiULh5RTmgmEMgiCGA5mo8Z2uwtwhWVsq3Q5iykXAbD2ixDXCQVZlbfULVUOzmIbCohARhfusc7DZrVgD4Z+6dKHTsdfI+K38z+la1OMcNmLurneVvVhfGeP4O5hXs27Tq38MI3dIhJRbSszsHYEHI50E+Lcgmguxl6VvWtM3huLPPL4WHyINDX+zOJWYTNH3WXX2Jmq21cuYa8rlSpU/CwjMNiPcSKlVKpG1xlGDpP1LftRgjnF4QVeA0bq4USG9YqDgfEO5ckrnVgAwmDoZkHrWjfur1skSbV7URvbYfmuu/KsxjsE1h4PiBAKsBowPr+FYoT3La+UdSmotHo3AON5PFmz22iN9NtD92PPbzq2xnbBUXMFyiPjfRfbmx9BXl+ARiwNtmVjzUwT+taXhHAi16CDduDTMxzBTzyzOo6mkOMU8sXVoU/NIlvYrE40650suRJAh7o6KPsL58/PatjgODWcPbCmFAWQvIdf5j+tFWLVvDKC7At11JJ6KOlCYlWveO4RZsLr4iAT5mdqbTUqvhisfg51bUR4WI/n9iDhy3Lz5VXTr90dDWhxqIlvuV1YiCfXfXpVDw/tNZuO1jBzkRZa5Hxax4Z1bnrt61a2QNhJJ18zWxVIUFtjl9TFVpzrTvNbYrhANvCrzHzJqxwqkmFH6D9Kfcsgavv91d/c8q612QB8I+6Nvc86zu/M2Nx+hBIdR/aP+UfrTpnUwT1gew/H50JZkmBr00p9/EKmhln+4up9zsKOClPy8Cam2HOWFzQ1zGCcqgu3ReXq3Koxbd/jbKv3V5+rb/KibaBRCgAdBR3pw+r+wq0584X3GC2zfGYH3V29zuamRY0GgppNdzUqVSUuRsYKPAUg0HpSriNoPSlR2Qo+Z2x7Sf8AfOl+/sOdW/ZBbZ7+Rhzdm13YxJUW8neH94+PScuXbxAZo1q1xGB4e4tZe6DhFBVb4C3m/dXcLLQU/iqiljrLQYJEEqEWd56pRdmjLLxJ6aeIueda0cN4arMguqQ3eA3DdRu7C3LSgKpGph7hDbkW5Egmm/0Nw8HxkKW8OVcSrC1piStzONHkW8OY5G8BzAqd3j9Cd8j7X8GPN4sfEfatR2fvraE6T+Fc7RcNwi2GuWWts/gki8oKNksjKtlV8YM3STpBU66EEnhaYFBabvVlxYd0d1i3/wBpwyXUM84GJY88kTpQzoN+VlT1SlC7T+A/E8d86o+IceJ0mpe0TWGt2xZuWVcvbBh0AAOGQuWI1A7zMDynzqmw3AWuOqi/hiSeV4MfMhRqYEn2q1Rl6iYzptXbsE8I4U+LYliUtroW5k/dWef4VtsHhUtLltKLa+XM9Wbdz5mnYbCW7aKiPbCoNNfmT586rOI4kKNbiN0RX1IOzNGseQ+dBPckaqbpt2TLJsQi2/iH9Yw0/ktfrQw4jb+8R6qwHzqra65wsiB/EcfwwAPgsEEAHyjnvT8PbLZVL5ASSGZmC6gESfXT3oJSdx1KCSbfV/kuUuhtVIPoZpuIsJcUi4ocdCJqqxnD71kgumk/1lsSsdcw25DWjcDii8g6MP8AMPMcjVXaeUE0mrxygO3wHuSThzCtq1pz4G6Qd0PnrUFwWzNq54M2nd3CqkHkbbkZXPmD7Cr/ADHSosVibYgXIAMmWHhERux0B9akkpO756ilH2lXwvhfdkhF1IgGczCTuABv61teEcLupb0i0Dux1Y+50Gm+9D8O4zhMJh/3m8wYvPdIILOAY8InYkb7Vg+0nbLE45mAJt2gCQinUgfeI/AaetOhRpxW6pl9DFUlX1E3TpqyXMn/AGNPxvtXhsMStn/tN/YkklVPm/M+QrFcV4jicUwN9yROiDRBz8Kj/U0bwDsu95FcAKm5d9FERt970GnmK01p8PhmHcJ311trr/CCNwo2Ht86uVWUlZYQ6lRpUXhbp9f94H9j+CtZfvLkWrZEAN8TBspEDlr161tRejRBlHXmfesSWe68HNcc7Aakew2HnWow+IW2g/eriW2H2VOY+UwIBoI03LyfJl1lk903nov9yF6b/wDNdQDMAxC7kk8hzMUyzxq1lmzadx10WfeZPzobGXrl1lLWgoB5P85pqo01mUjnutUeIxsF3MWT4bQNtPvfbf35CnYZAo8I9ep9TzphrttqROrKWPToaI0VHPr1Cg1PBqBTUk0u5bQ+aU0wNSmpcqwbb2HpSriHQelKtJlseK439l2MX4Wsv5ByD/mWqnF9hceh1w7N5oVYfQzXtK8Y7wE2LT3VG7qAFkaHVjJ9qltd8yhptorCYaZ/0rLGtVtexvWsqLmx4OOymNP/AIa7/hpl3s/i7YLNh7oA3IQmPlXv7LHxXhvHhUesazrUWG4Qz3Lga85UAFTsRPIxA+lMjOpJ2sgu/tZZ86NiDsfQg8qhY177xDszbvMUvW7d2NczDKwnT418U6VlOJ/sws+Iq12x0mLtv5iG+dHvUXaSt9x0dbGSPKia1H7PrM33ePhtGPVmAn5TU/Ev2c4tAWs5MQv/AKZho/kb8ATQ/Ya6bWJe24KsyEZWBBzKQwEHyDU3cpLDGKcZcGxxjQoU65jB9B4m+gqlt2DdcMRLtBAG+edU1A0G+uwmrfii+EHkCZ8gQVJ/zUDwbEpZKu8jXLDEaExO1ZXyb4u0G0avA9nQLZDCYYsIlV8SqCAFIkeHnVFiWti6cPcsoCTA8TwdPDzNb3DY9GUQdIoDiGEsuylkUtIgxqPSmyu+Dm0qsoye48+xnEruGVGsHu/FDISWEa7gmOXICp7vHbQZDirGQtDLew58LA8yh/DU0ZiuzL3mc5gQLgIJG6iQRp61Tdp7Q79gYCKoCjkFHKlqcorJsShN456mowQt3xOHvJd/snwOPVWqPGIbQOdGA/lYz/hBBrI9n+BtcXM/hQmV+8w5MPu+u9avCW7loQl+8AOWaQPZgaPBHGUeJX/cw2G7PYi+57u0+TMYLgqqrJgS2w9K1GA4bhcLGc/vN4CCif1a/wA0/F7/ACqt49isRdulBcvXbemYDbNzEqADVv2eweGtKDiTdUyQLaLAPSX1j0FW3d2X3AqOUYXlx0jyK5icRiLvdupIjwW7Y0HT/ZgVa3OFpYWcU8EQRatmWnzaIXltNHJ2gLDusDZFpTpm/VuVFYHhFuzN6+0kDMXbYTyWhnOlTWXuf2MEq9R4S2R/7P8AwC4OxiLqxbAwtnool38ydz7mhOLWcPhID2zcYj4mYkTBOsbbdKruNdsnuFkw38K2D4nPxNPSNeWwqju4a7mK3MwPxfxGaSInS0hDfOkSnUqeZ4G0tPtd3j8/1ZtOzPELV1M1pBbJZgyydcoXK6g8jMevpV+BpFYTsRiZuvbVbchc5ylpPsxnSdta29p6JKwFaO2bJeVRTBpwqFzrUFBls1KDQ6NUoqFNEopGo89cz1YNixt7D0pVHbbQelKtRlsE8N1N1dIzA+zKPzmgMRam0QdcjHbfr7URwi74gYIzJGvVDp9DT7i+O6o+0Mw+tR+KiJj4ajKBLegB0kiAZB6zqdT1rScLWHuf3B/lFZko33RvAhZCsTJJ5jl860vCn8beaqf8PhP4UnTPxDdQm4gN7S9dP9j/AOVVmHxDrrmHimTJkCNPCefUVZY063jMGAOXWTvValrM6zvtEbE7n5aVWofjwFR8uQ9MN3iKHALMQMwABEGSQRqIjrVL247MW3CXEaLyEFLjasGBlQzTLKdiDO8itTgFE5h8KjInr9o/Shrzh3Jb4FGXXYzp+vzpqiow3PkXGpJVPCeehgwIKwdVuId0YDxKf96gg86ouNcLJQjXLuDElfJhuR51r+2XDLlsHF4cZ3t+G/bk/wAVVEK4j7YAHqDzgVQcN4xZxAlG15qfiHtzpS8Sueh02oU19TN4TjGIs+FnIA2JGYRy8U1q+AdsbYB78jONm5EfkafdwytoVB9R+dBNwCwTJtj5mp63HyjCas0GcW7cWguW1Bn7tUOEwVzFP3l4ZLf3TIL8wPT8au7HD7VvVLaL5wPxNTWbrXGyWEN1+cbL5sx0X31qfVgpQgsY+pISFEtAHyAqbhmD/exNoykwXmFJ6afF6CicN2KNwg425n62bZITyDPozn5DyrX4XCJbVUtoqIo0VRAHtSalVLCMNbWpeTnqVuC7PWk+IByNNfh9k2/GjkwFof8Ad2/8A/SiwNztS+n41mbbeTnyqSk7tg3dpbloCAb+X6V5X207TtibotWz/DzEKORjd28hE+3nWj/aRx8In7ujAMRmuEfZXp6n9K8ywJJD3iND4EHruPPl8zTqNNW3M36WjhTly+P8m0/Z7wdb91rrD+HaIVJjxOdSx8woB9WHQVvuP8Ht4myyP4TAKuB4lI2I5+3OTQvY3hXcYVEbRozHyZtW/Ie1Xe+o1nb25+lXO8pWXoZdRWbq7k+ODI9lOx/7pce8799cIImMsKSCREnXTeelW5WGYedW1xYEDnAqma5JY9Sf0olJyuyRnKbbkPVqgvvXWeg8VcqxqRZWX0qYXKrbV3QVMLtQpxCy9NL0O12mG7V3JYu7R8I9B+FKosO/hX0H4VytiZjaI8FfNsBnMKrAgkRoRDfiKfxLjSC4O7Bu+Eg93r6a7V4pxDttisQ5GHsBOhZe9uest4QfaoP6Mx97xYnFOnkbjSP7lvalL/jhtnJL8kdNykpJf2PWnxrgiLCqI3u3AD8lmiuGcXuIQe6XLBHguA6kzMNGleLv2bw41u3rjnrCj/3FjXUwGCX4e+nqHA/BKTGVOLvFt/0GOm5KzPajiXYtmssCWJBDoTEQJGb10p3DEzMUUkNzBkFQ2pJB5zImvILV+P6nF4m0f7Td4PlM/Sr7hvafEWyO/UX7a/8AeWJDoOpScw9tPWorOd73+jx/4SUGo2R65iXyKLdvkI/lHMmqHF3gQAPgBEHXxtMnYe/tQ/CeJ28Tbm1cW6rbqTleRrGbmR0IB6xUzWfEMoYayyHQkCYg7QDG1XWquTtx9BVKCQbhceHXPvoA+nxDk49J+RrEdsP2bi85vYMi1dPiZJhHOpJUj4W+npW/tMLNuTGY/wCwK5gbgdVg6fZP5R1HSlNyg90eQ4ycXdHhN9eJ4U5blu75SuYGOjLM/OpcBxHiV45bVhnPlbYR6kmBXvhkDXSh8fiMlp3H2UZvcKSPqKPvKtmOTQtZU4R5bg+E5W/+pYnX/wAiyQNfutd01jkp962nDeN4QKtuyy21GyxlA+Wk+9eP49Ll+6VB1JknmRMD23NDY3hF+1JkkD106VJQ7RK8rM2ToXxJts+iA4KiGkco2+lSZtQOXXrXgvB+0t6yIDsnUE6DqR1EfWin/aBiDpnuH3A/DWk93mngzy0TXDPbMRdVFJZgoGpJMCsr2h7cW7aEWCGYD4joo/8A2/CvMLvEcRiSAFJ/mJb6frVlhOzDGHvsYHLkOmlX2VvMwo6aEcydyruh8U5ZicpMs5+2eQ9P+a1XY7goxF9Wj+DYiOjuNfpOY+woHh+CuYm73NgQusvGiJzb31A6+kmvTeD8PWzbWzaHhA18+pJ8zuedMcnYPUVditfL+yLBzqAPQDr/AKdTUtsRPX/f+4pZOv029J6UnaNT5RHWs7liy4/JzL3BOIYjKGPQQP5m2qlnSieK3fEE6GW/mPL2FClqdFbVY10o2Qrj1XYq5rRF25VbceWio3YdFFgt2nJfqsv36SYjSquXYtWvUzv9aBwwuXTltoznoB+J2FanhXY5jDYho/sLv7t+lNp0p1OEJqVYU/MxYV/Av8o/Cu1pE4XZAAC6AQNTy96Vb+7zOd3qB4rgcFeueHD2CqnnGRT+bfWj17H3Im9cJ5C3bEFieQ8/bzrd4jwSnj+HdcoBEcjBiPOpOEqimfi/tP8AEkjYnz9q5MIeK35yzVKq9tygwnY3C24z20ZzyYljMTBJBE0fb7PKVPd2rVuN9AWHsIHnz2q44lg9C6idCYjfSCR5x86ZwvEDwk8/CdIgjVfzFOdO8rS/IrtHtumV2N4LhoyvaB2hoVidtcpH4VRYvsbazwpNo7qykhT5gGQD5CtpjUHSeYgco1H51BaQNE7AkbToYiR/MKuULuxIzaVzz/EdkMTac3LZzN99fCx/nHw3P7303q04R2idiLGLVkf7LwRr1E6z5SZ6tWwOF6axynpqAVblQ+N4fbvL4kEyZU9ecHkdj+lU4SUbSyTepMr79l97pGohbinwHUbg/Bt6edPw1xlMESTpERJE5dRPtRNoNaWCMyDTXcfzD89j9a7YUIwI1t8hMlD0816dPSlXz9P95C3XVmWAuEHK3SeRI9f1pmKshlZW2YFdOjCDVWwcuzht51WJB6dBHnRODulwTMZTqY3jyjXnrVSpp8FbbZPNsd2fv4O+LhQuq7Oql1ZZkBlGqkVJxHtAl0ZXCSWUwoYaCdIYCf8ASvS7WPTeR7yP1qPF4Ozc/rLVtwddQs+s1acuDWtSnmcc9TzPjAwjWzkXU5NTEiDLab6ih+I8IsKn8Mh5ymQOXMTtNb672RwLGe4A9CR/8oHtTD2PwMa2S0CdbjEAf4tKl3wM7xT+v2MTgsfZsr4V8W0kaz0A60bb4Xi8ZGcGza3lhBI8lMFt9zArZ4Ph+HsjNasop5ECSTyhjr71YWMKRq3P8fKru0sgS1SXlXyAcF4QllO7tLA3Y82bqx5mPw5bVcW1gaaEiuswGg9P+K4dNdh0/Ek0qU9xjbbd2P5a/OguI48WwObH4R+LHoBXeIY1UEnXov3jy9BWbvXi5LMZJ+nQDypsIWy+RlKnud3wOXXU6/metddopmaKBxeJgb0TZrscxV8CqwYgAZjpOgptlLuJud3YUu3lsPMnYCvRuzvYq3Zyvei7dG33E9BzPmaulRnWfh46g1tRCis89DC8O4RiMQf4dtiD9o6KP7x/KtpwrsIiwb7lz91dF+e5+lbELXYro0tFThzk5dXXVJ8YRDhsIltQttQqjkBFTRXaVbEkjE3fJC1KnFDXKuxCpxWDkDaN48+o8/LaqnuMhO4B2MkmZ0MRMgiasMJjwRMzG8zpHPXWKZjoZZ3BPM5Rp0P5a1yGlJbkb4ycXtYRg8RnXK3xj4vI9ZO4O49aAZGDkD165SBKx5aT7moreYzCvPJ2KyJ5A8xRLYdmIkIo28Usdd+g9opbqRtl5LSs30JXvF1B1nQ6CdfKhReEmJPKMrZh0ERprRf7u2k3jA5CFH0GlOWwu+Zj5lj+VDKtGRSwS2iSq5gCYEg8jHlQPEEmdNQQy7chBidjt86LyjlJ95+hqK8GMRB5jkf09qKVaElYqEWmDripjMs6kBlOsctefP5Vw2gTKnU6x8J9Sh/L5VG1wKWzAq7KREbtEAhvTlT72HAEgCY+KD4Tz5bUG2+UMdh5JnxqP5tj+R+VPNhdYaA2hH5zyoW3ccZQrTA1WCAw0ggEep060Q1wwTkBM6ahcwBg6jaPOpt6EyiJuFLGmkGd99t5nTQU/E4EXCCQJGm8acx8NOzc/EB/NofmI+tMXEqSVlvD1Vo+c70FpIu7F/R0qFMQCTOYzPyriYdU0XnoQNdvw18qleWMKAV5tJIH+tFYfDhBpqetVfOWU5MHsYODmPxfM+VEKR8+tOL78vXahcVi0QS5AHn+S0vxSeCkmyS4wnr6VVY7iwXwiGcchsp/tHmfIVW4/izPITwr/mPr09Kry1MhHbl8muFD3E1y6WYsxkmms8UO9yKFBe44S0pZjyH4noPM1bbNNklf0H4vHAbGiezvZq7jGDvNuwD8XN+oX9flWh7P9hApFzFkO0yLY+EfzH7Xpt61traACAAANAByrbQ0TfiqcdDn6jXJeGn8gfCuEWcMmSygQc43bzJ3NHCu0q6aSWEcttt3YqVKlVlCpUqVQgqVKlUIYFsQ7+EZjPIE6+QAolL7qY7mSInNmJEmBvtJ0oPCX8jTE+XuDv7CirfE8rEhdCAAC0xGYiSd4Jn2rRPR0W/IK7xUt5h9zjLbFAP8XLca7U5eLO2gQE9BPrtXBxbQjL96OepM+Udfah3x8vnC65WXUz8U67cp26AUC0FD+WTt5+4mfipGhQT7/rTrfGH2CA6ExrsNTzqFeIaAFZgRvz8MRpoPDMeZp39J7+HcR8XKGGumo8R08hUegofy0Tt5+4lXjDmTkBHvpz3npTf6ab7i/XSuXOLST4eXXTZx010f6CmYjiZYMMsAzz6x5coqLQ0PWmvknbT9xK/FmEZra6iRM6jrTExzEeG3uY8OYSf7p10BptvihAAKzGXnvly7iNfh+ppuD4iUnTMS0yTz6/j86vuNFcQXyydvP3CbHs2hEjpqffWa6eIuBlIEDkQNPpTv6T8OXL9jLII+6V6bazFOt8Wgg5Np0zaaknaPODVrSUl+j7keon7iM4u60qVLaTAHIxroNtRTLeJywSmbpmZiNN4BNcTGeJmjdAm40jKJEgj7PTnUzcS28GgEfFp9mOW3h286ktFSf6F8l94qe4kHGm+4v1pt3i77FQPnSHFd/DqYHxbRJ6aDXSkvFY1y8wfi6GddNaDuFD+WvkpV5r9RDe4m5ECFPUan61XNhs7SSzk+5/4qxtcQhy5EkqF36BRO3OPrUi8UP3fs5fi8ojbbU0fc6PsXyFHV1Y8SKr9w0zQ2Wd40+dR/ug6mrbDcQyKq5QYMzOpkz0/2QKlTi5H2ebcx9oz92KrudL2fcLvtb3mdv8LDfbYekVf8KxowyxasIsjVtcz8tWJk108T+EBfhCjfcLB6eVR4jH51ykaDXVpMjOZ21+MfKihpaUXdQQM9VVmrSncsl7SXDMW1Man4tNY19yK6/aO6N7YB8w1VGFxWRWGUHNodSNII/Eg+1PfHkvnAgwRv96TM/wB4/Km9lG/lE731LT/qO7r/AA103+LT1rh7TXBui/XntQ39KgAZQZkkjlq2Y6/Sh72PzJkjfLrm+6ANo/s/WqVJe0vc+pYf9Tv9xPr+tL/qh/uJ9aDXixEeHYyNeUQNxyrl3ixI8Khd4g7SwbpPKKvs4+37k3vqG/8AVD/cX611u0twGCig+/60F/Sv9mNZEHbw5dDEgjrQeJu52LREkk6zv7Vapx9pW99S4/6nf7i/X9aVUVKj7Kn0K3y6n//Z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20" descr="http://www.riversideonline.com/source/images/image_popup/pr7_cv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3657600"/>
            <a:ext cx="3279913" cy="282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/>
          <p:nvPr/>
        </p:nvSpPr>
        <p:spPr>
          <a:xfrm>
            <a:off x="1066800" y="2895600"/>
            <a:ext cx="32004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Amniocentesis</a:t>
            </a: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4800600" y="2971800"/>
            <a:ext cx="3810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Chorionic Villi Sampling</a:t>
            </a:r>
            <a:endParaRPr sz="2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20" descr="https://www.stjohnprovidence.org/StaywellTesting/img.aspx?1613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0600" y="3429000"/>
            <a:ext cx="3295650" cy="310910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/>
          <p:nvPr/>
        </p:nvSpPr>
        <p:spPr>
          <a:xfrm>
            <a:off x="1269300" y="6395550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http://www.webmd.com/baby/video/amniocentesis</a:t>
            </a:r>
            <a:endParaRPr dirty="0"/>
          </a:p>
        </p:txBody>
      </p:sp>
      <p:sp>
        <p:nvSpPr>
          <p:cNvPr id="169" name="Google Shape;169;p20"/>
          <p:cNvSpPr txBox="1"/>
          <p:nvPr/>
        </p:nvSpPr>
        <p:spPr>
          <a:xfrm>
            <a:off x="5234500" y="6395550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https://www.youtube.com/watch?v=sxEf_ddmpZk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22074</TotalTime>
  <Words>453</Words>
  <Application>Microsoft Office PowerPoint</Application>
  <PresentationFormat>On-screen Show (4:3)</PresentationFormat>
  <Paragraphs>171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Pedigrees and Disorders</vt:lpstr>
      <vt:lpstr>Studying Human Genetics</vt:lpstr>
      <vt:lpstr>PowerPoint Presentation</vt:lpstr>
      <vt:lpstr>Pedigrees</vt:lpstr>
      <vt:lpstr>Pedigrees</vt:lpstr>
      <vt:lpstr>Pedigrees</vt:lpstr>
      <vt:lpstr>What is a trait?</vt:lpstr>
      <vt:lpstr>Karyotypes</vt:lpstr>
      <vt:lpstr>Karyotypes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Gene Disorders</vt:lpstr>
      <vt:lpstr>Chromosomal disorders</vt:lpstr>
      <vt:lpstr>Chromosomal Disorders</vt:lpstr>
      <vt:lpstr>Chromosomal Disorders</vt:lpstr>
      <vt:lpstr>Chromosomal Disorders</vt:lpstr>
      <vt:lpstr>Epigenetics</vt:lpstr>
      <vt:lpstr>Gene Therapy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Pedigrees and Disorders</dc:title>
  <dc:creator>Harabin, Richard</dc:creator>
  <cp:lastModifiedBy>Harabin, Richard</cp:lastModifiedBy>
  <cp:revision>4</cp:revision>
  <dcterms:modified xsi:type="dcterms:W3CDTF">2019-04-11T17:55:23Z</dcterms:modified>
</cp:coreProperties>
</file>