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d6be49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9d6be49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fd0661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fd0661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bs.org/wgbh/nova/miracle/divid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EA0qxhR2oO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xmfs9d1KiX8" TargetMode="External"/><Relationship Id="rId4" Type="http://schemas.openxmlformats.org/officeDocument/2006/relationships/hyperlink" Target="https://www.youtube.com/watch?v=VnDcGlyjWu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toWK0fIyFl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371600"/>
            <a:ext cx="2986087" cy="257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48400" cy="208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Asexual Reproduction vs. Sexual Reproduction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87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asexual reproduction is the production of offspring through simple cell division = mitosis.		     </a:t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191000"/>
            <a:ext cx="3657600" cy="21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3962400" y="4027487"/>
            <a:ext cx="3962400" cy="326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 reproduction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production of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haploid</a:t>
            </a: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 cells (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subsequent joining of the 2 different sex cells to make offspring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61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8200"/>
            <a:ext cx="43434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Crossing Over</a:t>
            </a: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4267200" y="1219200"/>
            <a:ext cx="48768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the homologous chromosomes are in their tetrads, the ends of the chromosomes that overlap will break off certain pieces and exchange them with the homologous chromosome.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process is called </a:t>
            </a: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OVER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process is why 4 genetically DIFFERENT sex cells are produced.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Meiosis 2</a:t>
            </a:r>
            <a:b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(Prophase 2 → Metaphase 2 → Anaphase 2 → Telophase 2)</a:t>
            </a:r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458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 2 is exactly like Mitosis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chromosomes will line up in a single file line along the equator during Metaphase 2, sister chromatids will separate during Anaphase 2, and each cell will make 2 cells during Telophase 2)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7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0" y="5942012"/>
            <a:ext cx="91440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http://highered.mcgraw-hill.com/sites/0072495855/student_view0/chapter28/animation__how_meiosis_works.html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838200"/>
            <a:ext cx="4191000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Anaphase/Telophase 1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381000" y="3962400"/>
            <a:ext cx="4800600" cy="25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these phases, homologous chromosome pairs </a:t>
            </a:r>
            <a:r>
              <a:rPr lang="en-US" sz="2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separate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cutting the number of chromosomes in each resulting cell in </a:t>
            </a:r>
            <a:r>
              <a:rPr lang="en-US" sz="2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half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1219200"/>
            <a:ext cx="3241675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8600"/>
            <a:ext cx="8610600" cy="571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19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685800" y="6324600"/>
            <a:ext cx="4438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Animation Comparing Mitosis and Meiosis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is Meiosis Different than Mitosis?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2390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 has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divisions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 produces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cells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 produces genetically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 occurs only in the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gonads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429000"/>
            <a:ext cx="59436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228600" y="152400"/>
            <a:ext cx="86868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Nondisjunction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failure of chromosomes to separate properly during meiosis; creates genetic abnormalities where some cells have too many chromosomes and others possibly have too few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Down’s Syndrome </a:t>
            </a: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6600" y="1524000"/>
            <a:ext cx="4597400" cy="22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227425" y="2694225"/>
            <a:ext cx="7347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https://www.youtube.com/watch?v=EA0qxhR2oOk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9900" y="3975100"/>
            <a:ext cx="4111811" cy="27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25" y="3122925"/>
            <a:ext cx="3828732" cy="349655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581320" y="1468549"/>
            <a:ext cx="2796523" cy="2584244"/>
          </a:xfrm>
          <a:custGeom>
            <a:avLst/>
            <a:gdLst>
              <a:gd name="connsiteX0" fmla="*/ 565715 w 2796523"/>
              <a:gd name="connsiteY0" fmla="*/ 134008 h 2584244"/>
              <a:gd name="connsiteX1" fmla="*/ 2649039 w 2796523"/>
              <a:gd name="connsiteY1" fmla="*/ 190569 h 2584244"/>
              <a:gd name="connsiteX2" fmla="*/ 2611332 w 2796523"/>
              <a:gd name="connsiteY2" fmla="*/ 1877966 h 2584244"/>
              <a:gd name="connsiteX3" fmla="*/ 2498210 w 2796523"/>
              <a:gd name="connsiteY3" fmla="*/ 1887393 h 2584244"/>
              <a:gd name="connsiteX4" fmla="*/ 2187125 w 2796523"/>
              <a:gd name="connsiteY4" fmla="*/ 1934527 h 2584244"/>
              <a:gd name="connsiteX5" fmla="*/ 2196552 w 2796523"/>
              <a:gd name="connsiteY5" fmla="*/ 2311599 h 2584244"/>
              <a:gd name="connsiteX6" fmla="*/ 1668651 w 2796523"/>
              <a:gd name="connsiteY6" fmla="*/ 2434148 h 2584244"/>
              <a:gd name="connsiteX7" fmla="*/ 207496 w 2796523"/>
              <a:gd name="connsiteY7" fmla="*/ 2405867 h 2584244"/>
              <a:gd name="connsiteX8" fmla="*/ 47241 w 2796523"/>
              <a:gd name="connsiteY8" fmla="*/ 181142 h 2584244"/>
              <a:gd name="connsiteX9" fmla="*/ 565715 w 2796523"/>
              <a:gd name="connsiteY9" fmla="*/ 134008 h 258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6523" h="2584244">
                <a:moveTo>
                  <a:pt x="565715" y="134008"/>
                </a:moveTo>
                <a:cubicBezTo>
                  <a:pt x="999348" y="135579"/>
                  <a:pt x="2308103" y="-100091"/>
                  <a:pt x="2649039" y="190569"/>
                </a:cubicBezTo>
                <a:cubicBezTo>
                  <a:pt x="2989975" y="481229"/>
                  <a:pt x="2636470" y="1595162"/>
                  <a:pt x="2611332" y="1877966"/>
                </a:cubicBezTo>
                <a:cubicBezTo>
                  <a:pt x="2586194" y="2160770"/>
                  <a:pt x="2568911" y="1877966"/>
                  <a:pt x="2498210" y="1887393"/>
                </a:cubicBezTo>
                <a:cubicBezTo>
                  <a:pt x="2427509" y="1896820"/>
                  <a:pt x="2237401" y="1863826"/>
                  <a:pt x="2187125" y="1934527"/>
                </a:cubicBezTo>
                <a:cubicBezTo>
                  <a:pt x="2136849" y="2005228"/>
                  <a:pt x="2282964" y="2228329"/>
                  <a:pt x="2196552" y="2311599"/>
                </a:cubicBezTo>
                <a:cubicBezTo>
                  <a:pt x="2110140" y="2394869"/>
                  <a:pt x="2000160" y="2418437"/>
                  <a:pt x="1668651" y="2434148"/>
                </a:cubicBezTo>
                <a:cubicBezTo>
                  <a:pt x="1337142" y="2449859"/>
                  <a:pt x="477731" y="2781368"/>
                  <a:pt x="207496" y="2405867"/>
                </a:cubicBezTo>
                <a:cubicBezTo>
                  <a:pt x="-62739" y="2030366"/>
                  <a:pt x="-12462" y="558214"/>
                  <a:pt x="47241" y="181142"/>
                </a:cubicBezTo>
                <a:cubicBezTo>
                  <a:pt x="106944" y="-195930"/>
                  <a:pt x="132082" y="132437"/>
                  <a:pt x="565715" y="13400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961502">
            <a:off x="5439209" y="1934906"/>
            <a:ext cx="1080745" cy="30777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Autosomes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Diploid Cells vs. Haploid Cells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Sexually reproductive organisms have two types of cells that they can reproduce: DIPLOID and HAPLOID.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cell with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each kind of chromosome (i.e. 2 of chromosome I, 2 of chromosome II, etc.) where one is from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mom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other is from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dad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represented by </a:t>
            </a:r>
            <a:r>
              <a:rPr lang="en-US" sz="2400" b="1" i="1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examples: all body cells in animals and plants except the sex cells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cell with only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each kind of chromosome, represented by </a:t>
            </a:r>
            <a:r>
              <a:rPr lang="en-US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examples: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 cells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(sperm and egg in mammals, pollen and egg in plants)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FERTILIZATION PROCESS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4343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(haploid) are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gametes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(haploid) are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gametes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 + Egg = Fertilization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process of a sperm and an egg fusing together to form a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diploid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zygote </a:t>
            </a:r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495800" y="1828800"/>
            <a:ext cx="4938712" cy="3467099"/>
            <a:chOff x="0" y="0"/>
            <a:chExt cx="4938712" cy="3467099"/>
          </a:xfrm>
        </p:grpSpPr>
        <p:pic>
          <p:nvPicPr>
            <p:cNvPr id="39" name="Google Shape;3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4445000" cy="3182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oogle Shape;40;p5"/>
            <p:cNvSpPr txBox="1"/>
            <p:nvPr/>
          </p:nvSpPr>
          <p:spPr>
            <a:xfrm>
              <a:off x="3132137" y="238125"/>
              <a:ext cx="1806575" cy="382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0625" bIns="0" anchor="t" anchorCtr="0">
              <a:noAutofit/>
            </a:bodyPr>
            <a:lstStyle/>
            <a:p>
              <a:pPr marL="39687" marR="0" lvl="0" indent="-158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2000" b="1" i="0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Meiosis</a:t>
              </a:r>
              <a:endParaRPr/>
            </a:p>
          </p:txBody>
        </p:sp>
        <p:sp>
          <p:nvSpPr>
            <p:cNvPr id="41" name="Google Shape;41;p5"/>
            <p:cNvSpPr txBox="1"/>
            <p:nvPr/>
          </p:nvSpPr>
          <p:spPr>
            <a:xfrm>
              <a:off x="2352675" y="812800"/>
              <a:ext cx="1806575" cy="382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0625" bIns="0" anchor="t" anchorCtr="0">
              <a:noAutofit/>
            </a:bodyPr>
            <a:lstStyle/>
            <a:p>
              <a:pPr marL="39687" marR="0" lvl="0" indent="-158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2000" b="1" i="0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Meiosis</a:t>
              </a:r>
              <a:endParaRPr/>
            </a:p>
          </p:txBody>
        </p:sp>
        <p:sp>
          <p:nvSpPr>
            <p:cNvPr id="42" name="Google Shape;42;p5"/>
            <p:cNvSpPr txBox="1"/>
            <p:nvPr/>
          </p:nvSpPr>
          <p:spPr>
            <a:xfrm>
              <a:off x="2117725" y="446087"/>
              <a:ext cx="1808162" cy="322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0625" bIns="0" anchor="t" anchorCtr="0">
              <a:noAutofit/>
            </a:bodyPr>
            <a:lstStyle/>
            <a:p>
              <a:pPr marL="39687" marR="0" lvl="0" indent="-158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Sperm Cell</a:t>
              </a:r>
              <a:endParaRPr/>
            </a:p>
          </p:txBody>
        </p:sp>
        <p:sp>
          <p:nvSpPr>
            <p:cNvPr id="43" name="Google Shape;43;p5"/>
            <p:cNvSpPr txBox="1"/>
            <p:nvPr/>
          </p:nvSpPr>
          <p:spPr>
            <a:xfrm>
              <a:off x="1443037" y="1427162"/>
              <a:ext cx="1077912" cy="322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0625" bIns="0" anchor="t" anchorCtr="0">
              <a:noAutofit/>
            </a:bodyPr>
            <a:lstStyle/>
            <a:p>
              <a:pPr marL="39687" marR="0" lvl="0" indent="-158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Egg Cell</a:t>
              </a:r>
              <a:endParaRPr/>
            </a:p>
          </p:txBody>
        </p:sp>
        <p:sp>
          <p:nvSpPr>
            <p:cNvPr id="44" name="Google Shape;44;p5"/>
            <p:cNvSpPr txBox="1"/>
            <p:nvPr/>
          </p:nvSpPr>
          <p:spPr>
            <a:xfrm>
              <a:off x="12700" y="309562"/>
              <a:ext cx="1651000" cy="547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0625" bIns="0" anchor="t" anchorCtr="0">
              <a:noAutofit/>
            </a:bodyPr>
            <a:lstStyle/>
            <a:p>
              <a:pPr marL="39687" marR="0" lvl="0" indent="-1587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Haploid gametes</a:t>
              </a:r>
              <a:endParaRPr/>
            </a:p>
            <a:p>
              <a:pPr marL="39687" marR="0" lvl="0" indent="-1587" algn="ctr" rtl="0">
                <a:lnSpc>
                  <a:spcPct val="8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(n=23)</a:t>
              </a:r>
              <a:endParaRPr/>
            </a:p>
          </p:txBody>
        </p:sp>
        <p:sp>
          <p:nvSpPr>
            <p:cNvPr id="45" name="Google Shape;45;p5"/>
            <p:cNvSpPr txBox="1"/>
            <p:nvPr/>
          </p:nvSpPr>
          <p:spPr>
            <a:xfrm>
              <a:off x="558800" y="1830387"/>
              <a:ext cx="1806575" cy="382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0625" bIns="0" anchor="t" anchorCtr="0">
              <a:noAutofit/>
            </a:bodyPr>
            <a:lstStyle/>
            <a:p>
              <a:pPr marL="39687" marR="0" lvl="0" indent="-158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2000" b="1" i="0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Fertilization</a:t>
              </a:r>
              <a:endParaRPr/>
            </a:p>
          </p:txBody>
        </p:sp>
        <p:sp>
          <p:nvSpPr>
            <p:cNvPr id="46" name="Google Shape;46;p5"/>
            <p:cNvSpPr txBox="1"/>
            <p:nvPr/>
          </p:nvSpPr>
          <p:spPr>
            <a:xfrm>
              <a:off x="766762" y="2344737"/>
              <a:ext cx="1651000" cy="547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0625" bIns="0" anchor="t" anchorCtr="0">
              <a:noAutofit/>
            </a:bodyPr>
            <a:lstStyle/>
            <a:p>
              <a:pPr marL="39687" marR="0" lvl="0" indent="-1587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Diploid zygote</a:t>
              </a:r>
              <a:endParaRPr/>
            </a:p>
            <a:p>
              <a:pPr marL="39687" marR="0" lvl="0" indent="-1587" algn="ctr" rtl="0">
                <a:lnSpc>
                  <a:spcPct val="8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(2n=46)</a:t>
              </a:r>
              <a:endParaRPr/>
            </a:p>
          </p:txBody>
        </p:sp>
        <p:sp>
          <p:nvSpPr>
            <p:cNvPr id="47" name="Google Shape;47;p5"/>
            <p:cNvSpPr txBox="1"/>
            <p:nvPr/>
          </p:nvSpPr>
          <p:spPr>
            <a:xfrm>
              <a:off x="1104900" y="2820987"/>
              <a:ext cx="18065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0625" bIns="0" anchor="t" anchorCtr="0">
              <a:noAutofit/>
            </a:bodyPr>
            <a:lstStyle/>
            <a:p>
              <a:pPr marL="39687" marR="0" lvl="0" indent="-1587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2000" b="1" i="0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Mitosis and Development</a:t>
              </a:r>
              <a:endParaRPr/>
            </a:p>
          </p:txBody>
        </p:sp>
        <p:sp>
          <p:nvSpPr>
            <p:cNvPr id="48" name="Google Shape;48;p5"/>
            <p:cNvSpPr txBox="1"/>
            <p:nvPr/>
          </p:nvSpPr>
          <p:spPr>
            <a:xfrm>
              <a:off x="3132137" y="2319337"/>
              <a:ext cx="1651000" cy="77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0625" bIns="0" anchor="t" anchorCtr="0">
              <a:noAutofit/>
            </a:bodyPr>
            <a:lstStyle/>
            <a:p>
              <a:pPr marL="39687" marR="0" lvl="0" indent="-1587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Multicellular</a:t>
              </a:r>
              <a:endParaRPr/>
            </a:p>
            <a:p>
              <a:pPr marL="39687" marR="0" lvl="0" indent="-1587" algn="ctr" rtl="0">
                <a:lnSpc>
                  <a:spcPct val="8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diploid adults</a:t>
              </a:r>
              <a:endParaRPr/>
            </a:p>
            <a:p>
              <a:pPr marL="39687" marR="0" lvl="0" indent="-1587" algn="ctr" rtl="0">
                <a:lnSpc>
                  <a:spcPct val="8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FFFF"/>
                </a:buClr>
                <a:buFont typeface="Times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(2n=46)</a:t>
              </a:r>
              <a:endParaRPr/>
            </a:p>
          </p:txBody>
        </p:sp>
      </p:grpSp>
      <p:sp>
        <p:nvSpPr>
          <p:cNvPr id="49" name="Google Shape;49;p5"/>
          <p:cNvSpPr txBox="1"/>
          <p:nvPr/>
        </p:nvSpPr>
        <p:spPr>
          <a:xfrm>
            <a:off x="3374075" y="5869325"/>
            <a:ext cx="7344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https://www.youtube.com/watch?v=VnDcGlyjWug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https://www.youtube.com/watch?v=xmfs9d1KiX8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https://www.youtube.com/watch?v=6og2qljBNkw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3" y="274637"/>
            <a:ext cx="8545288" cy="64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25" y="44325"/>
            <a:ext cx="6042152" cy="67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04" y="0"/>
            <a:ext cx="84151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Process of Meiosis</a:t>
            </a: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-108850" y="404325"/>
            <a:ext cx="5582700" cy="54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Meiosis: the formation of </a:t>
            </a:r>
            <a:r>
              <a:rPr lang="en-US" sz="2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haploid gametes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(sex cells)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in the gonads (boys: testes, girls: ovaries) will undergo meiosis when they need to produce gametes for </a:t>
            </a:r>
            <a:r>
              <a:rPr lang="en-US" sz="2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reproduction.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Males: Make 4 sperm in meiosis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Females: Make 1 egg and  3 polar bodies in meiosis</a:t>
            </a:r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5850" y="914400"/>
            <a:ext cx="3828000" cy="51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/>
        </p:nvSpPr>
        <p:spPr>
          <a:xfrm>
            <a:off x="5209600" y="6282600"/>
            <a:ext cx="89574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https://www.youtube.com/watch?v=toWK0fIyFlY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https://goo.gl/CNnZ9V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Process of Meiosis </a:t>
            </a: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 divides the chromosomes differently during the phases to ensure that there are 4 new cells produced, each genetically different, with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half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chromosomes that the body cells have.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 of MEIOSIS: Interphase → Prophase 1 →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Metaphase 1 → Anaphase 1→ Telophase 1 →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Prophase 2 → Metaphase 2 → Anaphase 2 →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Telophase 2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(DNA is still duplicated/replicated during Interphase)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Results: 4 genetically different sex cells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E76D"/>
            </a:gs>
            <a:gs pos="100000">
              <a:srgbClr val="1EB838"/>
            </a:gs>
          </a:gsLst>
          <a:lin ang="5400000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PROPHASE 1 of Meiosis</a:t>
            </a: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800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½ of your chromosomes in a cell (23) come from MOM and the other half (23) come from DAD. This totals to your 46 chromosomes per cell.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prophase these chromosomes pair up in their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homologous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pairs and form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tetrads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tetrad has a chromosome from MOM and the matching chromosome from DAD.</a:t>
            </a:r>
            <a:endParaRPr/>
          </a:p>
        </p:txBody>
      </p:sp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3365500"/>
            <a:ext cx="3543300" cy="3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/>
        </p:nvSpPr>
        <p:spPr>
          <a:xfrm>
            <a:off x="5029200" y="990600"/>
            <a:ext cx="38862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Homologous chromosomes: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2 chromosomes of a pair in a diploid cell (remember, one from mom and one from dad), humans for instance have 46 chromosomes, 23 homologous pairs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9699</TotalTime>
  <Words>629</Words>
  <Application>Microsoft Office PowerPoint</Application>
  <PresentationFormat>On-screen Show (4:3)</PresentationFormat>
  <Paragraphs>81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</vt:lpstr>
      <vt:lpstr>Default Design</vt:lpstr>
      <vt:lpstr>Asexual Reproduction vs. Sexual Reproduction</vt:lpstr>
      <vt:lpstr>Diploid Cells vs. Haploid Cells</vt:lpstr>
      <vt:lpstr>FERTILIZATION PROCESS</vt:lpstr>
      <vt:lpstr>PowerPoint Presentation</vt:lpstr>
      <vt:lpstr>PowerPoint Presentation</vt:lpstr>
      <vt:lpstr>PowerPoint Presentation</vt:lpstr>
      <vt:lpstr>Process of Meiosis</vt:lpstr>
      <vt:lpstr>Process of Meiosis </vt:lpstr>
      <vt:lpstr>PROPHASE 1 of Meiosis</vt:lpstr>
      <vt:lpstr>PowerPoint Presentation</vt:lpstr>
      <vt:lpstr>Crossing Over</vt:lpstr>
      <vt:lpstr>Meiosis 2 (Prophase 2 → Metaphase 2 → Anaphase 2 → Telophase 2)</vt:lpstr>
      <vt:lpstr>PowerPoint Presentation</vt:lpstr>
      <vt:lpstr>Anaphase/Telophase 1</vt:lpstr>
      <vt:lpstr>PowerPoint Presentation</vt:lpstr>
      <vt:lpstr>PowerPoint Presentation</vt:lpstr>
      <vt:lpstr>How is Meiosis Different than Mitosis?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Reproduction vs. Sexual Reproduction</dc:title>
  <cp:lastModifiedBy>Harabin, Richard</cp:lastModifiedBy>
  <cp:revision>4</cp:revision>
  <dcterms:modified xsi:type="dcterms:W3CDTF">2019-03-28T12:50:15Z</dcterms:modified>
</cp:coreProperties>
</file>