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6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12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</p:sldIdLst>
  <p:sldSz cx="9144000" cy="6858000" type="screen4x3"/>
  <p:notesSz cx="6858000" cy="9144000"/>
  <p:embeddedFontLst>
    <p:embeddedFont>
      <p:font typeface="Source Sans Pro" panose="020B0604020202020204" charset="0"/>
      <p:regular r:id="rId61"/>
      <p:bold r:id="rId62"/>
      <p:italic r:id="rId63"/>
      <p:boldItalic r:id="rId64"/>
    </p:embeddedFont>
    <p:embeddedFont>
      <p:font typeface="Overlock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545ea12d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2545ea12d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545ea12d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2545ea12d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545ea12dd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545ea12dd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45ea12dd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545ea12dd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45ea12dd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545ea12dd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45ea12dd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2545ea12dd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45ea12d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545ea12d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45ea12dd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45ea12dd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545ea12dd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545ea12dd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a8d3d02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a8d3d02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545ea12dd_0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2545ea12dd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bc50586d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bc50586d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545ea12dd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2545ea12dd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545ea12dd_0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545ea12dd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545ea12dd_0_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2545ea12dd_0_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023f35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7023f35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545ea12dd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2545ea12dd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  <a:defRPr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None/>
              <a:defRPr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None/>
              <a:defRPr sz="2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  <a:defRPr sz="2400" b="1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None/>
              <a:defRPr sz="20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None/>
              <a:defRPr sz="18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Char char="•"/>
              <a:defRPr sz="24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–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•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–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  <a:defRPr sz="2400" b="1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None/>
              <a:defRPr sz="20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None/>
              <a:defRPr sz="18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6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Char char="•"/>
              <a:defRPr sz="24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–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•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–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Overlock"/>
              <a:buChar char="»"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Char char="•"/>
              <a:defRPr sz="28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Char char="–"/>
              <a:defRPr sz="2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•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–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Char char="•"/>
              <a:defRPr sz="28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Char char="–"/>
              <a:defRPr sz="2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•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–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1800"/>
              <a:buFont typeface="Overlock"/>
              <a:buChar char="»"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  <a:defRPr sz="20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None/>
              <a:defRPr sz="1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None/>
              <a:defRPr sz="16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1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37704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2"/>
          </p:nvPr>
        </p:nvSpPr>
        <p:spPr>
          <a:xfrm>
            <a:off x="4760913" y="2362200"/>
            <a:ext cx="37704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>
            <a:spLocks noGrp="1"/>
          </p:cNvSpPr>
          <p:nvPr>
            <p:ph type="title"/>
          </p:nvPr>
        </p:nvSpPr>
        <p:spPr>
          <a:xfrm>
            <a:off x="6705600" y="762000"/>
            <a:ext cx="1981200" cy="53244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78" name="Google Shape;78;p18"/>
          <p:cNvSpPr txBox="1"/>
          <p:nvPr/>
        </p:nvSpPr>
        <p:spPr>
          <a:xfrm rot="5400000">
            <a:off x="5061143" y="2460757"/>
            <a:ext cx="5270100" cy="1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3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 rot="5400000">
            <a:off x="995400" y="528600"/>
            <a:ext cx="53244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 rot="5400000">
            <a:off x="2822675" y="377850"/>
            <a:ext cx="3724200" cy="7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  <a:defRPr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Char char="–"/>
              <a:defRPr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Char char="•"/>
              <a:defRPr sz="2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–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988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464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464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988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464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464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AB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  <a:defRPr sz="32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Char char="–"/>
              <a:defRPr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Char char="•"/>
              <a:defRPr sz="2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–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  <a:defRPr sz="32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Char char="–"/>
              <a:defRPr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Char char="•"/>
              <a:defRPr sz="2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–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26" name="Google Shape;26;p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1400"/>
              <a:buFont typeface="Overlock"/>
              <a:buNone/>
              <a:defRPr sz="32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1400"/>
              <a:buFont typeface="Overlock"/>
              <a:buNone/>
              <a:defRPr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1400"/>
              <a:buFont typeface="Overlock"/>
              <a:buNone/>
              <a:defRPr sz="2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14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14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14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14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14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1400"/>
              <a:buFont typeface="Overlock"/>
              <a:buNone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  <a:defRPr sz="14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None/>
              <a:defRPr sz="1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None/>
              <a:defRPr sz="1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  <a:defRPr sz="32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Char char="–"/>
              <a:defRPr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Char char="•"/>
              <a:defRPr sz="2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–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  <a:defRPr sz="1400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None/>
              <a:defRPr sz="1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None/>
              <a:defRPr sz="1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None/>
              <a:defRPr sz="9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  <a:defRPr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Char char="–"/>
              <a:defRPr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99"/>
              </a:buClr>
              <a:buSzPts val="2400"/>
              <a:buFont typeface="Overlock"/>
              <a:buChar char="•"/>
              <a:defRPr sz="2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–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2000"/>
              <a:buFont typeface="Overlock"/>
              <a:buChar char="»"/>
              <a:defRPr sz="2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14"/>
          <p:cNvGrpSpPr/>
          <p:nvPr/>
        </p:nvGrpSpPr>
        <p:grpSpPr>
          <a:xfrm>
            <a:off x="0" y="0"/>
            <a:ext cx="7620000" cy="6858000"/>
            <a:chOff x="0" y="0"/>
            <a:chExt cx="7620000" cy="6858000"/>
          </a:xfrm>
        </p:grpSpPr>
        <p:grpSp>
          <p:nvGrpSpPr>
            <p:cNvPr id="48" name="Google Shape;48;p14"/>
            <p:cNvGrpSpPr/>
            <p:nvPr/>
          </p:nvGrpSpPr>
          <p:grpSpPr>
            <a:xfrm>
              <a:off x="0" y="0"/>
              <a:ext cx="3200400" cy="6858000"/>
              <a:chOff x="0" y="0"/>
              <a:chExt cx="3200400" cy="6858000"/>
            </a:xfrm>
          </p:grpSpPr>
          <p:sp>
            <p:nvSpPr>
              <p:cNvPr id="49" name="Google Shape;49;p14"/>
              <p:cNvSpPr txBox="1"/>
              <p:nvPr/>
            </p:nvSpPr>
            <p:spPr>
              <a:xfrm>
                <a:off x="0" y="0"/>
                <a:ext cx="762000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4"/>
              <p:cNvSpPr/>
              <p:nvPr/>
            </p:nvSpPr>
            <p:spPr>
              <a:xfrm>
                <a:off x="457200" y="0"/>
                <a:ext cx="2743200" cy="11667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0"/>
                    </a:moveTo>
                    <a:lnTo>
                      <a:pt x="120000" y="78367"/>
                    </a:lnTo>
                    <a:lnTo>
                      <a:pt x="26388" y="78693"/>
                    </a:lnTo>
                    <a:lnTo>
                      <a:pt x="24583" y="78367"/>
                    </a:lnTo>
                    <a:lnTo>
                      <a:pt x="21388" y="79836"/>
                    </a:lnTo>
                    <a:cubicBezTo>
                      <a:pt x="20138" y="81306"/>
                      <a:pt x="18263" y="83755"/>
                      <a:pt x="17083" y="86693"/>
                    </a:cubicBezTo>
                    <a:cubicBezTo>
                      <a:pt x="15902" y="89632"/>
                      <a:pt x="14930" y="93714"/>
                      <a:pt x="14305" y="97469"/>
                    </a:cubicBezTo>
                    <a:cubicBezTo>
                      <a:pt x="13680" y="101224"/>
                      <a:pt x="13472" y="104979"/>
                      <a:pt x="13333" y="108734"/>
                    </a:cubicBezTo>
                    <a:lnTo>
                      <a:pt x="13333" y="120000"/>
                    </a:lnTo>
                    <a:lnTo>
                      <a:pt x="0" y="120000"/>
                    </a:lnTo>
                    <a:lnTo>
                      <a:pt x="0" y="78367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51;p14"/>
            <p:cNvGrpSpPr/>
            <p:nvPr/>
          </p:nvGrpSpPr>
          <p:grpSpPr>
            <a:xfrm>
              <a:off x="228700" y="1981200"/>
              <a:ext cx="7391300" cy="319200"/>
              <a:chOff x="228700" y="1981200"/>
              <a:chExt cx="7391300" cy="319200"/>
            </a:xfrm>
          </p:grpSpPr>
          <p:sp>
            <p:nvSpPr>
              <p:cNvPr id="52" name="Google Shape;52;p14"/>
              <p:cNvSpPr/>
              <p:nvPr/>
            </p:nvSpPr>
            <p:spPr>
              <a:xfrm>
                <a:off x="609600" y="1981200"/>
                <a:ext cx="7010400" cy="3174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4"/>
              <p:cNvSpPr/>
              <p:nvPr/>
            </p:nvSpPr>
            <p:spPr>
              <a:xfrm flipH="1">
                <a:off x="228700" y="1981200"/>
                <a:ext cx="393600" cy="319200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54;p14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10.jpg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13" Type="http://schemas.openxmlformats.org/officeDocument/2006/relationships/image" Target="../media/image74.jp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11" Type="http://schemas.openxmlformats.org/officeDocument/2006/relationships/image" Target="../media/image72.jpg"/><Relationship Id="rId5" Type="http://schemas.openxmlformats.org/officeDocument/2006/relationships/image" Target="../media/image67.jpg"/><Relationship Id="rId10" Type="http://schemas.openxmlformats.org/officeDocument/2006/relationships/image" Target="../media/image71.jpg"/><Relationship Id="rId4" Type="http://schemas.openxmlformats.org/officeDocument/2006/relationships/image" Target="../media/image6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 descr="multiLayerFor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>
            <a:spLocks noGrp="1"/>
          </p:cNvSpPr>
          <p:nvPr>
            <p:ph type="ctrTitle"/>
          </p:nvPr>
        </p:nvSpPr>
        <p:spPr>
          <a:xfrm>
            <a:off x="685800" y="4873625"/>
            <a:ext cx="7772400" cy="1069975"/>
          </a:xfrm>
          <a:prstGeom prst="rect">
            <a:avLst/>
          </a:prstGeom>
          <a:solidFill>
            <a:srgbClr val="008000">
              <a:alpha val="6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60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Kingdom Plantae</a:t>
            </a:r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371600" y="6172200"/>
            <a:ext cx="6400800" cy="533400"/>
          </a:xfrm>
          <a:prstGeom prst="rect">
            <a:avLst/>
          </a:prstGeom>
          <a:solidFill>
            <a:srgbClr val="008000">
              <a:alpha val="654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Chapters 21 - 25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4" descr="roots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100"/>
            <a:ext cx="9144000" cy="6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008000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Adaptations</a:t>
            </a:r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524000"/>
          </a:xfrm>
          <a:prstGeom prst="rect">
            <a:avLst/>
          </a:prstGeom>
          <a:solidFill>
            <a:srgbClr val="008000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Roots 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→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anchor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plants to the soil;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absorb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water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and nutrients from the soil; produce hormones—helps with plant growth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ROOTS</a:t>
            </a:r>
            <a:endParaRPr/>
          </a:p>
        </p:txBody>
      </p:sp>
      <p:sp>
        <p:nvSpPr>
          <p:cNvPr id="206" name="Google Shape;206;p35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Allows plants to take in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water needed for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photosynthesis while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living on land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Types of roots →</a:t>
            </a:r>
            <a:endParaRPr/>
          </a:p>
        </p:txBody>
      </p:sp>
      <p:pic>
        <p:nvPicPr>
          <p:cNvPr id="207" name="Google Shape;207;p35" descr="root typ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7637" y="2514600"/>
            <a:ext cx="3573600" cy="4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248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ROOTS</a:t>
            </a:r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body" idx="1"/>
          </p:nvPr>
        </p:nvSpPr>
        <p:spPr>
          <a:xfrm>
            <a:off x="838200" y="990600"/>
            <a:ext cx="7692900" cy="50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 Hairs – increase the surface area, so more water can be absorbed by plants</a:t>
            </a:r>
            <a:endParaRPr/>
          </a:p>
          <a:p>
            <a:pPr marL="342900" marR="0" lvl="0" indent="-2095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6" descr="ro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2438400"/>
            <a:ext cx="6400800" cy="40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7" descr="ChervilSt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600" y="838200"/>
            <a:ext cx="3790950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Adaptations</a:t>
            </a:r>
            <a:endParaRPr/>
          </a:p>
        </p:txBody>
      </p:sp>
      <p:sp>
        <p:nvSpPr>
          <p:cNvPr id="221" name="Google Shape;221;p37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Stem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→ provide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support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for leaves and flowers; contains vessels that transport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food--(phloem)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, and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water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--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(xylem)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endParaRPr sz="32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		</a:t>
            </a:r>
            <a:r>
              <a:rPr lang="en-US" sz="32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Phloem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				</a:t>
            </a:r>
            <a:r>
              <a:rPr lang="en-US" sz="3200" b="1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Xylem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-transports food			-transports water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-from leaves → roots		- from roots → leaves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8" descr="plant transpo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533400"/>
            <a:ext cx="5288100" cy="6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32" name="Google Shape;232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</a:pPr>
            <a:endParaRPr sz="3200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33" name="Google Shape;23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75" y="109850"/>
            <a:ext cx="5807848" cy="387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6225" y="1914600"/>
            <a:ext cx="5383149" cy="49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Xylem &amp; Phloem</a:t>
            </a:r>
            <a:endParaRPr/>
          </a:p>
        </p:txBody>
      </p:sp>
      <p:sp>
        <p:nvSpPr>
          <p:cNvPr id="240" name="Google Shape;240;p40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40" descr="I10-24-vascul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362200"/>
            <a:ext cx="6248400" cy="43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Vascular vs. Non-vascular</a:t>
            </a:r>
            <a:endParaRPr/>
          </a:p>
        </p:txBody>
      </p:sp>
      <p:pic>
        <p:nvPicPr>
          <p:cNvPr id="247" name="Google Shape;247;p41" descr="corna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341437"/>
            <a:ext cx="4448175" cy="3125787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1"/>
          <p:cNvSpPr txBox="1"/>
          <p:nvPr/>
        </p:nvSpPr>
        <p:spPr>
          <a:xfrm>
            <a:off x="304800" y="4495800"/>
            <a:ext cx="4191000" cy="2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32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Vascular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:  has </a:t>
            </a:r>
            <a:r>
              <a:rPr lang="en-US" sz="32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veins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that carry water &amp; food up and down the stem.  Allows for tall plants.</a:t>
            </a:r>
            <a:endParaRPr/>
          </a:p>
        </p:txBody>
      </p:sp>
      <p:pic>
        <p:nvPicPr>
          <p:cNvPr id="249" name="Google Shape;249;p41" descr="http://wpcontent.answcdn.com/wikipedia/commons/thumb/d/db/Celery_cross_section.jpg/220px-Celery_cross_section.jpg"/>
          <p:cNvPicPr preferRelativeResize="0"/>
          <p:nvPr/>
        </p:nvPicPr>
        <p:blipFill rotWithShape="1">
          <a:blip r:embed="rId4">
            <a:alphaModFix/>
          </a:blip>
          <a:srcRect l="18182" t="12121" r="9090" b="6060"/>
          <a:stretch/>
        </p:blipFill>
        <p:spPr>
          <a:xfrm>
            <a:off x="4876800" y="2209800"/>
            <a:ext cx="4038600" cy="426243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1"/>
          <p:cNvSpPr txBox="1"/>
          <p:nvPr/>
        </p:nvSpPr>
        <p:spPr>
          <a:xfrm>
            <a:off x="4953000" y="1371600"/>
            <a:ext cx="303212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**Add to notes!**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LEAVES</a:t>
            </a:r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Provides a large surface area to trap sunlight needed for photosynthesis</a:t>
            </a:r>
            <a:endParaRPr/>
          </a:p>
          <a:p>
            <a:pPr marL="342900" marR="0" lvl="0" indent="-2095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42" descr="leaf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3352800"/>
            <a:ext cx="2070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2" descr="http://t1.gstatic.com/images?q=tbn:ANd9GcQ7kO385EuSqWp9PsZN6_v0iWyXG1nTp37REOunEV31Llvirt5XA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3429000"/>
            <a:ext cx="3733800" cy="27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CUTICLE</a:t>
            </a:r>
            <a:endParaRPr/>
          </a:p>
        </p:txBody>
      </p:sp>
      <p:sp>
        <p:nvSpPr>
          <p:cNvPr id="264" name="Google Shape;264;p43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Waxy outer covering on a leaf or fruit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does this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Covering help prevent?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(Hint: think about what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 plants don’t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want to lose!)</a:t>
            </a:r>
            <a:endParaRPr/>
          </a:p>
          <a:p>
            <a:pPr marL="342900" marR="0" lvl="0" indent="-2095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43" descr="leafpi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3200400"/>
            <a:ext cx="4648200" cy="32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Nonvascular vs. Vascular</a:t>
            </a:r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34290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</a:pPr>
            <a:r>
              <a:rPr lang="en-US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Nonvascular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mosses &amp; liverworts</a:t>
            </a:r>
            <a:endParaRPr/>
          </a:p>
        </p:txBody>
      </p:sp>
      <p:sp>
        <p:nvSpPr>
          <p:cNvPr id="136" name="Google Shape;136;p26"/>
          <p:cNvSpPr txBox="1"/>
          <p:nvPr/>
        </p:nvSpPr>
        <p:spPr>
          <a:xfrm>
            <a:off x="4760912" y="2362200"/>
            <a:ext cx="37704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</a:pPr>
            <a:r>
              <a:rPr lang="en-US" sz="2400" b="0" i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Vascular</a:t>
            </a: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Ferns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Gymnosperms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Cone-bearing plants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Pine, cedar, redwood, fir, cypress, etc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Angiosperms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Flower-bearing plants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6" descr="moss spor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3200400"/>
            <a:ext cx="2590800" cy="34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/>
          <p:nvPr/>
        </p:nvSpPr>
        <p:spPr>
          <a:xfrm>
            <a:off x="7391400" y="533400"/>
            <a:ext cx="1752600" cy="3055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6477000" y="5181600"/>
            <a:ext cx="2133600" cy="152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4114800" y="5334000"/>
            <a:ext cx="2133600" cy="1279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STOMATA</a:t>
            </a:r>
            <a:endParaRPr/>
          </a:p>
        </p:txBody>
      </p:sp>
      <p:sp>
        <p:nvSpPr>
          <p:cNvPr id="271" name="Google Shape;271;p44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openings on leaves, where CO</a:t>
            </a:r>
            <a:r>
              <a:rPr lang="en-US" sz="2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enters the plant AND where O</a:t>
            </a:r>
            <a:r>
              <a:rPr lang="en-US" sz="2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H</a:t>
            </a:r>
            <a:r>
              <a:rPr lang="en-US" sz="2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leave the plant</a:t>
            </a:r>
            <a:endParaRPr/>
          </a:p>
          <a:p>
            <a:pPr marL="342900" marR="0" lvl="0" indent="-2095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44" descr="stomata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3733800"/>
            <a:ext cx="4648200" cy="27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STOMATA</a:t>
            </a:r>
            <a:endParaRPr/>
          </a:p>
        </p:txBody>
      </p:sp>
      <p:sp>
        <p:nvSpPr>
          <p:cNvPr id="278" name="Google Shape;278;p45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Transpiration →  process where H</a:t>
            </a:r>
            <a:r>
              <a:rPr lang="en-US" sz="2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leaves a plant</a:t>
            </a:r>
            <a:endParaRPr/>
          </a:p>
          <a:p>
            <a:pPr marL="342900" marR="0" lvl="0" indent="-2095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45" descr="transpiration%5B1%5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2971800"/>
            <a:ext cx="38100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5" descr="tra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7800" y="3276600"/>
            <a:ext cx="298440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6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0955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554" y="371054"/>
            <a:ext cx="7924801" cy="274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625" y="3327875"/>
            <a:ext cx="8210649" cy="234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88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4 Types of Plants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Spore Bearing vs. Seed Bearing Plants</a:t>
            </a:r>
            <a:endParaRPr/>
          </a:p>
        </p:txBody>
      </p:sp>
      <p:sp>
        <p:nvSpPr>
          <p:cNvPr id="299" name="Google Shape;299;p48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37704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</a:pPr>
            <a:r>
              <a:rPr lang="en-US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Spore Bearing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Mosses &amp; liverworts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Ferns</a:t>
            </a:r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body" idx="1"/>
          </p:nvPr>
        </p:nvSpPr>
        <p:spPr>
          <a:xfrm>
            <a:off x="4760912" y="2362200"/>
            <a:ext cx="37704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</a:pPr>
            <a:r>
              <a:rPr lang="en-US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Seed Bearing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Gymnosperms</a:t>
            </a:r>
            <a:endParaRPr/>
          </a:p>
          <a:p>
            <a:pPr marL="16002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–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Cone-bearing plants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Angiosperms</a:t>
            </a:r>
            <a:endParaRPr/>
          </a:p>
          <a:p>
            <a:pPr marL="16002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–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Flower-bearing plants</a:t>
            </a:r>
            <a:endParaRPr/>
          </a:p>
          <a:p>
            <a:pPr marL="342900" marR="0" lvl="0" indent="-2667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98"/>
            <a:ext cx="7924800" cy="1143000"/>
          </a:xfrm>
        </p:spPr>
        <p:txBody>
          <a:bodyPr/>
          <a:lstStyle/>
          <a:p>
            <a:r>
              <a:rPr lang="en-US" dirty="0" smtClean="0"/>
              <a:t>Evolution of Plants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595"/>
            <a:ext cx="6566751" cy="478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9" descr="mos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105400" cy="5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9" descr="moss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0"/>
            <a:ext cx="4038600" cy="5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9" descr="http://www.dustandrust.com/images/bricks_and_mos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581400"/>
            <a:ext cx="51054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 txBox="1"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  <a:prstGeom prst="rect">
            <a:avLst/>
          </a:prstGeom>
          <a:solidFill>
            <a:srgbClr val="008000">
              <a:alpha val="5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Non-Vascular Mosses</a:t>
            </a:r>
            <a:endParaRPr/>
          </a:p>
        </p:txBody>
      </p:sp>
      <p:pic>
        <p:nvPicPr>
          <p:cNvPr id="309" name="Google Shape;309;p49" descr="hornwort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5400" y="4140200"/>
            <a:ext cx="4038600" cy="27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Overlock"/>
              <a:buNone/>
            </a:pPr>
            <a:r>
              <a:rPr lang="en-US" sz="54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Non-Vascular Plants</a:t>
            </a:r>
            <a:endParaRPr/>
          </a:p>
        </p:txBody>
      </p:sp>
      <p:sp>
        <p:nvSpPr>
          <p:cNvPr id="315" name="Google Shape;315;p50"/>
          <p:cNvSpPr txBox="1"/>
          <p:nvPr/>
        </p:nvSpPr>
        <p:spPr>
          <a:xfrm>
            <a:off x="457200" y="1447800"/>
            <a:ext cx="8382000" cy="50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3200" b="0" i="0" u="sng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“vascular” </a:t>
            </a:r>
            <a:r>
              <a:rPr lang="en-US" sz="32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= has vessels</a:t>
            </a:r>
            <a:endParaRPr sz="3200" b="0" i="0" u="sng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sng" strike="noStrike" cap="none">
              <a:solidFill>
                <a:srgbClr val="C1FF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SzPts val="3200"/>
              <a:buFont typeface="Arial"/>
              <a:buChar char="•"/>
            </a:pPr>
            <a:r>
              <a:rPr lang="en-US" sz="3200" b="0" i="0" u="sng" strike="noStrike" cap="none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Non-Vascular Plants: </a:t>
            </a:r>
            <a:r>
              <a:rPr lang="en-US" sz="32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a.k.a. “bryophytes.”  </a:t>
            </a:r>
            <a:endParaRPr/>
          </a:p>
          <a:p>
            <a:pPr marL="0" marR="0" lvl="0" indent="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Do not have </a:t>
            </a:r>
            <a:r>
              <a:rPr lang="en-US" sz="3200" b="0" i="0" u="sng" strike="noStrike" cap="none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vessels</a:t>
            </a:r>
            <a:r>
              <a:rPr lang="en-US" sz="32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 (xylem and phloem)</a:t>
            </a:r>
            <a:endParaRPr sz="32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Arial"/>
              <a:buChar char="○"/>
            </a:pPr>
            <a:r>
              <a:rPr lang="en-US" sz="32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Rhizoids which anchor them into the ground </a:t>
            </a:r>
            <a:r>
              <a:rPr lang="en-US" sz="32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Reproduce with </a:t>
            </a:r>
            <a:r>
              <a:rPr lang="en-US" sz="3200" b="0" i="0" u="sng" strike="noStrike" cap="none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spores </a:t>
            </a:r>
            <a:endParaRPr/>
          </a:p>
          <a:p>
            <a:pPr marL="0" marR="0" lvl="0" indent="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Ex: </a:t>
            </a:r>
            <a:r>
              <a:rPr lang="en-US" sz="3200" b="0" i="0" u="sng" strike="noStrike" cap="none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Mosses→</a:t>
            </a:r>
            <a:r>
              <a:rPr lang="en-US" sz="32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 tiny &amp; close to the ground</a:t>
            </a:r>
            <a:endParaRPr sz="3200" b="0" i="0" u="sng" strike="noStrike" cap="none">
              <a:solidFill>
                <a:srgbClr val="C1FF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sng">
              <a:solidFill>
                <a:srgbClr val="C1FFD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1"/>
          <p:cNvSpPr txBox="1"/>
          <p:nvPr/>
        </p:nvSpPr>
        <p:spPr>
          <a:xfrm>
            <a:off x="213825" y="274650"/>
            <a:ext cx="8583900" cy="3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3050" lvl="0" indent="-273050" algn="l" rtl="0">
              <a:spcBef>
                <a:spcPts val="0"/>
              </a:spcBef>
              <a:spcAft>
                <a:spcPts val="0"/>
              </a:spcAft>
              <a:buClr>
                <a:srgbClr val="AA2B1E"/>
              </a:buClr>
              <a:buSzPts val="1870"/>
              <a:buFont typeface="Courgette"/>
              <a:buChar char="O"/>
            </a:pPr>
            <a:r>
              <a:rPr lang="en-US" sz="2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Reproduction</a:t>
            </a:r>
            <a:endParaRPr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39762" lvl="1" indent="-284162" algn="l" rtl="0">
              <a:spcBef>
                <a:spcPts val="400"/>
              </a:spcBef>
              <a:spcAft>
                <a:spcPts val="0"/>
              </a:spcAft>
              <a:buClr>
                <a:srgbClr val="AA2B1E"/>
              </a:buClr>
              <a:buSzPts val="1700"/>
              <a:buFont typeface="Courgette"/>
              <a:buChar char="O"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Spores are produced by one part of the moss</a:t>
            </a:r>
            <a:endParaRPr sz="2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39762" lvl="1" indent="-284162" algn="l" rtl="0">
              <a:spcBef>
                <a:spcPts val="400"/>
              </a:spcBef>
              <a:spcAft>
                <a:spcPts val="0"/>
              </a:spcAft>
              <a:buClr>
                <a:srgbClr val="AA2B1E"/>
              </a:buClr>
              <a:buSzPts val="1700"/>
              <a:buFont typeface="Courgette"/>
              <a:buChar char="O"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spores land in a moist area and grow into the green part of the moss</a:t>
            </a:r>
            <a:endParaRPr sz="2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39762" lvl="1" indent="-284162" algn="l" rtl="0">
              <a:spcBef>
                <a:spcPts val="400"/>
              </a:spcBef>
              <a:spcAft>
                <a:spcPts val="0"/>
              </a:spcAft>
              <a:buClr>
                <a:srgbClr val="AA2B1E"/>
              </a:buClr>
              <a:buSzPts val="1700"/>
              <a:buFont typeface="Courgette"/>
              <a:buChar char="O"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green part of the moss produces sperm and egg</a:t>
            </a:r>
            <a:endParaRPr sz="2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39762" lvl="1" indent="-284162" algn="l" rtl="0">
              <a:spcBef>
                <a:spcPts val="400"/>
              </a:spcBef>
              <a:spcAft>
                <a:spcPts val="0"/>
              </a:spcAft>
              <a:buClr>
                <a:srgbClr val="AA2B1E"/>
              </a:buClr>
              <a:buSzPts val="1700"/>
              <a:buFont typeface="Courgette"/>
              <a:buChar char="O"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sperm flagellated and must swim to the egg so mosses must live in moist environments</a:t>
            </a:r>
            <a:endParaRPr sz="2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39762" lvl="1" indent="-284162" algn="l" rtl="0">
              <a:spcBef>
                <a:spcPts val="400"/>
              </a:spcBef>
              <a:spcAft>
                <a:spcPts val="0"/>
              </a:spcAft>
              <a:buClr>
                <a:srgbClr val="AA2B1E"/>
              </a:buClr>
              <a:buSzPts val="1700"/>
              <a:buFont typeface="Courgette"/>
              <a:buChar char="O"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sperm fertilizes the egg and it grows into the spore producing part.</a:t>
            </a:r>
            <a:endParaRPr sz="2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82200"/>
            <a:ext cx="4796348" cy="342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8750" y="3625650"/>
            <a:ext cx="4042850" cy="303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SPORES</a:t>
            </a:r>
            <a:endParaRPr/>
          </a:p>
        </p:txBody>
      </p:sp>
      <p:sp>
        <p:nvSpPr>
          <p:cNvPr id="329" name="Google Shape;329;p52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Light-weight &amp; can be carried by wind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95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95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52" descr="spor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2971800"/>
            <a:ext cx="2384400" cy="342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52"/>
          <p:cNvCxnSpPr/>
          <p:nvPr/>
        </p:nvCxnSpPr>
        <p:spPr>
          <a:xfrm flipH="1">
            <a:off x="5486400" y="3276600"/>
            <a:ext cx="1143000" cy="53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32" name="Google Shape;332;p52"/>
          <p:cNvCxnSpPr/>
          <p:nvPr/>
        </p:nvCxnSpPr>
        <p:spPr>
          <a:xfrm rot="10800000" flipH="1">
            <a:off x="2133600" y="3657600"/>
            <a:ext cx="152400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33" name="Google Shape;333;p52"/>
          <p:cNvSpPr txBox="1"/>
          <p:nvPr/>
        </p:nvSpPr>
        <p:spPr>
          <a:xfrm>
            <a:off x="6629400" y="2971800"/>
            <a:ext cx="11430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Capsule</a:t>
            </a:r>
            <a:endParaRPr/>
          </a:p>
        </p:txBody>
      </p:sp>
      <p:sp>
        <p:nvSpPr>
          <p:cNvPr id="334" name="Google Shape;334;p52"/>
          <p:cNvSpPr txBox="1"/>
          <p:nvPr/>
        </p:nvSpPr>
        <p:spPr>
          <a:xfrm>
            <a:off x="1219200" y="3962400"/>
            <a:ext cx="914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Spore</a:t>
            </a:r>
            <a:endParaRPr/>
          </a:p>
        </p:txBody>
      </p:sp>
      <p:pic>
        <p:nvPicPr>
          <p:cNvPr id="335" name="Google Shape;335;p52" descr="moss spor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5600" y="3810000"/>
            <a:ext cx="2057400" cy="274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52"/>
          <p:cNvCxnSpPr/>
          <p:nvPr/>
        </p:nvCxnSpPr>
        <p:spPr>
          <a:xfrm>
            <a:off x="6781800" y="3429000"/>
            <a:ext cx="838200" cy="106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 descr="istockphoto_45092_cellulo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923925"/>
          </a:xfrm>
          <a:prstGeom prst="rect">
            <a:avLst/>
          </a:prstGeom>
          <a:solidFill>
            <a:srgbClr val="008000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Characteristics of Plants</a:t>
            </a:r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686800" cy="4495800"/>
          </a:xfrm>
          <a:prstGeom prst="rect">
            <a:avLst/>
          </a:prstGeom>
          <a:solidFill>
            <a:srgbClr val="008000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Cell Type: 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Eukaryotic</a:t>
            </a:r>
            <a:r>
              <a:rPr lang="en-US" sz="3200" b="0" i="0" u="none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(they DO have a nucleus)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cells have a protective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cell wall 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made of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cellulose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Body Style: 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Multicellular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Nutrition:  Plants are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Autotrophs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—they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make their own 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food by using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sunlight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to make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sugar</a:t>
            </a:r>
            <a:r>
              <a:rPr lang="en-US" sz="32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Carry out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photosynthesis</a:t>
            </a:r>
            <a:r>
              <a:rPr lang="en-US" sz="3200" b="0" i="0" u="none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using the green pigment called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chlorophyll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Overlock"/>
              <a:buNone/>
            </a:pPr>
            <a:r>
              <a:rPr lang="en-US" sz="54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Vascular Seedless Plants</a:t>
            </a:r>
            <a:endParaRPr/>
          </a:p>
        </p:txBody>
      </p:sp>
      <p:sp>
        <p:nvSpPr>
          <p:cNvPr id="342" name="Google Shape;342;p53"/>
          <p:cNvSpPr txBox="1"/>
          <p:nvPr/>
        </p:nvSpPr>
        <p:spPr>
          <a:xfrm>
            <a:off x="381000" y="1371600"/>
            <a:ext cx="83820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3"/>
          <p:cNvSpPr txBox="1"/>
          <p:nvPr/>
        </p:nvSpPr>
        <p:spPr>
          <a:xfrm>
            <a:off x="381000" y="1295400"/>
            <a:ext cx="83058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Arial"/>
              <a:buNone/>
            </a:pPr>
            <a:r>
              <a:rPr lang="en-US" sz="36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Vascular Seedless Plants:</a:t>
            </a:r>
            <a:r>
              <a:rPr lang="en-US" sz="36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 have </a:t>
            </a:r>
            <a:r>
              <a:rPr lang="en-US" sz="36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vessels</a:t>
            </a:r>
            <a:r>
              <a:rPr lang="en-US" sz="36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 but no </a:t>
            </a:r>
            <a:r>
              <a:rPr lang="en-US" sz="36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seeds</a:t>
            </a:r>
            <a:r>
              <a:rPr lang="en-US" sz="36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Arial"/>
              <a:buNone/>
            </a:pPr>
            <a:r>
              <a:rPr lang="en-US" sz="36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Ex: Ferns</a:t>
            </a:r>
            <a:endParaRPr/>
          </a:p>
        </p:txBody>
      </p:sp>
      <p:pic>
        <p:nvPicPr>
          <p:cNvPr id="344" name="Google Shape;344;p53" descr="&quot;Fern V&quot; Pri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5350" y="2011975"/>
            <a:ext cx="3023100" cy="45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Vascular Seedless (Ferns)</a:t>
            </a:r>
            <a:endParaRPr/>
          </a:p>
        </p:txBody>
      </p:sp>
      <p:pic>
        <p:nvPicPr>
          <p:cNvPr id="350" name="Google Shape;350;p54" descr="pte_pol_sor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1219200"/>
            <a:ext cx="29718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4" descr="http://www.windabove.com/images/store/garden/fiddleheads/fiddleheads3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0" y="3429000"/>
            <a:ext cx="29527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4" descr="http://www.hudelmayer.com/images/instrument%20gallery/Csilla%20Pogani%20violin%20side%20full%20resolutio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3975" y="304800"/>
            <a:ext cx="1470025" cy="59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4"/>
          <p:cNvSpPr/>
          <p:nvPr/>
        </p:nvSpPr>
        <p:spPr>
          <a:xfrm>
            <a:off x="6705600" y="4191000"/>
            <a:ext cx="1219200" cy="60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30000"/>
                </a:moveTo>
                <a:lnTo>
                  <a:pt x="1875" y="30000"/>
                </a:lnTo>
                <a:lnTo>
                  <a:pt x="1875" y="90000"/>
                </a:lnTo>
                <a:lnTo>
                  <a:pt x="0" y="90000"/>
                </a:lnTo>
                <a:close/>
                <a:moveTo>
                  <a:pt x="3750" y="30000"/>
                </a:moveTo>
                <a:lnTo>
                  <a:pt x="7500" y="30000"/>
                </a:lnTo>
                <a:lnTo>
                  <a:pt x="7500" y="90000"/>
                </a:lnTo>
                <a:lnTo>
                  <a:pt x="3750" y="90000"/>
                </a:lnTo>
                <a:close/>
                <a:moveTo>
                  <a:pt x="9375" y="30000"/>
                </a:moveTo>
                <a:lnTo>
                  <a:pt x="90000" y="30000"/>
                </a:lnTo>
                <a:lnTo>
                  <a:pt x="90000" y="0"/>
                </a:lnTo>
                <a:lnTo>
                  <a:pt x="120000" y="60000"/>
                </a:lnTo>
                <a:lnTo>
                  <a:pt x="90000" y="120000"/>
                </a:lnTo>
                <a:lnTo>
                  <a:pt x="90000" y="90000"/>
                </a:lnTo>
                <a:lnTo>
                  <a:pt x="9375" y="90000"/>
                </a:lnTo>
                <a:close/>
              </a:path>
            </a:pathLst>
          </a:custGeom>
          <a:solidFill>
            <a:srgbClr val="FFFF99"/>
          </a:solidFill>
          <a:ln w="25400" cap="flat" cmpd="sng">
            <a:solidFill>
              <a:srgbClr val="89A4A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54" descr="http://www.billfrymire.com/blog/wp-content/uploads/2009/04/fern-nature-plant-100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" y="4191000"/>
            <a:ext cx="3181350" cy="21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4" descr="Images &gt; nature  &#10;&gt; Forests Pictures &gt; Hammock Fern Atchafalaya Basin Louisiana picture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800" y="1295400"/>
            <a:ext cx="35560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4"/>
          <p:cNvSpPr txBox="1"/>
          <p:nvPr/>
        </p:nvSpPr>
        <p:spPr>
          <a:xfrm>
            <a:off x="838200" y="6324600"/>
            <a:ext cx="21002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2400" b="1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Open Leaves</a:t>
            </a:r>
            <a:endParaRPr/>
          </a:p>
        </p:txBody>
      </p:sp>
      <p:sp>
        <p:nvSpPr>
          <p:cNvPr id="357" name="Google Shape;357;p54"/>
          <p:cNvSpPr txBox="1"/>
          <p:nvPr/>
        </p:nvSpPr>
        <p:spPr>
          <a:xfrm>
            <a:off x="3733800" y="6396037"/>
            <a:ext cx="47069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2400" b="1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Closed Leaves = “fiddleheads”</a:t>
            </a:r>
            <a:endParaRPr/>
          </a:p>
        </p:txBody>
      </p:sp>
      <p:cxnSp>
        <p:nvCxnSpPr>
          <p:cNvPr id="358" name="Google Shape;358;p54"/>
          <p:cNvCxnSpPr/>
          <p:nvPr/>
        </p:nvCxnSpPr>
        <p:spPr>
          <a:xfrm rot="-5400000">
            <a:off x="1181100" y="5905500"/>
            <a:ext cx="990600" cy="3175"/>
          </a:xfrm>
          <a:prstGeom prst="straightConnector1">
            <a:avLst/>
          </a:prstGeom>
          <a:noFill/>
          <a:ln w="47625" cap="flat" cmpd="sng">
            <a:solidFill>
              <a:srgbClr val="FFFF99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359" name="Google Shape;359;p54"/>
          <p:cNvCxnSpPr/>
          <p:nvPr/>
        </p:nvCxnSpPr>
        <p:spPr>
          <a:xfrm rot="-5400000">
            <a:off x="4457700" y="5753100"/>
            <a:ext cx="914400" cy="533400"/>
          </a:xfrm>
          <a:prstGeom prst="straightConnector1">
            <a:avLst/>
          </a:prstGeom>
          <a:noFill/>
          <a:ln w="47625" cap="flat" cmpd="sng">
            <a:solidFill>
              <a:srgbClr val="FFFF99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360" name="Google Shape;360;p54"/>
          <p:cNvSpPr txBox="1"/>
          <p:nvPr/>
        </p:nvSpPr>
        <p:spPr>
          <a:xfrm>
            <a:off x="4572000" y="2743200"/>
            <a:ext cx="140335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2800" b="1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Spores</a:t>
            </a:r>
            <a:endParaRPr/>
          </a:p>
        </p:txBody>
      </p:sp>
      <p:cxnSp>
        <p:nvCxnSpPr>
          <p:cNvPr id="361" name="Google Shape;361;p54"/>
          <p:cNvCxnSpPr/>
          <p:nvPr/>
        </p:nvCxnSpPr>
        <p:spPr>
          <a:xfrm rot="-5400000">
            <a:off x="5029993" y="2590006"/>
            <a:ext cx="533400" cy="77787"/>
          </a:xfrm>
          <a:prstGeom prst="straightConnector1">
            <a:avLst/>
          </a:prstGeom>
          <a:noFill/>
          <a:ln w="47625" cap="flat" cmpd="sng">
            <a:solidFill>
              <a:srgbClr val="FFFF99"/>
            </a:solidFill>
            <a:prstDash val="solid"/>
            <a:miter lim="8000"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5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SEEDS</a:t>
            </a:r>
            <a:endParaRPr/>
          </a:p>
        </p:txBody>
      </p:sp>
      <p:sp>
        <p:nvSpPr>
          <p:cNvPr id="367" name="Google Shape;367;p55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pollination, a seed is formed.  The seed houses a “baby” plant and a food supply (endosperm) for the plant</a:t>
            </a:r>
            <a:endParaRPr/>
          </a:p>
          <a:p>
            <a:pPr marL="342900" marR="0" lvl="0" indent="-2095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55" descr="http://buggyandbuddy.com/wp-content/uploads/2013/04/b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3352800"/>
            <a:ext cx="3660900" cy="32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5" descr="http://science6shms.pbworks.com/f/1273248819/seed%20diagra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3886200"/>
            <a:ext cx="4667400" cy="26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Overlock"/>
              <a:buNone/>
            </a:pPr>
            <a:r>
              <a:rPr lang="en-US" sz="54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Gymnosperms  (conifers)</a:t>
            </a:r>
            <a:endParaRPr/>
          </a:p>
        </p:txBody>
      </p:sp>
      <p:sp>
        <p:nvSpPr>
          <p:cNvPr id="375" name="Google Shape;375;p56"/>
          <p:cNvSpPr txBox="1"/>
          <p:nvPr/>
        </p:nvSpPr>
        <p:spPr>
          <a:xfrm>
            <a:off x="0" y="1524000"/>
            <a:ext cx="9144000" cy="424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SzPts val="3000"/>
              <a:buFont typeface="Arial"/>
              <a:buChar char="•"/>
            </a:pPr>
            <a:r>
              <a:rPr lang="en-US" sz="30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Gymnosperms</a:t>
            </a:r>
            <a:r>
              <a:rPr lang="en-US" sz="3000" b="0" i="0" u="sng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a.k.a. “</a:t>
            </a:r>
            <a:r>
              <a:rPr lang="en-US" sz="30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Conifers</a:t>
            </a:r>
            <a:r>
              <a:rPr lang="en-US" sz="30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30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		→ cone-bearing plants</a:t>
            </a:r>
            <a:endParaRPr/>
          </a:p>
          <a:p>
            <a:pPr marL="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000"/>
              <a:buFont typeface="Arial"/>
              <a:buChar char="•"/>
            </a:pPr>
            <a:r>
              <a:rPr lang="en-US" sz="30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Sexual Reproduction—seeds are inside the cones.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30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0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Ex: Pine Tree,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000"/>
              <a:buFont typeface="Arial"/>
              <a:buChar char="•"/>
            </a:pPr>
            <a:r>
              <a:rPr lang="en-US" sz="30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Christmas Tree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56" descr="http://www.biology.iastate.edu/Courses/211L/Coniferoph/cones%26see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9375" y="3886200"/>
            <a:ext cx="3984625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6" descr="http://www.registercitizen.com/content/articles/2010/10/16/sports/uconn/doc4cb926e9318f069768902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1295400"/>
            <a:ext cx="2857500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7"/>
          <p:cNvSpPr txBox="1">
            <a:spLocks noGrp="1"/>
          </p:cNvSpPr>
          <p:nvPr>
            <p:ph type="title"/>
          </p:nvPr>
        </p:nvSpPr>
        <p:spPr>
          <a:xfrm>
            <a:off x="5638800" y="5562600"/>
            <a:ext cx="3505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Gymnosperms (Conifers)</a:t>
            </a:r>
            <a:endParaRPr/>
          </a:p>
        </p:txBody>
      </p:sp>
      <p:pic>
        <p:nvPicPr>
          <p:cNvPr id="383" name="Google Shape;383;p57" descr="Male_strobol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0"/>
            <a:ext cx="3705225" cy="24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7" descr="Keteleeria_fortune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000" y="4368800"/>
            <a:ext cx="3733800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7" descr="pineco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5000" y="2365375"/>
            <a:ext cx="3581400" cy="25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7" descr="XV9-185-90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951037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7" descr="kynt2c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53062" y="0"/>
            <a:ext cx="3690937" cy="5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7" descr="scots-pine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3352800"/>
            <a:ext cx="1931987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394" name="Google Shape;394;p58"/>
          <p:cNvSpPr txBox="1">
            <a:spLocks noGrp="1"/>
          </p:cNvSpPr>
          <p:nvPr>
            <p:ph type="body" idx="1"/>
          </p:nvPr>
        </p:nvSpPr>
        <p:spPr>
          <a:xfrm>
            <a:off x="5410200" y="1600200"/>
            <a:ext cx="35052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Redwood Tree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Up to 360 feet tall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Biggest organism on earth!</a:t>
            </a:r>
            <a:endParaRPr/>
          </a:p>
        </p:txBody>
      </p:sp>
      <p:pic>
        <p:nvPicPr>
          <p:cNvPr id="395" name="Google Shape;395;p58" descr="http://www.digthatcrazyfarout.com/redwoods/RedwoodDriveThruTree48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193675"/>
            <a:ext cx="4330700" cy="66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Division Ginkgophyta</a:t>
            </a:r>
            <a:endParaRPr/>
          </a:p>
        </p:txBody>
      </p:sp>
      <p:pic>
        <p:nvPicPr>
          <p:cNvPr id="401" name="Google Shape;401;p59" descr="Ginkgo- Click for Full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1524000"/>
            <a:ext cx="29464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9" descr="Ginkgo- Click for Full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676400"/>
            <a:ext cx="2438400" cy="173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9" descr="ginkgo-bilob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" y="3505200"/>
            <a:ext cx="2667000" cy="21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9" descr="GingkoBerry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0800" y="1295400"/>
            <a:ext cx="25908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9" descr="Picture of ginkgo 'fruit'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10325" y="3581400"/>
            <a:ext cx="2581275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Overlock"/>
              <a:buNone/>
            </a:pPr>
            <a:r>
              <a:rPr lang="en-US" sz="54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Angiosperms</a:t>
            </a:r>
            <a:endParaRPr/>
          </a:p>
        </p:txBody>
      </p:sp>
      <p:sp>
        <p:nvSpPr>
          <p:cNvPr id="411" name="Google Shape;411;p60"/>
          <p:cNvSpPr txBox="1"/>
          <p:nvPr/>
        </p:nvSpPr>
        <p:spPr>
          <a:xfrm>
            <a:off x="304800" y="1295400"/>
            <a:ext cx="8534400" cy="600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Arial"/>
              <a:buNone/>
            </a:pPr>
            <a:r>
              <a:rPr lang="en-US" sz="32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Angiosperms</a:t>
            </a:r>
            <a:r>
              <a:rPr lang="en-US" sz="3200" b="0" i="0" u="none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: *</a:t>
            </a:r>
            <a:r>
              <a:rPr lang="en-US" sz="32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Flowering</a:t>
            </a:r>
            <a:r>
              <a:rPr lang="en-US" sz="3200" b="0" i="0" u="none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32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 plants—</a:t>
            </a:r>
            <a:r>
              <a:rPr lang="en-US" sz="32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seed</a:t>
            </a:r>
            <a:r>
              <a:rPr lang="en-US" sz="32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 grows inside a </a:t>
            </a:r>
            <a:r>
              <a:rPr lang="en-US" sz="32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fruit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32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Ex: Apple &amp;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32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Peach Trees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32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(most plants are angiosperms)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60" descr="http://lakeviewcc.com/turfcare/imgs/apple-tre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2362200"/>
            <a:ext cx="3781425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0" descr="http://www.dreamstime.com/apple-half--thumb1710664.jpg"/>
          <p:cNvPicPr preferRelativeResize="0"/>
          <p:nvPr/>
        </p:nvPicPr>
        <p:blipFill rotWithShape="1">
          <a:blip r:embed="rId4">
            <a:alphaModFix/>
          </a:blip>
          <a:srcRect l="8998" t="14561" r="8999" b="8090"/>
          <a:stretch/>
        </p:blipFill>
        <p:spPr>
          <a:xfrm>
            <a:off x="7143750" y="3048000"/>
            <a:ext cx="2000250" cy="210026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0"/>
          <p:cNvSpPr/>
          <p:nvPr/>
        </p:nvSpPr>
        <p:spPr>
          <a:xfrm>
            <a:off x="5943600" y="3657600"/>
            <a:ext cx="1219200" cy="91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30000"/>
                </a:moveTo>
                <a:lnTo>
                  <a:pt x="2812" y="30000"/>
                </a:lnTo>
                <a:lnTo>
                  <a:pt x="2812" y="90000"/>
                </a:lnTo>
                <a:lnTo>
                  <a:pt x="0" y="90000"/>
                </a:lnTo>
                <a:close/>
                <a:moveTo>
                  <a:pt x="5625" y="30000"/>
                </a:moveTo>
                <a:lnTo>
                  <a:pt x="11250" y="30000"/>
                </a:lnTo>
                <a:lnTo>
                  <a:pt x="11250" y="90000"/>
                </a:lnTo>
                <a:lnTo>
                  <a:pt x="5625" y="90000"/>
                </a:lnTo>
                <a:close/>
                <a:moveTo>
                  <a:pt x="14062" y="30000"/>
                </a:moveTo>
                <a:lnTo>
                  <a:pt x="75000" y="30000"/>
                </a:lnTo>
                <a:lnTo>
                  <a:pt x="75000" y="0"/>
                </a:lnTo>
                <a:lnTo>
                  <a:pt x="120000" y="60000"/>
                </a:lnTo>
                <a:lnTo>
                  <a:pt x="75000" y="120000"/>
                </a:lnTo>
                <a:lnTo>
                  <a:pt x="75000" y="90000"/>
                </a:lnTo>
                <a:lnTo>
                  <a:pt x="14062" y="90000"/>
                </a:lnTo>
                <a:close/>
              </a:path>
            </a:pathLst>
          </a:custGeom>
          <a:solidFill>
            <a:srgbClr val="FFFF99">
              <a:alpha val="62745"/>
            </a:srgbClr>
          </a:solidFill>
          <a:ln w="25400" cap="flat" cmpd="sng">
            <a:solidFill>
              <a:srgbClr val="89A4A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FLOWERS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762000" y="2514600"/>
            <a:ext cx="7769100" cy="3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Reproductive structure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angiosperms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(flowering plants)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Female:  pistil/carpel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Style, stigma, and ovary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Male:  stamen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Anther and filament</a:t>
            </a:r>
            <a:endParaRPr/>
          </a:p>
          <a:p>
            <a:pPr marL="3429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61" descr="flower%20stru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800" y="2133600"/>
            <a:ext cx="444990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62" descr="ant_nemophi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87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2" descr="Calochortus_venustus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750" y="3433762"/>
            <a:ext cx="4667250" cy="350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2" descr="white_angel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0" y="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2" descr="flower_ros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2133600"/>
            <a:ext cx="21336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2" descr="blue_wi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3716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2" descr="yellowdais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7600" y="0"/>
            <a:ext cx="1919287" cy="191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62" descr="enb011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91000" y="1828800"/>
            <a:ext cx="1651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2" descr="passiflora-alat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81200" y="4727575"/>
            <a:ext cx="2590800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2" descr="bee-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71600" y="0"/>
            <a:ext cx="2286000" cy="14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2" descr="42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4648200"/>
            <a:ext cx="2209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2" descr="Ox-eye%20Daisy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91200" y="2209800"/>
            <a:ext cx="1517650" cy="161448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2"/>
          <p:cNvSpPr txBox="1">
            <a:spLocks noGrp="1"/>
          </p:cNvSpPr>
          <p:nvPr>
            <p:ph type="title"/>
          </p:nvPr>
        </p:nvSpPr>
        <p:spPr>
          <a:xfrm>
            <a:off x="4953000" y="0"/>
            <a:ext cx="4191000" cy="1219200"/>
          </a:xfrm>
          <a:prstGeom prst="rect">
            <a:avLst/>
          </a:prstGeom>
          <a:solidFill>
            <a:srgbClr val="008000">
              <a:alpha val="7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Angiosperm  </a:t>
            </a:r>
            <a:br>
              <a:rPr lang="en-US" sz="4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4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(flowering Plants)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25" y="1681163"/>
            <a:ext cx="8728351" cy="436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3"/>
          <p:cNvSpPr txBox="1">
            <a:spLocks noGrp="1"/>
          </p:cNvSpPr>
          <p:nvPr>
            <p:ph type="ctrTitle"/>
          </p:nvPr>
        </p:nvSpPr>
        <p:spPr>
          <a:xfrm>
            <a:off x="914400" y="51816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443" name="Google Shape;443;p63" descr="Dictionary of Plants &amp; Flow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228600"/>
            <a:ext cx="6934200" cy="52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4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Plant Adaptation:  Fruit</a:t>
            </a:r>
            <a:endParaRPr/>
          </a:p>
        </p:txBody>
      </p:sp>
      <p:sp>
        <p:nvSpPr>
          <p:cNvPr id="449" name="Google Shape;449;p64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29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does the fruit protect the seed?</a:t>
            </a:r>
            <a:endParaRPr/>
          </a:p>
        </p:txBody>
      </p:sp>
      <p:pic>
        <p:nvPicPr>
          <p:cNvPr id="450" name="Google Shape;450;p64" descr="dispers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3028950"/>
            <a:ext cx="5105400" cy="38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Characteristics of Monocots</a:t>
            </a:r>
            <a:endParaRPr/>
          </a:p>
        </p:txBody>
      </p:sp>
      <p:sp>
        <p:nvSpPr>
          <p:cNvPr id="456" name="Google Shape;456;p65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6324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Mono =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1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Leaf veins are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parallel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Flower parts are in multiples of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3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Seed cotyledon =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one part 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to seed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Vascular bundle arrangement =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scattered in stem</a:t>
            </a:r>
            <a:endParaRPr/>
          </a:p>
        </p:txBody>
      </p:sp>
      <p:pic>
        <p:nvPicPr>
          <p:cNvPr id="457" name="Google Shape;457;p65" descr="grassb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1143000"/>
            <a:ext cx="180975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5" descr="monocotflower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2362200"/>
            <a:ext cx="2619375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5" descr="137-Seeds_clip_image0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4800600"/>
            <a:ext cx="230505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5" descr="corna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0" y="4953000"/>
            <a:ext cx="2362200" cy="16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Characteristics of Dicots</a:t>
            </a:r>
            <a:endParaRPr/>
          </a:p>
        </p:txBody>
      </p:sp>
      <p:sp>
        <p:nvSpPr>
          <p:cNvPr id="466" name="Google Shape;466;p66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5638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Di =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2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Leaf veins are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pinnate or palmate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Flower parts are in multiples of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4 or 5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Seed cotyledon =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two parts 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to seed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Vascular bundle arrangement =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rings in stem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</a:pPr>
            <a:endParaRPr sz="3200" b="0" i="0" u="sng">
              <a:solidFill>
                <a:srgbClr val="C1FFDD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467" name="Google Shape;467;p66" descr="stemscrosssections"/>
          <p:cNvPicPr preferRelativeResize="0"/>
          <p:nvPr/>
        </p:nvPicPr>
        <p:blipFill rotWithShape="1">
          <a:blip r:embed="rId3">
            <a:alphaModFix/>
          </a:blip>
          <a:srcRect t="35122"/>
          <a:stretch/>
        </p:blipFill>
        <p:spPr>
          <a:xfrm>
            <a:off x="5715000" y="3575050"/>
            <a:ext cx="3000375" cy="32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6" descr="net veins in leaf of wild gra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1143000"/>
            <a:ext cx="1725612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6" descr="dicot_flower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0" y="1143000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6" descr="dicot_se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0" y="152400"/>
            <a:ext cx="1341437" cy="1447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Google Shape;471;p66"/>
          <p:cNvCxnSpPr/>
          <p:nvPr/>
        </p:nvCxnSpPr>
        <p:spPr>
          <a:xfrm rot="10800000" flipH="1">
            <a:off x="3124200" y="5715000"/>
            <a:ext cx="2514600" cy="76200"/>
          </a:xfrm>
          <a:prstGeom prst="straightConnector1">
            <a:avLst/>
          </a:prstGeom>
          <a:noFill/>
          <a:ln w="53975" cap="flat" cmpd="sng">
            <a:solidFill>
              <a:srgbClr val="FFFF99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472" name="Google Shape;472;p66"/>
          <p:cNvCxnSpPr/>
          <p:nvPr/>
        </p:nvCxnSpPr>
        <p:spPr>
          <a:xfrm rot="10800000" flipH="1">
            <a:off x="2133600" y="2743200"/>
            <a:ext cx="3276600" cy="152400"/>
          </a:xfrm>
          <a:prstGeom prst="straightConnector1">
            <a:avLst/>
          </a:prstGeom>
          <a:noFill/>
          <a:ln w="53975" cap="flat" cmpd="sng">
            <a:solidFill>
              <a:srgbClr val="FFFF99"/>
            </a:solidFill>
            <a:prstDash val="solid"/>
            <a:miter lim="8000"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478" name="Google Shape;478;p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</a:pPr>
            <a:endParaRPr sz="3200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479" name="Google Shape;479;p67" descr="http://www.ok4me2.net/wordpress/wp-content/uploads/image/9_ok49/800px-Tree_ring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7"/>
          <p:cNvSpPr txBox="1"/>
          <p:nvPr/>
        </p:nvSpPr>
        <p:spPr>
          <a:xfrm>
            <a:off x="3581400" y="381000"/>
            <a:ext cx="5562600" cy="526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Tree Rings are alternating layers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28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	of xylem and phloem.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One Layer grows each year.</a:t>
            </a:r>
            <a:endParaRPr/>
          </a:p>
          <a:p>
            <a:pPr marL="0" marR="0" lvl="0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You can count the rings to see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/>
              <a:buNone/>
            </a:pPr>
            <a:r>
              <a:rPr lang="en-US" sz="28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	how old a tree is.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074656" y="3337089"/>
            <a:ext cx="4221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https://www.ncforestry.org/teachers/parts-of-a-tree/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Tropisms </a:t>
            </a:r>
            <a:r>
              <a:rPr lang="en-US" sz="4400" b="0" i="0" u="none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→ </a:t>
            </a:r>
            <a:r>
              <a:rPr lang="en-US" sz="44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Responses</a:t>
            </a: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/>
            </a:r>
            <a:b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(how plants act)</a:t>
            </a:r>
            <a:endParaRPr/>
          </a:p>
        </p:txBody>
      </p:sp>
      <p:sp>
        <p:nvSpPr>
          <p:cNvPr id="486" name="Google Shape;486;p68"/>
          <p:cNvSpPr txBox="1">
            <a:spLocks noGrp="1"/>
          </p:cNvSpPr>
          <p:nvPr>
            <p:ph type="body" idx="1"/>
          </p:nvPr>
        </p:nvSpPr>
        <p:spPr>
          <a:xfrm>
            <a:off x="0" y="1371600"/>
            <a:ext cx="65532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Tropism → movement due to a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stimulus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–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Positive →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toward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stimulus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–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Negative →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away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from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stimulus</a:t>
            </a:r>
            <a:endParaRPr/>
          </a:p>
        </p:txBody>
      </p:sp>
      <p:pic>
        <p:nvPicPr>
          <p:cNvPr id="487" name="Google Shape;487;p68" descr="69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4038600"/>
            <a:ext cx="2181225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8" descr="Gravitropism_pos"/>
          <p:cNvPicPr preferRelativeResize="0"/>
          <p:nvPr/>
        </p:nvPicPr>
        <p:blipFill rotWithShape="1">
          <a:blip r:embed="rId4">
            <a:alphaModFix/>
          </a:blip>
          <a:srcRect r="70199"/>
          <a:stretch/>
        </p:blipFill>
        <p:spPr>
          <a:xfrm>
            <a:off x="533400" y="4114800"/>
            <a:ext cx="1135062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8" descr="pic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9700" y="2819400"/>
            <a:ext cx="2654300" cy="38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/>
            </a:r>
            <a:b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Light → </a:t>
            </a:r>
            <a:r>
              <a:rPr lang="en-US" sz="54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phototropism</a:t>
            </a:r>
            <a:r>
              <a:rPr lang="en-US" sz="5400" b="0" i="0" u="none" strike="noStrike" cap="none">
                <a:solidFill>
                  <a:srgbClr val="F2F2F2"/>
                </a:solidFill>
                <a:latin typeface="Overlock"/>
                <a:ea typeface="Overlock"/>
                <a:cs typeface="Overlock"/>
                <a:sym typeface="Overlock"/>
              </a:rPr>
              <a:t/>
            </a:r>
            <a:br>
              <a:rPr lang="en-US" sz="5400" b="0" i="0" u="none" strike="noStrike" cap="none">
                <a:solidFill>
                  <a:srgbClr val="F2F2F2"/>
                </a:solidFill>
                <a:latin typeface="Overlock"/>
                <a:ea typeface="Overlock"/>
                <a:cs typeface="Overlock"/>
                <a:sym typeface="Overlock"/>
              </a:rPr>
            </a:br>
            <a:endParaRPr/>
          </a:p>
        </p:txBody>
      </p:sp>
      <p:pic>
        <p:nvPicPr>
          <p:cNvPr id="495" name="Google Shape;495;p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971800"/>
            <a:ext cx="3108325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2400" y="4724400"/>
            <a:ext cx="51816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1000" y="1295400"/>
            <a:ext cx="4572000" cy="328136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9"/>
          <p:cNvSpPr txBox="1"/>
          <p:nvPr/>
        </p:nvSpPr>
        <p:spPr>
          <a:xfrm>
            <a:off x="533400" y="1371600"/>
            <a:ext cx="3276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“</a:t>
            </a:r>
            <a:r>
              <a:rPr lang="en-US" sz="3200" b="0" i="0" u="sng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photo”  =  light</a:t>
            </a:r>
            <a:endParaRPr/>
          </a:p>
        </p:txBody>
      </p:sp>
      <p:sp>
        <p:nvSpPr>
          <p:cNvPr id="499" name="Google Shape;499;p69"/>
          <p:cNvSpPr txBox="1"/>
          <p:nvPr/>
        </p:nvSpPr>
        <p:spPr>
          <a:xfrm>
            <a:off x="304800" y="1981200"/>
            <a:ext cx="3581400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SzPts val="2800"/>
              <a:buFont typeface="Arial"/>
              <a:buChar char="•"/>
            </a:pPr>
            <a:r>
              <a:rPr lang="en-US" sz="28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Plant moves to face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Arial"/>
              <a:buNone/>
            </a:pPr>
            <a:r>
              <a:rPr lang="en-US" sz="2800" b="0" i="0" u="none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8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the light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/>
            </a:r>
            <a:b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Gravity → </a:t>
            </a:r>
            <a:r>
              <a:rPr lang="en-US" sz="54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gravitropism</a:t>
            </a:r>
            <a:r>
              <a:rPr lang="en-US" sz="5400" b="0" i="0" u="none" strike="noStrike" cap="none">
                <a:solidFill>
                  <a:srgbClr val="F2F2F2"/>
                </a:solidFill>
                <a:latin typeface="Overlock"/>
                <a:ea typeface="Overlock"/>
                <a:cs typeface="Overlock"/>
                <a:sym typeface="Overlock"/>
              </a:rPr>
              <a:t/>
            </a:r>
            <a:br>
              <a:rPr lang="en-US" sz="5400" b="0" i="0" u="none" strike="noStrike" cap="none">
                <a:solidFill>
                  <a:srgbClr val="F2F2F2"/>
                </a:solidFill>
                <a:latin typeface="Overlock"/>
                <a:ea typeface="Overlock"/>
                <a:cs typeface="Overlock"/>
                <a:sym typeface="Overlock"/>
              </a:rPr>
            </a:br>
            <a:endParaRPr/>
          </a:p>
        </p:txBody>
      </p:sp>
      <p:pic>
        <p:nvPicPr>
          <p:cNvPr id="505" name="Google Shape;505;p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828800"/>
            <a:ext cx="620395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0"/>
          <p:cNvSpPr txBox="1"/>
          <p:nvPr/>
        </p:nvSpPr>
        <p:spPr>
          <a:xfrm>
            <a:off x="6324600" y="1828800"/>
            <a:ext cx="2819400" cy="354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No matter which way the seed faces, the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roots grow down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and the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stem grows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up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/>
            </a:r>
            <a:b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Touch → </a:t>
            </a:r>
            <a:r>
              <a:rPr lang="en-US" sz="54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thigmotropism</a:t>
            </a:r>
            <a:r>
              <a:rPr lang="en-US" sz="5400" b="0" i="0" u="none" strike="noStrike" cap="none">
                <a:solidFill>
                  <a:srgbClr val="F2F2F2"/>
                </a:solidFill>
                <a:latin typeface="Overlock"/>
                <a:ea typeface="Overlock"/>
                <a:cs typeface="Overlock"/>
                <a:sym typeface="Overlock"/>
              </a:rPr>
              <a:t/>
            </a:r>
            <a:br>
              <a:rPr lang="en-US" sz="5400" b="0" i="0" u="none" strike="noStrike" cap="none">
                <a:solidFill>
                  <a:srgbClr val="F2F2F2"/>
                </a:solidFill>
                <a:latin typeface="Overlock"/>
                <a:ea typeface="Overlock"/>
                <a:cs typeface="Overlock"/>
                <a:sym typeface="Overlock"/>
              </a:rPr>
            </a:br>
            <a:endParaRPr/>
          </a:p>
        </p:txBody>
      </p:sp>
      <p:pic>
        <p:nvPicPr>
          <p:cNvPr id="512" name="Google Shape;512;p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1676400"/>
            <a:ext cx="3733800" cy="49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43200"/>
            <a:ext cx="53340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71"/>
          <p:cNvSpPr txBox="1"/>
          <p:nvPr/>
        </p:nvSpPr>
        <p:spPr>
          <a:xfrm>
            <a:off x="228600" y="1447800"/>
            <a:ext cx="5029200" cy="2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Some plants respond to their sense of touch</a:t>
            </a:r>
            <a:endParaRPr/>
          </a:p>
          <a:p>
            <a:pPr marL="0" marR="0" lvl="0" indent="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Ex: Venus Fly Trap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/>
            </a:r>
            <a:b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Water → </a:t>
            </a:r>
            <a:r>
              <a:rPr lang="en-US" sz="54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hydrotropism</a:t>
            </a:r>
            <a:r>
              <a:rPr lang="en-US" sz="5400" b="0" i="0" u="none" strike="noStrike" cap="none">
                <a:solidFill>
                  <a:srgbClr val="F2F2F2"/>
                </a:solidFill>
                <a:latin typeface="Overlock"/>
                <a:ea typeface="Overlock"/>
                <a:cs typeface="Overlock"/>
                <a:sym typeface="Overlock"/>
              </a:rPr>
              <a:t/>
            </a:r>
            <a:br>
              <a:rPr lang="en-US" sz="5400" b="0" i="0" u="none" strike="noStrike" cap="none">
                <a:solidFill>
                  <a:srgbClr val="F2F2F2"/>
                </a:solidFill>
                <a:latin typeface="Overlock"/>
                <a:ea typeface="Overlock"/>
                <a:cs typeface="Overlock"/>
                <a:sym typeface="Overlock"/>
              </a:rPr>
            </a:br>
            <a:endParaRPr/>
          </a:p>
        </p:txBody>
      </p:sp>
      <p:pic>
        <p:nvPicPr>
          <p:cNvPr id="520" name="Google Shape;520;p72" descr="hydrotropism.gi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1752600"/>
            <a:ext cx="4114800" cy="488473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72"/>
          <p:cNvSpPr txBox="1"/>
          <p:nvPr/>
        </p:nvSpPr>
        <p:spPr>
          <a:xfrm>
            <a:off x="457200" y="2533650"/>
            <a:ext cx="32004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Arial"/>
              <a:buNone/>
            </a:pPr>
            <a:r>
              <a:rPr lang="en-US" sz="3600" b="0" i="0" u="sng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Roots grow toward water.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40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Reproduction--how plants make baby plants…</a:t>
            </a:r>
            <a:br>
              <a:rPr lang="en-US" sz="40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</a:br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Plants can reproduce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Sexually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or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Asexually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1FFDD"/>
              </a:buClr>
              <a:buSzPts val="3200"/>
              <a:buFont typeface="Overlock"/>
              <a:buChar char="•"/>
            </a:pP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Simpler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plants use Asexual→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Spores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Spores are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Diploid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(2n)→ makes identical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Copy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of parent.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None/>
            </a:pPr>
            <a:endParaRPr sz="32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61" name="Google Shape;161;p29"/>
          <p:cNvSpPr txBox="1"/>
          <p:nvPr/>
        </p:nvSpPr>
        <p:spPr>
          <a:xfrm>
            <a:off x="838200" y="6248400"/>
            <a:ext cx="27432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Arial"/>
              <a:buNone/>
            </a:pPr>
            <a:r>
              <a:rPr lang="en-US" sz="2400" b="0" i="0" u="none" strike="noStrike" cap="none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Asexual--spores</a:t>
            </a:r>
            <a:endParaRPr/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825" y="4061388"/>
            <a:ext cx="3075898" cy="230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4095974"/>
            <a:ext cx="3356623" cy="223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3962400"/>
            <a:ext cx="1951037" cy="269716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54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Nastic Movement</a:t>
            </a:r>
            <a:endParaRPr/>
          </a:p>
        </p:txBody>
      </p:sp>
      <p:sp>
        <p:nvSpPr>
          <p:cNvPr id="528" name="Google Shape;528;p73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movement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doesn’t depend 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on the direction of the stimulus.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Ex: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Thermonasty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: response to light→flower opens its petals when it gets warmer in the morning.</a:t>
            </a:r>
            <a:endParaRPr/>
          </a:p>
        </p:txBody>
      </p:sp>
      <p:pic>
        <p:nvPicPr>
          <p:cNvPr id="529" name="Google Shape;529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3657600"/>
            <a:ext cx="4267200" cy="3200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0" name="Google Shape;530;p73"/>
          <p:cNvCxnSpPr/>
          <p:nvPr/>
        </p:nvCxnSpPr>
        <p:spPr>
          <a:xfrm>
            <a:off x="3124200" y="5334000"/>
            <a:ext cx="1676400" cy="1587"/>
          </a:xfrm>
          <a:prstGeom prst="straightConnector1">
            <a:avLst/>
          </a:prstGeom>
          <a:noFill/>
          <a:ln w="92075" cap="flat" cmpd="sng">
            <a:solidFill>
              <a:srgbClr val="B6DCDF"/>
            </a:solidFill>
            <a:prstDash val="solid"/>
            <a:miter lim="8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4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Leaf Anatomy</a:t>
            </a:r>
            <a:endParaRPr/>
          </a:p>
        </p:txBody>
      </p:sp>
      <p:pic>
        <p:nvPicPr>
          <p:cNvPr id="536" name="Google Shape;536;p74" descr="Figure 12b. Leaf Cross Section"/>
          <p:cNvPicPr preferRelativeResize="0"/>
          <p:nvPr/>
        </p:nvPicPr>
        <p:blipFill rotWithShape="1">
          <a:blip r:embed="rId3">
            <a:alphaModFix/>
          </a:blip>
          <a:srcRect b="11382"/>
          <a:stretch/>
        </p:blipFill>
        <p:spPr>
          <a:xfrm>
            <a:off x="304800" y="1027112"/>
            <a:ext cx="8610600" cy="5513387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74"/>
          <p:cNvSpPr txBox="1"/>
          <p:nvPr/>
        </p:nvSpPr>
        <p:spPr>
          <a:xfrm>
            <a:off x="3352800" y="1066800"/>
            <a:ext cx="1524000" cy="4572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Cuticle</a:t>
            </a:r>
            <a:endParaRPr/>
          </a:p>
        </p:txBody>
      </p:sp>
      <p:sp>
        <p:nvSpPr>
          <p:cNvPr id="538" name="Google Shape;538;p74"/>
          <p:cNvSpPr txBox="1"/>
          <p:nvPr/>
        </p:nvSpPr>
        <p:spPr>
          <a:xfrm>
            <a:off x="5486400" y="1524000"/>
            <a:ext cx="2667000" cy="4572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Upper Epidermis</a:t>
            </a:r>
            <a:endParaRPr/>
          </a:p>
        </p:txBody>
      </p:sp>
      <p:sp>
        <p:nvSpPr>
          <p:cNvPr id="539" name="Google Shape;539;p74"/>
          <p:cNvSpPr txBox="1"/>
          <p:nvPr/>
        </p:nvSpPr>
        <p:spPr>
          <a:xfrm>
            <a:off x="5486400" y="2209800"/>
            <a:ext cx="3048000" cy="4572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Palisade Mesophyll</a:t>
            </a:r>
            <a:endParaRPr/>
          </a:p>
        </p:txBody>
      </p:sp>
      <p:sp>
        <p:nvSpPr>
          <p:cNvPr id="540" name="Google Shape;540;p74"/>
          <p:cNvSpPr txBox="1"/>
          <p:nvPr/>
        </p:nvSpPr>
        <p:spPr>
          <a:xfrm>
            <a:off x="5486400" y="4267200"/>
            <a:ext cx="3124200" cy="4572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Spongy Mesophyll</a:t>
            </a:r>
            <a:endParaRPr/>
          </a:p>
        </p:txBody>
      </p:sp>
      <p:sp>
        <p:nvSpPr>
          <p:cNvPr id="541" name="Google Shape;541;p74"/>
          <p:cNvSpPr txBox="1"/>
          <p:nvPr/>
        </p:nvSpPr>
        <p:spPr>
          <a:xfrm>
            <a:off x="1143000" y="6019800"/>
            <a:ext cx="2209800" cy="4572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Guard Cells</a:t>
            </a:r>
            <a:endParaRPr/>
          </a:p>
        </p:txBody>
      </p:sp>
      <p:sp>
        <p:nvSpPr>
          <p:cNvPr id="542" name="Google Shape;542;p74"/>
          <p:cNvSpPr txBox="1"/>
          <p:nvPr/>
        </p:nvSpPr>
        <p:spPr>
          <a:xfrm>
            <a:off x="3505200" y="6172200"/>
            <a:ext cx="1524000" cy="4572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Stomata</a:t>
            </a:r>
            <a:endParaRPr/>
          </a:p>
        </p:txBody>
      </p:sp>
      <p:sp>
        <p:nvSpPr>
          <p:cNvPr id="543" name="Google Shape;543;p74"/>
          <p:cNvSpPr txBox="1"/>
          <p:nvPr/>
        </p:nvSpPr>
        <p:spPr>
          <a:xfrm>
            <a:off x="5029200" y="2743200"/>
            <a:ext cx="32766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4"/>
          <p:cNvSpPr txBox="1"/>
          <p:nvPr/>
        </p:nvSpPr>
        <p:spPr>
          <a:xfrm>
            <a:off x="5029200" y="4876800"/>
            <a:ext cx="36576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5" name="Google Shape;545;p74"/>
          <p:cNvCxnSpPr/>
          <p:nvPr/>
        </p:nvCxnSpPr>
        <p:spPr>
          <a:xfrm>
            <a:off x="4572000" y="2667000"/>
            <a:ext cx="457200" cy="228600"/>
          </a:xfrm>
          <a:prstGeom prst="straightConnector1">
            <a:avLst/>
          </a:prstGeom>
          <a:noFill/>
          <a:ln w="76200" cap="flat" cmpd="sng">
            <a:solidFill>
              <a:srgbClr val="008000"/>
            </a:solidFill>
            <a:prstDash val="solid"/>
            <a:miter lim="8000"/>
            <a:headEnd type="triangle" w="med" len="med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Leaf Anatomy</a:t>
            </a:r>
            <a:endParaRPr/>
          </a:p>
        </p:txBody>
      </p:sp>
      <p:pic>
        <p:nvPicPr>
          <p:cNvPr id="551" name="Google Shape;551;p75" descr="F02E"/>
          <p:cNvPicPr preferRelativeResize="0"/>
          <p:nvPr/>
        </p:nvPicPr>
        <p:blipFill rotWithShape="1">
          <a:blip r:embed="rId3">
            <a:alphaModFix/>
          </a:blip>
          <a:srcRect r="45245"/>
          <a:stretch/>
        </p:blipFill>
        <p:spPr>
          <a:xfrm>
            <a:off x="1066800" y="1619250"/>
            <a:ext cx="3921125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Hormones</a:t>
            </a:r>
            <a:endParaRPr/>
          </a:p>
        </p:txBody>
      </p:sp>
      <p:sp>
        <p:nvSpPr>
          <p:cNvPr id="557" name="Google Shape;557;p76"/>
          <p:cNvSpPr txBox="1">
            <a:spLocks noGrp="1"/>
          </p:cNvSpPr>
          <p:nvPr>
            <p:ph type="body" idx="1"/>
          </p:nvPr>
        </p:nvSpPr>
        <p:spPr>
          <a:xfrm>
            <a:off x="121375" y="1600200"/>
            <a:ext cx="9228900" cy="3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Hormones → chemicals that regulate growth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Auxins → regulate phototropism and promote fruit production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Giberrellins → plant growth hormones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Ethylene Gas → promotes ripening of fruits and causes leaves to fall annually</a:t>
            </a:r>
            <a:endParaRPr/>
          </a:p>
        </p:txBody>
      </p:sp>
      <p:pic>
        <p:nvPicPr>
          <p:cNvPr id="558" name="Google Shape;55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7050" y="4984497"/>
            <a:ext cx="4043925" cy="17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Seed Germination</a:t>
            </a:r>
            <a:endParaRPr/>
          </a:p>
        </p:txBody>
      </p:sp>
      <p:sp>
        <p:nvSpPr>
          <p:cNvPr id="564" name="Google Shape;564;p77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**add to notes** </a:t>
            </a:r>
            <a:r>
              <a:rPr lang="en-US" sz="3200" b="0" i="0" u="sng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Germination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is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seed growth and development into a plant.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Seeds will stay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dormant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until </a:t>
            </a:r>
            <a:r>
              <a:rPr lang="en-US" sz="3200" b="0" i="0" u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conditions are right for growth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(water).</a:t>
            </a:r>
            <a:endParaRPr/>
          </a:p>
        </p:txBody>
      </p:sp>
      <p:pic>
        <p:nvPicPr>
          <p:cNvPr id="565" name="Google Shape;565;p77" descr="38_10SeedGermination-monoc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871912"/>
            <a:ext cx="4191000" cy="275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7" descr="38_10SeedGermination-dico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3867150"/>
            <a:ext cx="4191000" cy="275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8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5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Pollination</a:t>
            </a:r>
            <a:endParaRPr/>
          </a:p>
        </p:txBody>
      </p:sp>
      <p:sp>
        <p:nvSpPr>
          <p:cNvPr id="572" name="Google Shape;572;p78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sng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Pollination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is the </a:t>
            </a:r>
            <a:r>
              <a:rPr lang="en-US" sz="3200" b="0" i="0" u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process of the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pollen</a:t>
            </a:r>
            <a:r>
              <a:rPr lang="en-US" sz="3200" b="0" i="0" u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 landing on the </a:t>
            </a:r>
            <a:r>
              <a:rPr lang="en-US" sz="3200" b="0" i="0" u="sng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stigma </a:t>
            </a: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(female part)</a:t>
            </a:r>
            <a:endParaRPr sz="3200" b="0" i="0" u="sng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Methods of Pollination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1FFDD"/>
              </a:buClr>
              <a:buSzPts val="2800"/>
              <a:buFont typeface="Overlock"/>
              <a:buChar char="–"/>
            </a:pPr>
            <a:r>
              <a:rPr lang="en-US" sz="28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Wind </a:t>
            </a:r>
            <a:r>
              <a:rPr lang="en-US"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(Example:  </a:t>
            </a:r>
            <a:r>
              <a:rPr lang="en-US" sz="2800" b="0" i="0" u="none" strike="noStrike" cap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gymnosperm cones</a:t>
            </a:r>
            <a:r>
              <a:rPr lang="en-US"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1FFDD"/>
              </a:buClr>
              <a:buSzPts val="2800"/>
              <a:buFont typeface="Overlock"/>
              <a:buChar char="–"/>
            </a:pPr>
            <a:r>
              <a:rPr lang="en-US" sz="28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Nectar </a:t>
            </a:r>
            <a:r>
              <a:rPr lang="en-US" sz="2800" b="0" i="0" u="none" strike="noStrike" cap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→ attracts animal pollinators</a:t>
            </a:r>
            <a:r>
              <a:rPr lang="en-US"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(Example:  </a:t>
            </a:r>
            <a:r>
              <a:rPr lang="en-US" sz="2800" b="0" i="0" u="none" strike="noStrike" cap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beetles, butterflies, moths, bees</a:t>
            </a:r>
            <a:r>
              <a:rPr lang="en-US"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66"/>
              </a:buClr>
              <a:buSzPts val="2800"/>
              <a:buFont typeface="Overlock"/>
              <a:buChar char="–"/>
            </a:pPr>
            <a:r>
              <a:rPr lang="en-US" sz="2800" b="0" i="0" u="none" strike="noStrike" cap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Flower </a:t>
            </a:r>
            <a:r>
              <a:rPr lang="en-US" sz="28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color and scent </a:t>
            </a:r>
            <a:r>
              <a:rPr lang="en-US"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(Example:  </a:t>
            </a:r>
            <a:r>
              <a:rPr lang="en-US" sz="2800" b="0" i="0" u="none" strike="noStrike" cap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beetles, flies</a:t>
            </a:r>
            <a:r>
              <a:rPr lang="en-US"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Char char="–"/>
            </a:pPr>
            <a:r>
              <a:rPr lang="en-US" sz="2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Why are most flowers brightly colored and good-smelling?</a:t>
            </a:r>
            <a:endParaRPr/>
          </a:p>
        </p:txBody>
      </p:sp>
      <p:pic>
        <p:nvPicPr>
          <p:cNvPr id="573" name="Google Shape;573;p78" descr="pollin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575" y="0"/>
            <a:ext cx="2511425" cy="187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8" descr="humingb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0861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8" descr="blisterbeetle_l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0075" y="2819400"/>
            <a:ext cx="2193925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581" name="Google Shape;581;p79"/>
          <p:cNvSpPr txBox="1">
            <a:spLocks noGrp="1"/>
          </p:cNvSpPr>
          <p:nvPr>
            <p:ph type="body" idx="1"/>
          </p:nvPr>
        </p:nvSpPr>
        <p:spPr>
          <a:xfrm>
            <a:off x="381000" y="17526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4800"/>
              <a:buFont typeface="Overlock"/>
              <a:buChar char="•"/>
            </a:pPr>
            <a:r>
              <a:rPr lang="en-US" sz="48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Why are most flowers brightly colored and good-smelling?</a:t>
            </a:r>
            <a:endParaRPr sz="48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342900" marR="0" lvl="0" indent="-38100" algn="l" rtl="0">
              <a:spcBef>
                <a:spcPts val="960"/>
              </a:spcBef>
              <a:spcAft>
                <a:spcPts val="0"/>
              </a:spcAft>
              <a:buClr>
                <a:srgbClr val="FFFF99"/>
              </a:buClr>
              <a:buSzPts val="4800"/>
              <a:buFont typeface="Overlock"/>
              <a:buNone/>
            </a:pPr>
            <a:endParaRPr sz="48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582" name="Google Shape;582;p79" descr="bee-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3505200"/>
            <a:ext cx="4522787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79" descr="yellowdais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3200400"/>
            <a:ext cx="3276600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0"/>
          <p:cNvSpPr txBox="1">
            <a:spLocks noGrp="1"/>
          </p:cNvSpPr>
          <p:nvPr>
            <p:ph type="title"/>
          </p:nvPr>
        </p:nvSpPr>
        <p:spPr>
          <a:xfrm>
            <a:off x="-1911275" y="1862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Pollination</a:t>
            </a:r>
            <a:endParaRPr/>
          </a:p>
        </p:txBody>
      </p:sp>
      <p:sp>
        <p:nvSpPr>
          <p:cNvPr id="589" name="Google Shape;589;p80"/>
          <p:cNvSpPr txBox="1">
            <a:spLocks noGrp="1"/>
          </p:cNvSpPr>
          <p:nvPr>
            <p:ph type="body" idx="1"/>
          </p:nvPr>
        </p:nvSpPr>
        <p:spPr>
          <a:xfrm>
            <a:off x="0" y="1048450"/>
            <a:ext cx="4129200" cy="4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Two Ways to Pollinate (Types of Pollination)</a:t>
            </a:r>
            <a:endParaRPr/>
          </a:p>
          <a:p>
            <a: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Overlock"/>
              <a:buNone/>
            </a:pPr>
            <a:endParaRPr sz="2800" b="0" i="0" u="none" strike="noStrike" cap="none">
              <a:solidFill>
                <a:srgbClr val="FFFF66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66"/>
              </a:buClr>
              <a:buSzPts val="2800"/>
              <a:buFont typeface="Overlock"/>
              <a:buChar char="–"/>
            </a:pPr>
            <a:r>
              <a:rPr lang="en-US" sz="2800" b="0" i="0" u="none" strike="noStrike" cap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Self Pollination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66"/>
              </a:buClr>
              <a:buSzPts val="2800"/>
              <a:buFont typeface="Overlock"/>
              <a:buChar char="–"/>
            </a:pPr>
            <a:r>
              <a:rPr lang="en-US" sz="2800" b="0" i="0" u="none" strike="noStrike" cap="none">
                <a:solidFill>
                  <a:srgbClr val="FFFF66"/>
                </a:solidFill>
                <a:latin typeface="Overlock"/>
                <a:ea typeface="Overlock"/>
                <a:cs typeface="Overlock"/>
                <a:sym typeface="Overlock"/>
              </a:rPr>
              <a:t>Cross Pollination</a:t>
            </a:r>
            <a:endParaRPr/>
          </a:p>
        </p:txBody>
      </p:sp>
      <p:sp>
        <p:nvSpPr>
          <p:cNvPr id="590" name="Google Shape;590;p80"/>
          <p:cNvSpPr txBox="1"/>
          <p:nvPr/>
        </p:nvSpPr>
        <p:spPr>
          <a:xfrm>
            <a:off x="1038625" y="5712450"/>
            <a:ext cx="87978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https://goo.gl/kLvihN</a:t>
            </a:r>
            <a:endParaRPr/>
          </a:p>
        </p:txBody>
      </p:sp>
      <p:pic>
        <p:nvPicPr>
          <p:cNvPr id="591" name="Google Shape;59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200" y="454662"/>
            <a:ext cx="4354800" cy="594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Reproduction--how plants make baby plants…</a:t>
            </a:r>
            <a:b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</a:br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1"/>
          </p:nvPr>
        </p:nvSpPr>
        <p:spPr>
          <a:xfrm>
            <a:off x="0" y="1447800"/>
            <a:ext cx="9144000" cy="467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SzPts val="3200"/>
              <a:buFont typeface="Overlock"/>
              <a:buChar char="•"/>
            </a:pP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Complex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plants use Sexual→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Seeds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(found in fruits or cones)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Seeds form when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pollen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(sperm) and an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ovule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(egg) come together.  Pollen &amp; Ovule are both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haploid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(n).  The seed they make is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diploid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(2n).</a:t>
            </a:r>
            <a:endParaRPr/>
          </a:p>
        </p:txBody>
      </p:sp>
      <p:pic>
        <p:nvPicPr>
          <p:cNvPr id="170" name="Google Shape;170;p30" descr="pinec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4191000"/>
            <a:ext cx="295275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 descr="enb01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200" y="4191000"/>
            <a:ext cx="1403350" cy="21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/>
        </p:nvSpPr>
        <p:spPr>
          <a:xfrm>
            <a:off x="2209800" y="6396037"/>
            <a:ext cx="44958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FFDD"/>
              </a:buClr>
              <a:buFont typeface="Arial"/>
              <a:buNone/>
            </a:pPr>
            <a:r>
              <a:rPr lang="en-US" sz="2400" b="0" i="0" u="none" strike="noStrike" cap="none">
                <a:solidFill>
                  <a:srgbClr val="C1FFDD"/>
                </a:solidFill>
                <a:latin typeface="Arial"/>
                <a:ea typeface="Arial"/>
                <a:cs typeface="Arial"/>
                <a:sym typeface="Arial"/>
              </a:rPr>
              <a:t>Sexual—cones or flowers/fruits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78" name="Google Shape;178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Noto Sans Symbols"/>
              <a:buChar char="→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Sexual reproduction makes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unique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offspring.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Noto Sans Symbols"/>
              <a:buChar char="→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The baby plant is a genetic combination of its two parents.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99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Noto Sans Symbols"/>
              <a:buChar char="→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This works just like sex for humans!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Adaptations</a:t>
            </a:r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Cuticle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→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waxy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,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waterproof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covering on leaves to reduce 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water loss</a:t>
            </a:r>
            <a:endParaRPr/>
          </a:p>
        </p:txBody>
      </p:sp>
      <p:pic>
        <p:nvPicPr>
          <p:cNvPr id="185" name="Google Shape;185;p32" descr="JojobaLea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00" y="3124200"/>
            <a:ext cx="2705100" cy="243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 descr="leafx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2895600"/>
            <a:ext cx="5162550" cy="37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Overlock"/>
              <a:buNone/>
            </a:pPr>
            <a:r>
              <a:rPr lang="en-US" sz="44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Plant Adaptations</a:t>
            </a:r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13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sng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Leaves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 → make the plant’s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food 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(carry out </a:t>
            </a:r>
            <a:r>
              <a:rPr lang="en-US" sz="3200" b="0" i="0" u="sng" strike="noStrike" cap="none">
                <a:solidFill>
                  <a:srgbClr val="C1FFDD"/>
                </a:solidFill>
                <a:latin typeface="Overlock"/>
                <a:ea typeface="Overlock"/>
                <a:cs typeface="Overlock"/>
                <a:sym typeface="Overlock"/>
              </a:rPr>
              <a:t>photosynthesis</a:t>
            </a: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99"/>
              </a:buClr>
              <a:buSzPts val="3200"/>
              <a:buFont typeface="Overlock"/>
              <a:buChar char="•"/>
            </a:pPr>
            <a:r>
              <a:rPr lang="en-US" sz="3200" b="0" i="0" u="none" strike="noStrike" cap="none">
                <a:solidFill>
                  <a:srgbClr val="FFFF99"/>
                </a:solidFill>
                <a:latin typeface="Overlock"/>
                <a:ea typeface="Overlock"/>
                <a:cs typeface="Overlock"/>
                <a:sym typeface="Overlock"/>
              </a:rPr>
              <a:t>The bigger the better, because they can abosrb more sunlight.</a:t>
            </a:r>
            <a:endParaRPr/>
          </a:p>
        </p:txBody>
      </p:sp>
      <p:pic>
        <p:nvPicPr>
          <p:cNvPr id="193" name="Google Shape;193;p33" descr="Leaves-3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3200400"/>
            <a:ext cx="6357937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1091</Words>
  <Application>Microsoft Office PowerPoint</Application>
  <PresentationFormat>On-screen Show (4:3)</PresentationFormat>
  <Paragraphs>223</Paragraphs>
  <Slides>57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Noto Sans Symbols</vt:lpstr>
      <vt:lpstr>Source Sans Pro</vt:lpstr>
      <vt:lpstr>Courgette</vt:lpstr>
      <vt:lpstr>Arial</vt:lpstr>
      <vt:lpstr>Overlock</vt:lpstr>
      <vt:lpstr>Default Design</vt:lpstr>
      <vt:lpstr>Capsules</vt:lpstr>
      <vt:lpstr>Kingdom Plantae</vt:lpstr>
      <vt:lpstr>Nonvascular vs. Vascular</vt:lpstr>
      <vt:lpstr>Characteristics of Plants</vt:lpstr>
      <vt:lpstr>PowerPoint Presentation</vt:lpstr>
      <vt:lpstr>Plant Reproduction--how plants make baby plants… </vt:lpstr>
      <vt:lpstr>Plant Reproduction--how plants make baby plants… </vt:lpstr>
      <vt:lpstr>PowerPoint Presentation</vt:lpstr>
      <vt:lpstr>Plant Adaptations</vt:lpstr>
      <vt:lpstr>Plant Adaptations</vt:lpstr>
      <vt:lpstr>Plant Adaptations</vt:lpstr>
      <vt:lpstr>Plant Adaptation:  ROOTS</vt:lpstr>
      <vt:lpstr>Plant Adaptation:  ROOTS</vt:lpstr>
      <vt:lpstr>Plant Adaptations</vt:lpstr>
      <vt:lpstr>PowerPoint Presentation</vt:lpstr>
      <vt:lpstr>PowerPoint Presentation</vt:lpstr>
      <vt:lpstr>Plant Adaptation:  Xylem &amp; Phloem</vt:lpstr>
      <vt:lpstr>Vascular vs. Non-vascular</vt:lpstr>
      <vt:lpstr>Plant Adaptation:  LEAVES</vt:lpstr>
      <vt:lpstr>Plant Adaptation:  CUTICLE</vt:lpstr>
      <vt:lpstr>Plant Adaptation:  STOMATA</vt:lpstr>
      <vt:lpstr>Plant Adaptation:  STOMATA</vt:lpstr>
      <vt:lpstr>PowerPoint Presentation</vt:lpstr>
      <vt:lpstr>4 Types of Plants</vt:lpstr>
      <vt:lpstr>Spore Bearing vs. Seed Bearing Plants</vt:lpstr>
      <vt:lpstr>Evolution of Plants</vt:lpstr>
      <vt:lpstr>Non-Vascular Mosses</vt:lpstr>
      <vt:lpstr>Non-Vascular Plants</vt:lpstr>
      <vt:lpstr>PowerPoint Presentation</vt:lpstr>
      <vt:lpstr>Plant Adaptation:  SPORES</vt:lpstr>
      <vt:lpstr>Vascular Seedless Plants</vt:lpstr>
      <vt:lpstr>Vascular Seedless (Ferns)</vt:lpstr>
      <vt:lpstr>Plant Adaptation:  SEEDS</vt:lpstr>
      <vt:lpstr>Gymnosperms  (conifers)</vt:lpstr>
      <vt:lpstr>Gymnosperms (Conifers)</vt:lpstr>
      <vt:lpstr>PowerPoint Presentation</vt:lpstr>
      <vt:lpstr>Division Ginkgophyta</vt:lpstr>
      <vt:lpstr>Angiosperms</vt:lpstr>
      <vt:lpstr>Plant Adaptation:  FLOWERS</vt:lpstr>
      <vt:lpstr>Angiosperm   (flowering Plants)</vt:lpstr>
      <vt:lpstr>PowerPoint Presentation</vt:lpstr>
      <vt:lpstr>Plant Adaptation:  Fruit</vt:lpstr>
      <vt:lpstr>Characteristics of Monocots</vt:lpstr>
      <vt:lpstr>Characteristics of Dicots</vt:lpstr>
      <vt:lpstr>PowerPoint Presentation</vt:lpstr>
      <vt:lpstr>Plant Tropisms → Responses (how plants act)</vt:lpstr>
      <vt:lpstr> Light → phototropism </vt:lpstr>
      <vt:lpstr> Gravity → gravitropism </vt:lpstr>
      <vt:lpstr> Touch → thigmotropism </vt:lpstr>
      <vt:lpstr> Water → hydrotropism </vt:lpstr>
      <vt:lpstr>Nastic Movement</vt:lpstr>
      <vt:lpstr>Leaf Anatomy</vt:lpstr>
      <vt:lpstr>Leaf Anatomy</vt:lpstr>
      <vt:lpstr>Plant Hormones</vt:lpstr>
      <vt:lpstr>Seed Germination</vt:lpstr>
      <vt:lpstr>Pollination</vt:lpstr>
      <vt:lpstr>PowerPoint Presentation</vt:lpstr>
      <vt:lpstr>Pollination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Kingdom Plantae</dc:title>
  <cp:lastModifiedBy>Harabin, Richard</cp:lastModifiedBy>
  <cp:revision>3</cp:revision>
  <dcterms:modified xsi:type="dcterms:W3CDTF">2019-05-15T18:43:33Z</dcterms:modified>
</cp:coreProperties>
</file>