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70" r:id="rId16"/>
    <p:sldId id="271" r:id="rId17"/>
    <p:sldId id="272" r:id="rId18"/>
    <p:sldId id="274" r:id="rId19"/>
    <p:sldId id="269" r:id="rId20"/>
  </p:sldIdLst>
  <p:sldSz cx="12192000" cy="6858000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5dc6cf9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5dc6cf9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55dc6cf9b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f41d669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f41d669e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f41d669e5_0_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1dd78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1dd7823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561dd7823_0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b31a8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b31a860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5b31a8609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6c2fa1d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6c2fa1d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46c2fa1d5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5c3a2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5c3a24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a5c3a2469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1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2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3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5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  <a:p>
            <a:pPr marL="0" lvl="6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/>
          </a:p>
          <a:p>
            <a:pPr marL="0" lvl="8" indent="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small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1184744" y="698260"/>
            <a:ext cx="9822531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  <p:sp>
        <p:nvSpPr>
          <p:cNvPr id="105" name="Google Shape;105;p13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5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6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913774" y="2367092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4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>
            <a:spLocks noGrp="1"/>
          </p:cNvSpPr>
          <p:nvPr>
            <p:ph type="pic" idx="5"/>
          </p:nvPr>
        </p:nvSpPr>
        <p:spPr>
          <a:xfrm>
            <a:off x="4441348" y="2367092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7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8"/>
          </p:nvPr>
        </p:nvSpPr>
        <p:spPr>
          <a:xfrm>
            <a:off x="7973297" y="2367092"/>
            <a:ext cx="330492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9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small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8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small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DFF6"/>
            </a:gs>
            <a:gs pos="100000">
              <a:srgbClr val="88AED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635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914400" lvl="2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1371600" lvl="3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828800" lvl="4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2286000" lvl="5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  <a:p>
            <a:pPr marL="2743200" lvl="6" indent="254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3200400" lvl="7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1800"/>
          </a:p>
          <a:p>
            <a:pPr marL="3657600" lvl="8" indent="25400" algn="l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prize.org/educational/medicine/bloodtypinggame/gamev2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Patterns of Inheritance and Karyotyping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 i="0" u="none" strike="noStrike" cap="small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Predict offspring ratios based on a variety of inheritance patterns (Mendelian/dominance, incomplete dominance, co-dominance, sex-linked, and multiple alleles)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254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143" y="717278"/>
            <a:ext cx="7605719" cy="5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755450" y="-9"/>
            <a:ext cx="10364400" cy="1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Epistasis</a:t>
            </a:r>
            <a:endParaRPr sz="6000"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834599" y="973716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254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cap="none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term </a:t>
            </a:r>
            <a:r>
              <a:rPr lang="en-US" sz="2400" b="1" cap="none">
                <a:solidFill>
                  <a:srgbClr val="6A6A6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epistasis</a:t>
            </a:r>
            <a:r>
              <a:rPr lang="en-US" sz="2400" cap="none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describes a certain relationship between genes, where an allele of one gene (e.g., 'spread') hides or masks the visible output, or phenotype, of another gene (e.g., pattern).</a:t>
            </a:r>
            <a:endParaRPr sz="2400"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25" y="3546350"/>
            <a:ext cx="7267701" cy="22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490850" y="0"/>
            <a:ext cx="91203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http://www.bio.miami.edu/dana/250/250S11_6.html</a:t>
            </a:r>
            <a:endParaRPr dirty="0"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5225" y="2239625"/>
            <a:ext cx="3914850" cy="46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typing</a:t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537" y="2012669"/>
            <a:ext cx="4587963" cy="4156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1141674" y="1765221"/>
            <a:ext cx="3686174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Determined by both parents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of codominance inheritance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types: A, B, AB, and 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492825" y="225475"/>
            <a:ext cx="9785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https://www.nobelprize.org/educational/medicine/bloodtypinggame/gamev2/index.html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https://www.google.com/</a:t>
            </a:r>
            <a:r>
              <a:rPr lang="en-US" dirty="0" err="1"/>
              <a:t>search?rlz</a:t>
            </a:r>
            <a:r>
              <a:rPr lang="en-US" dirty="0"/>
              <a:t>=1C1GGRV_enUS758US758&amp;ei=_nkqWrb-LOHi_QaZ45fADw&amp;q=</a:t>
            </a:r>
            <a:r>
              <a:rPr lang="en-US" dirty="0" err="1"/>
              <a:t>amoeba+sisters+multiple+alleles&amp;oq</a:t>
            </a:r>
            <a:r>
              <a:rPr lang="en-US" dirty="0"/>
              <a:t>=</a:t>
            </a:r>
            <a:r>
              <a:rPr lang="en-US" dirty="0" err="1"/>
              <a:t>amoeba+sisters+multiple+alleles&amp;gs_l</a:t>
            </a:r>
            <a:r>
              <a:rPr lang="en-US" dirty="0"/>
              <a:t>=psy-ab.3..0l5j0i22i30k1l2.1443.9328.0.9490.17.17.0.0.0.0.145.1464.15j1.16.0....0...1.1.64.psy-ab..1.16.1457...0i131i67k1j0i67k1j0i131k1.0.Pqgm68EQO18&amp;safe=</a:t>
            </a:r>
            <a:r>
              <a:rPr lang="en-US" dirty="0" err="1"/>
              <a:t>active&amp;ssui</a:t>
            </a:r>
            <a:r>
              <a:rPr lang="en-US" dirty="0"/>
              <a:t>=on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Sex-linked traits</a:t>
            </a:r>
            <a:endParaRPr sz="4800"/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275" y="2086975"/>
            <a:ext cx="5045100" cy="40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1238250" y="2485076"/>
            <a:ext cx="47721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Female-XX</a:t>
            </a:r>
            <a:endParaRPr sz="2400"/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Male-XY</a:t>
            </a:r>
            <a:endParaRPr sz="2400"/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sex-linked trait found on the Y chromosome</a:t>
            </a:r>
            <a:endParaRPr sz="240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QUICK CHECK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males more likely to express a sex-linked trait?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254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75" y="438150"/>
            <a:ext cx="11430000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781925" y="921000"/>
            <a:ext cx="6822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https://www.youtube.com/watch?v=Jxwx_QTkmpY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913775" y="618525"/>
            <a:ext cx="9678900" cy="15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Name that disease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254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713" y="1627900"/>
            <a:ext cx="6865926" cy="51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</a:t>
            </a:r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6925" y="2076450"/>
            <a:ext cx="4610099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5876925" y="2076450"/>
            <a:ext cx="4610100" cy="36385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small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599874" y="1209466"/>
            <a:ext cx="44388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of an individual's ancestors used to analyze Mendelian inheritance of certain traits, especially of genetic diseases or disorders.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Females are represented by a circle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Males are represented by a square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 Genotype of Generation I:  female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Genotype of Generation I:  male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How do we know?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What are the genotypes of the 	individuals in generation II who have 3 	children?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Is the inheritance dominant or recessive?  	Explain your answer.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Karyotype</a:t>
            </a: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510" y="1864224"/>
            <a:ext cx="4478137" cy="415531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1337433" y="1443834"/>
            <a:ext cx="43869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and appearance of chromosomes in the nucleus of a eukaryotic cell.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normal humans, there are 46 chromosomes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pair of chromosomes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chromosome from each parent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pair of autosomes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pair of sex chromosome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 (female)</a:t>
            </a:r>
            <a:endParaRPr/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 (male)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help determine genetic disorders based on the number of chromosomes.  Ex. Down’s Syndrome, Turner Syndrome, Klinefelter’s Syndrome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785812"/>
            <a:ext cx="9096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-164400" y="-318174"/>
            <a:ext cx="5648100" cy="18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Epigenetics</a:t>
            </a:r>
            <a:endParaRPr sz="6000"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254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25" y="1310913"/>
            <a:ext cx="5648225" cy="42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600" y="189963"/>
            <a:ext cx="5715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025" y="3323888"/>
            <a:ext cx="28575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919125" y="6221700"/>
            <a:ext cx="97851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http://www.slate.com/articles/health_and_science/science/2015/05/inherit_stress_from_parents_snowshoe_hares_provide_new_research_video.html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Punnett squares-Quick check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293077" y="292231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922" y="2540980"/>
            <a:ext cx="4713303" cy="398877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6564922" y="2540980"/>
            <a:ext cx="4713302" cy="398877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small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679939" y="2422766"/>
            <a:ext cx="588498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Punnett Square, “T” represents the allele for a tall plants and “t” represents the allele for short plants.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allele represents dominance?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allele represents recessive?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the genotypes of the parents.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the phenotypes of the parents.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genotypes and phenotypes of the offspring?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parental genotypes:</a:t>
            </a:r>
            <a:b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 __ x __ __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491" y="2520461"/>
            <a:ext cx="6564922" cy="363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771275" y="-9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Incomplete dominance </a:t>
            </a:r>
            <a:endParaRPr sz="6000"/>
          </a:p>
        </p:txBody>
      </p:sp>
      <p:sp>
        <p:nvSpPr>
          <p:cNvPr id="181" name="Google Shape;181;p22"/>
          <p:cNvSpPr txBox="1"/>
          <p:nvPr/>
        </p:nvSpPr>
        <p:spPr>
          <a:xfrm>
            <a:off x="1336430" y="2121876"/>
            <a:ext cx="3492849" cy="378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inheritance where neither allele as dominant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 (probability) that the resulting offspring could show a blended phenotype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Noted as: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RR x WW  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RR x R’R’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125350" y="6138150"/>
            <a:ext cx="6822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https://www.youtube.com/watch?v=GW9EamEmPU4</a:t>
            </a:r>
            <a:endParaRPr/>
          </a:p>
        </p:txBody>
      </p:sp>
      <p:pic>
        <p:nvPicPr>
          <p:cNvPr id="183" name="Google Shape;183;p22" descr="incomplete domin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475" y="1274250"/>
            <a:ext cx="4362025" cy="55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644600" y="14351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codominance</a:t>
            </a:r>
            <a:endParaRPr sz="6000"/>
          </a:p>
        </p:txBody>
      </p:sp>
      <p:sp>
        <p:nvSpPr>
          <p:cNvPr id="189" name="Google Shape;189;p23"/>
          <p:cNvSpPr txBox="1"/>
          <p:nvPr/>
        </p:nvSpPr>
        <p:spPr>
          <a:xfrm>
            <a:off x="1629803" y="1543820"/>
            <a:ext cx="2989385" cy="440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inheritance where both alleles are dominant.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phenotype shows a mixture of both alleles.  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2049300" y="6251050"/>
            <a:ext cx="6822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https://www.youtube.com/watch?v=_sWbQadFCso</a:t>
            </a:r>
            <a:endParaRPr dirty="0"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238" y="1543816"/>
            <a:ext cx="6430615" cy="420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50" y="823775"/>
            <a:ext cx="11100000" cy="51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2" y="948347"/>
            <a:ext cx="5719321" cy="42839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71" y="1284081"/>
            <a:ext cx="4372284" cy="386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913775" y="12766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Incomplete dominance or codominant??</a:t>
            </a:r>
            <a:b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check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150" y="2319593"/>
            <a:ext cx="762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/>
          <p:nvPr/>
        </p:nvSpPr>
        <p:spPr>
          <a:xfrm>
            <a:off x="7093525" y="2470075"/>
            <a:ext cx="2850000" cy="7602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2939150" y="2400800"/>
            <a:ext cx="2850000" cy="7602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-162550" y="-118809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Polygenic traits	</a:t>
            </a:r>
            <a:endParaRPr sz="4800"/>
          </a:p>
        </p:txBody>
      </p:sp>
      <p:sp>
        <p:nvSpPr>
          <p:cNvPr id="221" name="Google Shape;221;p27"/>
          <p:cNvSpPr txBox="1"/>
          <p:nvPr/>
        </p:nvSpPr>
        <p:spPr>
          <a:xfrm>
            <a:off x="4518003" y="1077299"/>
            <a:ext cx="7674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trait is controlled by 2 or more sets of genes and their alleles.</a:t>
            </a: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850" y="2664800"/>
            <a:ext cx="7337351" cy="37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29891"/>
            <a:ext cx="4024050" cy="4929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20509</TotalTime>
  <Words>364</Words>
  <Application>Microsoft Office PowerPoint</Application>
  <PresentationFormat>Widescreen</PresentationFormat>
  <Paragraphs>111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</vt:lpstr>
      <vt:lpstr>Arial</vt:lpstr>
      <vt:lpstr>Times New Roman</vt:lpstr>
      <vt:lpstr>Courier New</vt:lpstr>
      <vt:lpstr>Noto Sans Symbols</vt:lpstr>
      <vt:lpstr>Calibri</vt:lpstr>
      <vt:lpstr>Droplet</vt:lpstr>
      <vt:lpstr>Patterns of Inheritance and Karyotyping</vt:lpstr>
      <vt:lpstr>Punnett squares-Quick check</vt:lpstr>
      <vt:lpstr>Determine the parental genotypes: __ __ x __ __</vt:lpstr>
      <vt:lpstr>Incomplete dominance </vt:lpstr>
      <vt:lpstr>codominance</vt:lpstr>
      <vt:lpstr>PowerPoint Presentation</vt:lpstr>
      <vt:lpstr>PowerPoint Presentation</vt:lpstr>
      <vt:lpstr>Incomplete dominance or codominant?? Quick check</vt:lpstr>
      <vt:lpstr>Polygenic traits </vt:lpstr>
      <vt:lpstr>PowerPoint Presentation</vt:lpstr>
      <vt:lpstr>Epistasis</vt:lpstr>
      <vt:lpstr>Blood typing</vt:lpstr>
      <vt:lpstr>Sex-linked traits</vt:lpstr>
      <vt:lpstr>PowerPoint Presentation</vt:lpstr>
      <vt:lpstr>Name that disease </vt:lpstr>
      <vt:lpstr>Pedigrees</vt:lpstr>
      <vt:lpstr>Karyotype</vt:lpstr>
      <vt:lpstr>PowerPoint Presentation</vt:lpstr>
      <vt:lpstr>Epigenetics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Inheritance and Karyotyping</dc:title>
  <cp:lastModifiedBy>Harabin, Richard</cp:lastModifiedBy>
  <cp:revision>5</cp:revision>
  <dcterms:modified xsi:type="dcterms:W3CDTF">2019-04-11T17:54:49Z</dcterms:modified>
</cp:coreProperties>
</file>