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57" r:id="rId3"/>
    <p:sldId id="295" r:id="rId4"/>
    <p:sldId id="258" r:id="rId5"/>
    <p:sldId id="259" r:id="rId6"/>
    <p:sldId id="296" r:id="rId7"/>
    <p:sldId id="260" r:id="rId8"/>
    <p:sldId id="261" r:id="rId9"/>
    <p:sldId id="262" r:id="rId10"/>
    <p:sldId id="263" r:id="rId11"/>
    <p:sldId id="297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8" r:id="rId44"/>
  </p:sldIdLst>
  <p:sldSz cx="9144000" cy="6858000" type="screen4x3"/>
  <p:notesSz cx="6858000" cy="9144000"/>
  <p:embeddedFontLst>
    <p:embeddedFont>
      <p:font typeface="Questrial" panose="020B060402020202020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f34a033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f34a033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f34a0337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f34a0337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28168ed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28168ed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4" name="Google Shape;14;p2"/>
            <p:cNvCxnSpPr/>
            <p:nvPr/>
          </p:nvCxnSpPr>
          <p:spPr>
            <a:xfrm rot="-5400000" flipH="1">
              <a:off x="-14478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-5400000" flipH="1">
              <a:off x="-16383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 flipH="1">
              <a:off x="-3314700" y="3314700"/>
              <a:ext cx="685800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 flipH="1">
              <a:off x="-1371600" y="2971800"/>
              <a:ext cx="6858000" cy="9144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 flipH="1">
              <a:off x="-2819400" y="3200400"/>
              <a:ext cx="6858000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 flipH="1">
              <a:off x="-2133600" y="3200400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 flipH="1">
              <a:off x="-3124200" y="3276600"/>
              <a:ext cx="6858000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 flipH="1">
              <a:off x="-1828799" y="3352799"/>
              <a:ext cx="685800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 flipH="1">
              <a:off x="-28194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2"/>
            <p:cNvCxnSpPr/>
            <p:nvPr/>
          </p:nvCxnSpPr>
          <p:spPr>
            <a:xfrm rot="-5400000" flipH="1">
              <a:off x="-2438400" y="3124200"/>
              <a:ext cx="6858000" cy="609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27;p2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28;p2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2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30;p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-5400000" flipH="1">
              <a:off x="-2643187" y="3252788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-5400000" flipH="1">
              <a:off x="-1954530" y="3326130"/>
              <a:ext cx="6858000" cy="20574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-5400000" flipH="1">
              <a:off x="-23622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-5400000" flipH="1">
              <a:off x="-21336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-5400000" flipH="1">
              <a:off x="10668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-5400000" flipH="1">
              <a:off x="8763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-5400000" flipH="1">
              <a:off x="-800100" y="3314700"/>
              <a:ext cx="685800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5400000">
              <a:off x="-152400" y="3429000"/>
              <a:ext cx="6858000" cy="158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-5400000" flipH="1">
              <a:off x="-304800" y="3200400"/>
              <a:ext cx="6858000" cy="4572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-5400000" flipH="1">
              <a:off x="381000" y="3200400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-5400000" flipH="1">
              <a:off x="-609600" y="3276600"/>
              <a:ext cx="6858000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-5400000" flipH="1">
              <a:off x="685801" y="3352799"/>
              <a:ext cx="6858000" cy="152401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-5400000" flipH="1">
              <a:off x="-3048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" name="Google Shape;48;p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9" name="Google Shape;49;p2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" name="Google Shape;50;p2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" name="Google Shape;51;p2"/>
            <p:cNvCxnSpPr/>
            <p:nvPr/>
          </p:nvCxnSpPr>
          <p:spPr>
            <a:xfrm rot="5400000">
              <a:off x="659130" y="3227070"/>
              <a:ext cx="6858000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" name="Google Shape;52;p2"/>
            <p:cNvCxnSpPr/>
            <p:nvPr/>
          </p:nvCxnSpPr>
          <p:spPr>
            <a:xfrm rot="-5400000" flipH="1">
              <a:off x="-128587" y="3252788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" name="Google Shape;53;p2"/>
            <p:cNvCxnSpPr/>
            <p:nvPr/>
          </p:nvCxnSpPr>
          <p:spPr>
            <a:xfrm rot="-5400000" flipH="1">
              <a:off x="560070" y="3326130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" name="Google Shape;54;p2"/>
            <p:cNvCxnSpPr/>
            <p:nvPr/>
          </p:nvCxnSpPr>
          <p:spPr>
            <a:xfrm rot="-5400000" flipH="1">
              <a:off x="1524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" name="Google Shape;55;p2"/>
            <p:cNvCxnSpPr/>
            <p:nvPr/>
          </p:nvCxnSpPr>
          <p:spPr>
            <a:xfrm rot="-5400000" flipH="1">
              <a:off x="3810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" name="Google Shape;56;p2"/>
            <p:cNvCxnSpPr/>
            <p:nvPr/>
          </p:nvCxnSpPr>
          <p:spPr>
            <a:xfrm rot="-5400000" flipH="1">
              <a:off x="2743200" y="3352801"/>
              <a:ext cx="6858000" cy="15240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-5400000" flipH="1">
              <a:off x="2095501" y="3238501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" name="Google Shape;58;p2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" name="Google Shape;59;p2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" name="Google Shape;60;p2"/>
            <p:cNvCxnSpPr/>
            <p:nvPr/>
          </p:nvCxnSpPr>
          <p:spPr>
            <a:xfrm rot="-5400000" flipH="1">
              <a:off x="1066800" y="3200402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" name="Google Shape;61;p2"/>
            <p:cNvCxnSpPr/>
            <p:nvPr/>
          </p:nvCxnSpPr>
          <p:spPr>
            <a:xfrm rot="-5400000" flipH="1">
              <a:off x="2362201" y="3352800"/>
              <a:ext cx="685800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2" name="Google Shape;62;p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5568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" name="Google Shape;63;p2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" name="Google Shape;64;p2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" name="Google Shape;65;p2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" name="Google Shape;66;p2"/>
            <p:cNvCxnSpPr/>
            <p:nvPr/>
          </p:nvCxnSpPr>
          <p:spPr>
            <a:xfrm rot="-5400000" flipH="1">
              <a:off x="2236470" y="3326131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" name="Google Shape;67;p2"/>
            <p:cNvCxnSpPr/>
            <p:nvPr/>
          </p:nvCxnSpPr>
          <p:spPr>
            <a:xfrm rot="-5400000" flipH="1">
              <a:off x="1752600" y="3352801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" name="Google Shape;68;p2"/>
            <p:cNvCxnSpPr/>
            <p:nvPr/>
          </p:nvCxnSpPr>
          <p:spPr>
            <a:xfrm rot="-5400000" flipH="1">
              <a:off x="19812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" name="Google Shape;69;p2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" name="Google Shape;70;p2"/>
            <p:cNvCxnSpPr/>
            <p:nvPr/>
          </p:nvCxnSpPr>
          <p:spPr>
            <a:xfrm rot="-5400000" flipH="1">
              <a:off x="3467099" y="3314701"/>
              <a:ext cx="6858000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" name="Google Shape;71;p2"/>
            <p:cNvCxnSpPr/>
            <p:nvPr/>
          </p:nvCxnSpPr>
          <p:spPr>
            <a:xfrm rot="5400000">
              <a:off x="4038600" y="3429001"/>
              <a:ext cx="6858000" cy="158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" name="Google Shape;72;p2"/>
            <p:cNvCxnSpPr/>
            <p:nvPr/>
          </p:nvCxnSpPr>
          <p:spPr>
            <a:xfrm rot="-5400000" flipH="1">
              <a:off x="3886200" y="3200401"/>
              <a:ext cx="6858000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3" name="Google Shape;73;p2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" name="Google Shape;74;p2"/>
            <p:cNvCxnSpPr/>
            <p:nvPr/>
          </p:nvCxnSpPr>
          <p:spPr>
            <a:xfrm rot="-5400000" flipH="1">
              <a:off x="4572000" y="3200401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" name="Google Shape;75;p2"/>
            <p:cNvCxnSpPr/>
            <p:nvPr/>
          </p:nvCxnSpPr>
          <p:spPr>
            <a:xfrm rot="-5400000" flipH="1">
              <a:off x="3733800" y="3352800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" name="Google Shape;76;p2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" name="Google Shape;77;p2"/>
            <p:cNvCxnSpPr/>
            <p:nvPr/>
          </p:nvCxnSpPr>
          <p:spPr>
            <a:xfrm rot="-5400000" flipH="1">
              <a:off x="4214813" y="3252788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" name="Google Shape;78;p2"/>
            <p:cNvCxnSpPr/>
            <p:nvPr/>
          </p:nvCxnSpPr>
          <p:spPr>
            <a:xfrm rot="-5400000" flipH="1">
              <a:off x="4751070" y="3326131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9" name="Google Shape;79;p2"/>
            <p:cNvCxnSpPr/>
            <p:nvPr/>
          </p:nvCxnSpPr>
          <p:spPr>
            <a:xfrm rot="-5400000" flipH="1">
              <a:off x="4343400" y="3352801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" name="Google Shape;80;p2"/>
            <p:cNvCxnSpPr/>
            <p:nvPr/>
          </p:nvCxnSpPr>
          <p:spPr>
            <a:xfrm rot="-5400000" flipH="1">
              <a:off x="4572000" y="3352801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1" name="Google Shape;81;p2"/>
            <p:cNvCxnSpPr/>
            <p:nvPr/>
          </p:nvCxnSpPr>
          <p:spPr>
            <a:xfrm rot="-5400000" flipH="1">
              <a:off x="5257800" y="3352802"/>
              <a:ext cx="6858000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" name="Google Shape;82;p2"/>
            <p:cNvCxnSpPr/>
            <p:nvPr/>
          </p:nvCxnSpPr>
          <p:spPr>
            <a:xfrm rot="-5400000" flipH="1">
              <a:off x="5067300" y="3238502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" name="Google Shape;83;p2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straightConnector1">
              <a:avLst/>
            </a:prstGeom>
            <a:noFill/>
            <a:ln w="5080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4" name="Google Shape;84;p2"/>
            <p:cNvCxnSpPr/>
            <p:nvPr/>
          </p:nvCxnSpPr>
          <p:spPr>
            <a:xfrm rot="-5400000" flipH="1">
              <a:off x="4876801" y="3352801"/>
              <a:ext cx="6858000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" name="Google Shape;85;p2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" name="Google Shape;86;p2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7" name="Google Shape;87;p2"/>
            <p:cNvCxnSpPr/>
            <p:nvPr/>
          </p:nvCxnSpPr>
          <p:spPr>
            <a:xfrm rot="-5400000" flipH="1">
              <a:off x="4751070" y="3326132"/>
              <a:ext cx="6858000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" name="Google Shape;88;p2"/>
            <p:cNvCxnSpPr/>
            <p:nvPr/>
          </p:nvCxnSpPr>
          <p:spPr>
            <a:xfrm rot="5400000">
              <a:off x="5562599" y="3429001"/>
              <a:ext cx="6858002" cy="1588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90;p2"/>
            <p:cNvCxnSpPr/>
            <p:nvPr/>
          </p:nvCxnSpPr>
          <p:spPr>
            <a:xfrm rot="-5400000" flipH="1">
              <a:off x="3048000" y="3352800"/>
              <a:ext cx="6858000" cy="1524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91;p2"/>
            <p:cNvCxnSpPr/>
            <p:nvPr/>
          </p:nvCxnSpPr>
          <p:spPr>
            <a:xfrm rot="-5400000" flipH="1">
              <a:off x="3238500" y="3238500"/>
              <a:ext cx="6858000" cy="381000"/>
            </a:xfrm>
            <a:prstGeom prst="straightConnector1">
              <a:avLst/>
            </a:prstGeom>
            <a:noFill/>
            <a:ln w="19050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" name="Google Shape;92;p2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" name="Google Shape;93;p2"/>
            <p:cNvCxnSpPr/>
            <p:nvPr/>
          </p:nvCxnSpPr>
          <p:spPr>
            <a:xfrm rot="-5400000" flipH="1">
              <a:off x="3148013" y="3252789"/>
              <a:ext cx="6858000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" name="Google Shape;94;p2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2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" name="Google Shape;96;p2"/>
            <p:cNvCxnSpPr/>
            <p:nvPr/>
          </p:nvCxnSpPr>
          <p:spPr>
            <a:xfrm rot="-5400000" flipH="1">
              <a:off x="1371600" y="3200403"/>
              <a:ext cx="6858000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7" name="Google Shape;97;p2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01" name="Google Shape;101;p2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02" name="Google Shape;102;p2"/>
            <p:cNvCxnSpPr/>
            <p:nvPr/>
          </p:nvCxnSpPr>
          <p:spPr>
            <a:xfrm>
              <a:off x="0" y="2057400"/>
              <a:ext cx="4800600" cy="1588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" name="Google Shape;103;p2"/>
            <p:cNvCxnSpPr/>
            <p:nvPr/>
          </p:nvCxnSpPr>
          <p:spPr>
            <a:xfrm>
              <a:off x="0" y="4876800"/>
              <a:ext cx="4800600" cy="1588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" name="Google Shape;104;p2"/>
            <p:cNvCxnSpPr/>
            <p:nvPr/>
          </p:nvCxnSpPr>
          <p:spPr>
            <a:xfrm rot="5400000">
              <a:off x="3391694" y="3467100"/>
              <a:ext cx="2818606" cy="794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5" name="Google Shape;105;p2"/>
          <p:cNvSpPr txBox="1"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  <a:defRPr sz="22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5" name="Google Shape;255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6" name="Google Shape;256;p11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7" name="Google Shape;257;p11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1" name="Google Shape;26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2" name="Google Shape;262;p12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3" name="Google Shape;263;p12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4" name="Google Shape;264;p12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gradFill>
          <a:gsLst>
            <a:gs pos="0">
              <a:srgbClr val="FBFBFB"/>
            </a:gs>
            <a:gs pos="100000">
              <a:srgbClr val="9E9E9E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0" y="-30478"/>
            <a:ext cx="9067800" cy="4846320"/>
            <a:chOff x="0" y="-30477"/>
            <a:chExt cx="9067800" cy="4526277"/>
          </a:xfrm>
        </p:grpSpPr>
        <p:cxnSp>
          <p:nvCxnSpPr>
            <p:cNvPr id="115" name="Google Shape;115;p4"/>
            <p:cNvCxnSpPr/>
            <p:nvPr/>
          </p:nvCxnSpPr>
          <p:spPr>
            <a:xfrm rot="-5400000" flipH="1">
              <a:off x="-2716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6" name="Google Shape;116;p4"/>
            <p:cNvCxnSpPr/>
            <p:nvPr/>
          </p:nvCxnSpPr>
          <p:spPr>
            <a:xfrm rot="-5400000" flipH="1">
              <a:off x="-46216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" name="Google Shape;117;p4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" name="Google Shape;118;p4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" name="Google Shape;119;p4"/>
            <p:cNvCxnSpPr/>
            <p:nvPr/>
          </p:nvCxnSpPr>
          <p:spPr>
            <a:xfrm rot="-5400000" flipH="1">
              <a:off x="-2138565" y="2128112"/>
              <a:ext cx="4505731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" name="Google Shape;120;p4"/>
            <p:cNvCxnSpPr/>
            <p:nvPr/>
          </p:nvCxnSpPr>
          <p:spPr>
            <a:xfrm rot="-5400000" flipH="1">
              <a:off x="-195465" y="1785212"/>
              <a:ext cx="4505731" cy="9144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1" name="Google Shape;121;p4"/>
            <p:cNvCxnSpPr/>
            <p:nvPr/>
          </p:nvCxnSpPr>
          <p:spPr>
            <a:xfrm rot="-5400000" flipH="1">
              <a:off x="-1643265" y="2013812"/>
              <a:ext cx="4505731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" name="Google Shape;122;p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3" name="Google Shape;123;p4"/>
            <p:cNvCxnSpPr/>
            <p:nvPr/>
          </p:nvCxnSpPr>
          <p:spPr>
            <a:xfrm rot="-5400000" flipH="1">
              <a:off x="-957465" y="2013812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4" name="Google Shape;124;p4"/>
            <p:cNvCxnSpPr/>
            <p:nvPr/>
          </p:nvCxnSpPr>
          <p:spPr>
            <a:xfrm rot="-5400000" flipH="1">
              <a:off x="-194806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5" name="Google Shape;125;p4"/>
            <p:cNvCxnSpPr/>
            <p:nvPr/>
          </p:nvCxnSpPr>
          <p:spPr>
            <a:xfrm rot="-5400000" flipH="1">
              <a:off x="-652664" y="2166211"/>
              <a:ext cx="4505731" cy="152401"/>
            </a:xfrm>
            <a:prstGeom prst="straightConnector1">
              <a:avLst/>
            </a:prstGeom>
            <a:noFill/>
            <a:ln w="5715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6" name="Google Shape;126;p4"/>
            <p:cNvCxnSpPr/>
            <p:nvPr/>
          </p:nvCxnSpPr>
          <p:spPr>
            <a:xfrm rot="-5400000" flipH="1">
              <a:off x="-16432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7" name="Google Shape;127;p4"/>
            <p:cNvCxnSpPr/>
            <p:nvPr/>
          </p:nvCxnSpPr>
          <p:spPr>
            <a:xfrm rot="-5400000" flipH="1">
              <a:off x="-1790700" y="2019300"/>
              <a:ext cx="4495800" cy="4572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" name="Google Shape;128;p4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" name="Google Shape;129;p4"/>
            <p:cNvCxnSpPr/>
            <p:nvPr/>
          </p:nvCxnSpPr>
          <p:spPr>
            <a:xfrm rot="5400000">
              <a:off x="34087" y="2090964"/>
              <a:ext cx="4505731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" name="Google Shape;130;p4"/>
            <p:cNvCxnSpPr/>
            <p:nvPr/>
          </p:nvCxnSpPr>
          <p:spPr>
            <a:xfrm rot="5400000">
              <a:off x="26173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" name="Google Shape;131;p4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4"/>
            <p:cNvCxnSpPr/>
            <p:nvPr/>
          </p:nvCxnSpPr>
          <p:spPr>
            <a:xfrm rot="-5400000" flipH="1">
              <a:off x="-1467052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3" name="Google Shape;133;p4"/>
            <p:cNvCxnSpPr/>
            <p:nvPr/>
          </p:nvCxnSpPr>
          <p:spPr>
            <a:xfrm rot="-5400000" flipH="1">
              <a:off x="-77839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4" name="Google Shape;134;p4"/>
            <p:cNvCxnSpPr/>
            <p:nvPr/>
          </p:nvCxnSpPr>
          <p:spPr>
            <a:xfrm rot="-5400000" flipH="1">
              <a:off x="-11860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" name="Google Shape;135;p4"/>
            <p:cNvCxnSpPr/>
            <p:nvPr/>
          </p:nvCxnSpPr>
          <p:spPr>
            <a:xfrm rot="-5400000" flipH="1">
              <a:off x="-95746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4"/>
            <p:cNvCxnSpPr/>
            <p:nvPr/>
          </p:nvCxnSpPr>
          <p:spPr>
            <a:xfrm rot="-5400000" flipH="1">
              <a:off x="22429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7" name="Google Shape;137;p4"/>
            <p:cNvCxnSpPr/>
            <p:nvPr/>
          </p:nvCxnSpPr>
          <p:spPr>
            <a:xfrm rot="-5400000" flipH="1">
              <a:off x="205243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" name="Google Shape;138;p4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" name="Google Shape;139;p4"/>
            <p:cNvCxnSpPr/>
            <p:nvPr/>
          </p:nvCxnSpPr>
          <p:spPr>
            <a:xfrm rot="5400000">
              <a:off x="452235" y="2128112"/>
              <a:ext cx="4505731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p4"/>
            <p:cNvCxnSpPr/>
            <p:nvPr/>
          </p:nvCxnSpPr>
          <p:spPr>
            <a:xfrm rot="-5400000" flipH="1">
              <a:off x="376035" y="2128112"/>
              <a:ext cx="4505731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4"/>
            <p:cNvCxnSpPr/>
            <p:nvPr/>
          </p:nvCxnSpPr>
          <p:spPr>
            <a:xfrm rot="5400000">
              <a:off x="1023735" y="2242139"/>
              <a:ext cx="4505731" cy="158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2" name="Google Shape;142;p4"/>
            <p:cNvCxnSpPr/>
            <p:nvPr/>
          </p:nvCxnSpPr>
          <p:spPr>
            <a:xfrm rot="-5400000" flipH="1">
              <a:off x="871335" y="2013812"/>
              <a:ext cx="4505731" cy="4572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" name="Google Shape;143;p4"/>
            <p:cNvCxnSpPr/>
            <p:nvPr/>
          </p:nvCxnSpPr>
          <p:spPr>
            <a:xfrm rot="5400000">
              <a:off x="985636" y="2051912"/>
              <a:ext cx="4505731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" name="Google Shape;144;p4"/>
            <p:cNvCxnSpPr/>
            <p:nvPr/>
          </p:nvCxnSpPr>
          <p:spPr>
            <a:xfrm rot="-5400000" flipH="1">
              <a:off x="1557135" y="2013812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5" name="Google Shape;145;p4"/>
            <p:cNvCxnSpPr/>
            <p:nvPr/>
          </p:nvCxnSpPr>
          <p:spPr>
            <a:xfrm rot="-5400000" flipH="1">
              <a:off x="56653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6" name="Google Shape;146;p4"/>
            <p:cNvCxnSpPr/>
            <p:nvPr/>
          </p:nvCxnSpPr>
          <p:spPr>
            <a:xfrm rot="-5400000" flipH="1">
              <a:off x="1861936" y="2166211"/>
              <a:ext cx="4505731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" name="Google Shape;147;p4"/>
            <p:cNvCxnSpPr/>
            <p:nvPr/>
          </p:nvCxnSpPr>
          <p:spPr>
            <a:xfrm rot="-5400000" flipH="1">
              <a:off x="8713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8" name="Google Shape;148;p4"/>
            <p:cNvCxnSpPr/>
            <p:nvPr/>
          </p:nvCxnSpPr>
          <p:spPr>
            <a:xfrm rot="5400000">
              <a:off x="147435" y="2128112"/>
              <a:ext cx="4505731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9" name="Google Shape;149;p4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3882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0" name="Google Shape;150;p4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1" name="Google Shape;151;p4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2" name="Google Shape;152;p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3" name="Google Shape;153;p4"/>
            <p:cNvCxnSpPr/>
            <p:nvPr/>
          </p:nvCxnSpPr>
          <p:spPr>
            <a:xfrm rot="-5400000" flipH="1">
              <a:off x="1047548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" name="Google Shape;154;p4"/>
            <p:cNvCxnSpPr/>
            <p:nvPr/>
          </p:nvCxnSpPr>
          <p:spPr>
            <a:xfrm rot="-5400000" flipH="1">
              <a:off x="173620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5" name="Google Shape;155;p4"/>
            <p:cNvCxnSpPr/>
            <p:nvPr/>
          </p:nvCxnSpPr>
          <p:spPr>
            <a:xfrm rot="-5400000" flipH="1">
              <a:off x="13285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6" name="Google Shape;156;p4"/>
            <p:cNvCxnSpPr/>
            <p:nvPr/>
          </p:nvCxnSpPr>
          <p:spPr>
            <a:xfrm rot="-5400000" flipH="1">
              <a:off x="15571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" name="Google Shape;157;p4"/>
            <p:cNvCxnSpPr/>
            <p:nvPr/>
          </p:nvCxnSpPr>
          <p:spPr>
            <a:xfrm rot="-5400000" flipH="1">
              <a:off x="3919335" y="2166212"/>
              <a:ext cx="4505731" cy="152400"/>
            </a:xfrm>
            <a:prstGeom prst="straightConnector1">
              <a:avLst/>
            </a:prstGeom>
            <a:noFill/>
            <a:ln w="5715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" name="Google Shape;158;p4"/>
            <p:cNvCxnSpPr/>
            <p:nvPr/>
          </p:nvCxnSpPr>
          <p:spPr>
            <a:xfrm rot="-5400000" flipH="1">
              <a:off x="3271636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" name="Google Shape;159;p4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0" name="Google Shape;160;p4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" name="Google Shape;161;p4"/>
            <p:cNvCxnSpPr/>
            <p:nvPr/>
          </p:nvCxnSpPr>
          <p:spPr>
            <a:xfrm rot="-5400000" flipH="1">
              <a:off x="2242935" y="2013813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2" name="Google Shape;162;p4"/>
            <p:cNvCxnSpPr/>
            <p:nvPr/>
          </p:nvCxnSpPr>
          <p:spPr>
            <a:xfrm rot="-5400000" flipH="1">
              <a:off x="3538336" y="2166212"/>
              <a:ext cx="4505731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3" name="Google Shape;163;p4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5568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4" name="Google Shape;164;p4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5" name="Google Shape;165;p4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" name="Google Shape;166;p4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7" name="Google Shape;167;p4"/>
            <p:cNvCxnSpPr/>
            <p:nvPr/>
          </p:nvCxnSpPr>
          <p:spPr>
            <a:xfrm rot="-5400000" flipH="1">
              <a:off x="341260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" name="Google Shape;168;p4"/>
            <p:cNvCxnSpPr/>
            <p:nvPr/>
          </p:nvCxnSpPr>
          <p:spPr>
            <a:xfrm rot="-5400000" flipH="1">
              <a:off x="2928735" y="2166212"/>
              <a:ext cx="4505731" cy="152400"/>
            </a:xfrm>
            <a:prstGeom prst="straightConnector1">
              <a:avLst/>
            </a:prstGeom>
            <a:noFill/>
            <a:ln w="57150" cap="flat" cmpd="sng">
              <a:solidFill>
                <a:schemeClr val="accent1">
                  <a:alpha val="2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9" name="Google Shape;169;p4"/>
            <p:cNvCxnSpPr/>
            <p:nvPr/>
          </p:nvCxnSpPr>
          <p:spPr>
            <a:xfrm rot="-5400000" flipH="1">
              <a:off x="30811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" name="Google Shape;170;p4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" name="Google Shape;171;p4"/>
            <p:cNvCxnSpPr/>
            <p:nvPr/>
          </p:nvCxnSpPr>
          <p:spPr>
            <a:xfrm rot="-5400000" flipH="1">
              <a:off x="4643234" y="2128112"/>
              <a:ext cx="4505731" cy="228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2" name="Google Shape;172;p4"/>
            <p:cNvCxnSpPr/>
            <p:nvPr/>
          </p:nvCxnSpPr>
          <p:spPr>
            <a:xfrm rot="5400000">
              <a:off x="5214735" y="2242140"/>
              <a:ext cx="4505731" cy="1588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3" name="Google Shape;173;p4"/>
            <p:cNvCxnSpPr/>
            <p:nvPr/>
          </p:nvCxnSpPr>
          <p:spPr>
            <a:xfrm rot="-5400000" flipH="1">
              <a:off x="5062335" y="2013812"/>
              <a:ext cx="4505731" cy="4572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4" name="Google Shape;174;p4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straightConnector1">
              <a:avLst/>
            </a:prstGeom>
            <a:noFill/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5" name="Google Shape;175;p4"/>
            <p:cNvCxnSpPr/>
            <p:nvPr/>
          </p:nvCxnSpPr>
          <p:spPr>
            <a:xfrm rot="-5400000" flipH="1">
              <a:off x="5748135" y="2013813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6" name="Google Shape;176;p4"/>
            <p:cNvCxnSpPr/>
            <p:nvPr/>
          </p:nvCxnSpPr>
          <p:spPr>
            <a:xfrm rot="-5400000" flipH="1">
              <a:off x="49099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7" name="Google Shape;177;p4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8" name="Google Shape;178;p4"/>
            <p:cNvCxnSpPr/>
            <p:nvPr/>
          </p:nvCxnSpPr>
          <p:spPr>
            <a:xfrm rot="-5400000" flipH="1">
              <a:off x="5390948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9" name="Google Shape;179;p4"/>
            <p:cNvCxnSpPr/>
            <p:nvPr/>
          </p:nvCxnSpPr>
          <p:spPr>
            <a:xfrm rot="-5400000" flipH="1">
              <a:off x="5927205" y="2139542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0" name="Google Shape;180;p4"/>
            <p:cNvCxnSpPr/>
            <p:nvPr/>
          </p:nvCxnSpPr>
          <p:spPr>
            <a:xfrm rot="-5400000" flipH="1">
              <a:off x="55195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1" name="Google Shape;181;p4"/>
            <p:cNvCxnSpPr/>
            <p:nvPr/>
          </p:nvCxnSpPr>
          <p:spPr>
            <a:xfrm rot="-5400000" flipH="1">
              <a:off x="5748135" y="2166212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2" name="Google Shape;182;p4"/>
            <p:cNvCxnSpPr/>
            <p:nvPr/>
          </p:nvCxnSpPr>
          <p:spPr>
            <a:xfrm rot="-5400000" flipH="1">
              <a:off x="6433935" y="2166213"/>
              <a:ext cx="4505731" cy="1524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3" name="Google Shape;183;p4"/>
            <p:cNvCxnSpPr/>
            <p:nvPr/>
          </p:nvCxnSpPr>
          <p:spPr>
            <a:xfrm rot="-5400000" flipH="1">
              <a:off x="6243435" y="2051913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4" name="Google Shape;184;p4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5" name="Google Shape;185;p4"/>
            <p:cNvCxnSpPr/>
            <p:nvPr/>
          </p:nvCxnSpPr>
          <p:spPr>
            <a:xfrm rot="-5400000" flipH="1">
              <a:off x="6052936" y="2166212"/>
              <a:ext cx="4505731" cy="152401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6" name="Google Shape;186;p4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7" name="Google Shape;187;p4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" name="Google Shape;188;p4"/>
            <p:cNvCxnSpPr/>
            <p:nvPr/>
          </p:nvCxnSpPr>
          <p:spPr>
            <a:xfrm rot="-5400000" flipH="1">
              <a:off x="5927205" y="2139543"/>
              <a:ext cx="4505731" cy="20574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" name="Google Shape;189;p4"/>
            <p:cNvCxnSpPr/>
            <p:nvPr/>
          </p:nvCxnSpPr>
          <p:spPr>
            <a:xfrm rot="5400000">
              <a:off x="6738734" y="2242140"/>
              <a:ext cx="4505732" cy="1588"/>
            </a:xfrm>
            <a:prstGeom prst="straightConnector1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0" name="Google Shape;190;p4"/>
            <p:cNvCxnSpPr/>
            <p:nvPr/>
          </p:nvCxnSpPr>
          <p:spPr>
            <a:xfrm rot="5400000">
              <a:off x="3728835" y="2204312"/>
              <a:ext cx="4505731" cy="76200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1" name="Google Shape;191;p4"/>
            <p:cNvCxnSpPr/>
            <p:nvPr/>
          </p:nvCxnSpPr>
          <p:spPr>
            <a:xfrm rot="-5400000" flipH="1">
              <a:off x="4224135" y="2166212"/>
              <a:ext cx="4505731" cy="1524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2" name="Google Shape;192;p4"/>
            <p:cNvCxnSpPr/>
            <p:nvPr/>
          </p:nvCxnSpPr>
          <p:spPr>
            <a:xfrm rot="-5400000" flipH="1">
              <a:off x="4414635" y="2051912"/>
              <a:ext cx="4505731" cy="381000"/>
            </a:xfrm>
            <a:prstGeom prst="straightConnector1">
              <a:avLst/>
            </a:prstGeom>
            <a:noFill/>
            <a:ln w="19050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" name="Google Shape;193;p4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straightConnector1">
              <a:avLst/>
            </a:prstGeom>
            <a:noFill/>
            <a:ln w="47625" cap="flat" cmpd="sng">
              <a:solidFill>
                <a:schemeClr val="accent1">
                  <a:alpha val="62745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" name="Google Shape;194;p4"/>
            <p:cNvCxnSpPr/>
            <p:nvPr/>
          </p:nvCxnSpPr>
          <p:spPr>
            <a:xfrm rot="-5400000" flipH="1">
              <a:off x="4324148" y="2066200"/>
              <a:ext cx="4505731" cy="352425"/>
            </a:xfrm>
            <a:prstGeom prst="straightConnector1">
              <a:avLst/>
            </a:prstGeom>
            <a:noFill/>
            <a:ln w="15875" cap="flat" cmpd="sng">
              <a:solidFill>
                <a:schemeClr val="accent1">
                  <a:alpha val="71764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5" name="Google Shape;195;p4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" name="Google Shape;196;p4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straightConnector1">
              <a:avLst/>
            </a:prstGeom>
            <a:noFill/>
            <a:ln w="28575" cap="flat" cmpd="sng">
              <a:solidFill>
                <a:schemeClr val="accent1">
                  <a:alpha val="57647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" name="Google Shape;197;p4"/>
            <p:cNvCxnSpPr/>
            <p:nvPr/>
          </p:nvCxnSpPr>
          <p:spPr>
            <a:xfrm rot="-5400000" flipH="1">
              <a:off x="2547735" y="2013814"/>
              <a:ext cx="4505731" cy="457199"/>
            </a:xfrm>
            <a:prstGeom prst="straightConnector1">
              <a:avLst/>
            </a:prstGeom>
            <a:noFill/>
            <a:ln w="38100" cap="flat" cmpd="sng">
              <a:solidFill>
                <a:schemeClr val="accent1">
                  <a:alpha val="46666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8" name="Google Shape;198;p4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99" name="Google Shape;199;p4"/>
          <p:cNvCxnSpPr/>
          <p:nvPr/>
        </p:nvCxnSpPr>
        <p:spPr>
          <a:xfrm>
            <a:off x="0" y="4387368"/>
            <a:ext cx="914400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Google Shape;200;p4"/>
          <p:cNvCxnSpPr/>
          <p:nvPr/>
        </p:nvCxnSpPr>
        <p:spPr>
          <a:xfrm>
            <a:off x="0" y="6138380"/>
            <a:ext cx="914400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2" name="Google Shape;202;p4"/>
          <p:cNvSpPr txBox="1"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3" name="Google Shape;203;p4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4" name="Google Shape;204;p4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2" name="Google Shape;212;p5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6" name="Google Shape;216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7" name="Google Shape;217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8" name="Google Shape;218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9" name="Google Shape;229;p8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0" name="Google Shape;230;p8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 txBox="1">
            <a:spLocks noGrp="1"/>
          </p:cNvSpPr>
          <p:nvPr>
            <p:ph type="body" idx="1"/>
          </p:nvPr>
        </p:nvSpPr>
        <p:spPr>
          <a:xfrm>
            <a:off x="3200400" y="273050"/>
            <a:ext cx="548640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3" name="Google Shape;233;p9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4" name="Google Shape;234;p9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5" name="Google Shape;235;p9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37" name="Google Shape;237;p9"/>
          <p:cNvCxnSpPr/>
          <p:nvPr/>
        </p:nvCxnSpPr>
        <p:spPr>
          <a:xfrm rot="5400000">
            <a:off x="1128157" y="3221339"/>
            <a:ext cx="3017520" cy="794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9"/>
          <p:cNvCxnSpPr/>
          <p:nvPr/>
        </p:nvCxnSpPr>
        <p:spPr>
          <a:xfrm>
            <a:off x="0" y="1712976"/>
            <a:ext cx="265176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9" name="Google Shape;239;p9"/>
          <p:cNvCxnSpPr/>
          <p:nvPr/>
        </p:nvCxnSpPr>
        <p:spPr>
          <a:xfrm>
            <a:off x="0" y="4733544"/>
            <a:ext cx="265176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0" name="Google Shape;240;p9"/>
          <p:cNvSpPr txBox="1"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2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1" name="Google Shape;241;p9"/>
          <p:cNvSpPr txBox="1">
            <a:spLocks noGrp="1"/>
          </p:cNvSpPr>
          <p:nvPr>
            <p:ph type="body" idx="2"/>
          </p:nvPr>
        </p:nvSpPr>
        <p:spPr>
          <a:xfrm>
            <a:off x="152400" y="3273552"/>
            <a:ext cx="23774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>
            <a:spLocks noGrp="1"/>
          </p:cNvSpPr>
          <p:nvPr>
            <p:ph type="pic" idx="2"/>
          </p:nvPr>
        </p:nvSpPr>
        <p:spPr>
          <a:xfrm>
            <a:off x="3200400" y="381000"/>
            <a:ext cx="5562600" cy="5638800"/>
          </a:xfrm>
          <a:prstGeom prst="rect">
            <a:avLst/>
          </a:prstGeom>
          <a:solidFill>
            <a:schemeClr val="dk2"/>
          </a:solidFill>
          <a:ln w="88900" cap="sq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4" name="Google Shape;244;p10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5" name="Google Shape;245;p10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6" name="Google Shape;246;p10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48" name="Google Shape;248;p10"/>
          <p:cNvCxnSpPr/>
          <p:nvPr/>
        </p:nvCxnSpPr>
        <p:spPr>
          <a:xfrm rot="5400000">
            <a:off x="1128157" y="3221339"/>
            <a:ext cx="3017520" cy="794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9" name="Google Shape;249;p10"/>
          <p:cNvCxnSpPr/>
          <p:nvPr/>
        </p:nvCxnSpPr>
        <p:spPr>
          <a:xfrm>
            <a:off x="0" y="1712976"/>
            <a:ext cx="265176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0" name="Google Shape;250;p10"/>
          <p:cNvCxnSpPr/>
          <p:nvPr/>
        </p:nvCxnSpPr>
        <p:spPr>
          <a:xfrm>
            <a:off x="0" y="4733544"/>
            <a:ext cx="2651760" cy="1588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2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152400" y="3276600"/>
            <a:ext cx="23774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B7982"/>
            </a:gs>
            <a:gs pos="100000">
              <a:srgbClr val="00273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Questrial"/>
              <a:buNone/>
              <a:defRPr sz="36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ABC2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gif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"/>
          <p:cNvSpPr txBox="1">
            <a:spLocks noGrp="1"/>
          </p:cNvSpPr>
          <p:nvPr>
            <p:ph type="ctrTitle"/>
          </p:nvPr>
        </p:nvSpPr>
        <p:spPr>
          <a:xfrm>
            <a:off x="0" y="2819400"/>
            <a:ext cx="6170700" cy="171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105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Genetics</a:t>
            </a:r>
            <a:endParaRPr sz="105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70" name="Google Shape;270;p13" descr="http://www.sarajencats.com/images/tully-045-web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3588203"/>
            <a:ext cx="4267200" cy="3258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3" descr="http://blog.bodycandy.com/wp-content/uploads/2013/03/Ear-Lob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21770"/>
            <a:ext cx="4072425" cy="2569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3" descr="http://www.groovypost.com/wp-content/uploads/2011/10/sshot-2011-10-11-03-18-18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7800" y="4724400"/>
            <a:ext cx="3429000" cy="212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3" descr="http://pmctvline2.files.wordpress.com/2011/03/bnewton_300110303112806.jpg?w=6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44688" y="-21771"/>
            <a:ext cx="3265711" cy="2612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3" descr="http://media4.s-nbcnews.com/j/MSNBC/Components/Slideshows/_production/ss-091203-black-actresses-NEW/ss-091203-black-actresses-GabrielleUnion.grid-5x2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91774" y="-21771"/>
            <a:ext cx="2652226" cy="360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3" descr="http://taksnoproblem.pbworks.com/f/1270053575/hitchhikers%20thumb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724400"/>
            <a:ext cx="1502190" cy="210457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3" descr="data:image/jpeg;base64,/9j/4AAQSkZJRgABAQAAAQABAAD/2wBDAAkGBwgHBgkIBwgKCgkLDRYPDQwMDRsUFRAWIB0iIiAdHx8kKDQsJCYxJx8fLT0tMTU3Ojo6Iys/RD84QzQ5Ojf/2wBDAQoKCg0MDRoPDxo3JR8lNzc3Nzc3Nzc3Nzc3Nzc3Nzc3Nzc3Nzc3Nzc3Nzc3Nzc3Nzc3Nzc3Nzc3Nzc3Nzc3Nzf/wAARCAC3ARQDASIAAhEBAxEB/8QAGwAAAgMBAQEAAAAAAAAAAAAAAwQAAgUBBgf/xAA6EAACAgEDAwIEBAQEBQUAAAABAgADEQQSIQUxQVFhEyJxgQYykaEUI0LBFTNSsQdDYtHhU3KC8PH/xAAZAQADAQEBAAAAAAAAAAAAAAAAAQIDBAX/xAAkEQACAgIDAAICAwEAAAAAAAAAAQIRAyEEEjEiQTJRExRxYf/aAAwDAQACEQMRAD8A+bFsSGyUdsdoFnkHW2H+IMzotHtE9/PeT4nvEFjotE78WJ/Ex5k+L7xDsc+L5zLC73iJs950PxALHvj+hkN3vEt2JN3qYDsca/1MH8Y+Iq1oHc8Qb6pR+UZMVDsf+KfMq1yju0zxZdYeBj6Qlejtc5IPPrCgsM+pTsDkwRudj8ojlPTHbGc/pGk6ai/nB+gj6hsyMWN3bE6KmPdjNr+BrAzid/hl4wBH1QqZkV6dGH9ZP1lG07+N2JtnSp/04gzplB9IUhUzH/hwFyS4PuOJw6fgbbRk+s1rNOcZ5IitlAI7QpCpme1NynBGfoYFmZThgR9ZoGt15UwTk5+dQfrCkLaEviTm7Maeul/+kwDadh+UgiFCsrunC0owK95XMKF2CbveQPB7pzMdBYbdJugd06GhQrDK0uGgAZdTFRSYcNJBgyRUOzQdoBmhHaAYygZwtzOb8SpMrAQTdmdBlAJYQAsJcHAgi4Uc9oI2l+FGPeIoYa1R3IgWvYn5R952rTvYe00tPoMYOMmFWMzq9PbccnMf0/Ts8kZM1K9KEAGOTHK6duI6opRZn6fRKvcR+rSquDjP2jKVrwAOfWMVpkDAhZaiLLVjG3IkNRbj9zHlpyeQZc0ZGMY+0Wx0jLNXhMk+8q9WMZ5+gmqunP1+0rdTtA8RWVRkGs47cSGnI8CPNWDggMZ01hBnv7GAmjKeo+CRBtWcc4/Sa7UhlyDz6QD6bPy/1QIox7KvUfpFra+ZrW0kHBitlZzj94EtGW9OeQIBg6TVenjgReyrB5HEZDiZzEH8wgnQeI9bp/aLPUyxmbQqykSkZZT6QTJGSwUmTOkGcgIsphFMEIRYikFBklRmSBY+0AwMZYQLQBgsTmOZYicMGwO8YlC/pyZCSTgQlFXPHJMm7GkDStnPzfpH9Nod2CRG9LoxjJHM0dNUBxGWogdNowACBNCrTYH/AGhFrxxiP0UlgMDMdmiiKLRggDvGU0+Rz3jYox3Xk9o5Tp8ADHJ75hVjboxXoNZzg4j2krR04IzNdtGjVspAJI74mWNOdLcWYkJ4MfWiO4f+GAAIzxDU6beOVwIzoVq1WCXAx3XM0FOnrsKsMDHEdE9/oyzo1B+URPWacqVAHJm3fraKm+SvfiY2q6hv1AYpjb3El0UnIWOjatAzcZnR09moazg4iur62NTqaaAQF5j66tBWa1YbRFaGm2Zxq2g5HMoaiVzjmVGt3XurHIGZb+OTYKwBknk+kVhYlqEAyTFTVnPEat1VbW7AM4PJjNYRqwFGW7kwBGV8FlGducxaypTkEYm6atvJiGpVCTj/APYWDRjvUw7DIg3pD9vA7TVWjjjt7wdmmDn5RgxpkOJiPpyOccQD1Z7TYsrKttIyPMXso3E4jM3EyGrIJBGIFkmlbWfIz7wD1GMhoTxLqIQ1ybcRAkQSSwEkRY80E0M0E0LGDxKEZOBC4ycS61Y5kjSKV0+3M1NFpNuGYTmi05YgkcTbppBTHpKRSQOvT8blk7N6MI1WGr5AJGYV6K7gGBw394vTSqK6d/8A1CR6H1j+mfaNu4ATJt1C0WbLlIx5nG1qKAa3H0MpCbPTUt8w3c4HcRlL6t2WYZ9549fxDQh2WsF+jRPWdU3sGS0rWTxznMfaiXs+ijW6dRuDKceMzK6p1jTCt6ztYEdsz59d1S/B+Fcdo7n+0q+ucqiucEjJMTm/oSia+o6jbUzPo7HTb3aXp/EWqv2lreR7zFv1tb0LTnGfzMYKp6QQumqa1u2ewkXJ6RXWK2enHXbFfAbd6mDPU3NllhGVIxMpNFrrKiSVpUY4VcnB95pU/h17az8Su5tnzE2Pjj0xNI8bJLZLzwQhqSm1LDYEfOe8KvV6UKr8ZcDuc9523oyJRtKopzySMnntCafpla1n5FbnwvviaLhyfrM3yYrxGfZrq3uZ0vABPrLvq03LtvU8d90cbp1QyQgz27QL9OqyR8MfpKfCl+yf7S/RmnU213NZvDLnvmb1OrC1H4bjcRumTZ0yh3YAAH24ibV3aS3CMWT3mc+NOK0XDkRb2elHUlurGwjPkGD3i+7A8esS0Wke2ndXjnzLoLtO5S2pu/5hOdxkjdSTNCxOOAcCL22FRhZQ6m58IF2rnG4iHGmcgEkfWK2h0mKAc5MHbUrfk49Y5ZThc55zFrBgylIhxFLKgvBGR6RSyoR53PMAwGM5lppmTiItUII1+0f2DHEGyZOTGyRTZJGtkkko6wgyuYciVxAoGlfOYdKyzDAzOAYmj06kNywiGkG0bKAOO3iaVZwNyjjziKNpMHIJU+olP4nV9PYM9Jtq7kiMpaNOvV1JaFfsfBhWNJOU3An0mTquq9L1FG42/CtXkAiKt+J6668VqXYDwMcxg5Glr6mdSqq27PmYOq0F5Jb4yDn8oPeC1HX9Xqf80rznAH94h/EstO0kNYTuJ8ge8TbJtM7dphu+GrEsOXYngQNVJdjgnAOB9YRfjGsLswGPnzDtWaKtzcHwIt+FKK9ZWyiqlMm3keJ2im+9sqCMj8zf2jOh0iMRZcRuPr4+k2dPUWcKqcY74zO3FxbVyOXJyd1AyaelpgtZ8zepM1enaZatovAFZIGQO3PBhaaWzhsENkdu0b6Vo3097G1ndWPIK5H0nUscYHP3cjT0enusX4OnpBV/lJPODgn+xj9Gku1+kySdz7EOOBnHP+xm/wDhPpavfuyTUVOOf6vXH/3vPX6H8P6bTVsEXO5mbn1J5/3hKaiZ3Z8w13SW0p1SOu5VRdh9wcj9oKzpuxK/lIUsPHfH/nM9J/xF/E3R/wALFaNRS2q11yhxp1IGF7BmJ7efeeG0v/EDSdTdabtMdLZ2T5tyn2zgYhHJH9h8n6jQs6dlwe3zdvvFbulYYlBjnMfq6tSQoIyT/pMb1dh/hw1CZx5I7Soyd0wktWjyadPt3s3GB24gbNCbwxC44895rjqB0pJ1JLOf+WMEj9JEarVmy9Fapl4J8D2m3Qy7sy+ig06k0Wcc9p6wdKrvQFkBPgzyKW51yvuDYbGRxPo/RQLtOh9p5+SCjJo7YTbRiN0FcH5c/aIano1lI/lMcek+g/woI7QN2gBGConPKCZrHI0fL76bEYq9W7jwcZmbeyDPyuD6ET6Tr+mI2QUz9p5jqPR0BJUTF4zoWRM8ZZqqyTzj68QJtDHgg/SNdW6c1bPjOJiMjI4AyG84iURtWaYYSw5PERS10xu7RyqwHsYyGi+2SEHaSAqAmckM4+cRWUWqUu4Am5pV2qBiY2jsRX/mHb9ZsUOh8gj6wRRo1Ff6xkek7YVQfy/mB/oYQINSrk4+pMT1fWNPQClbqz47KR+5lXQMF1DRU3kvqdMqVqMkhgD9M+J5m4UvdnSh66V5LHk/Wc6j1bU612Dv/Lz+Ve0ppwbhhwdg5Kju3/iDTWzNSUnSL0UlwXUnDEgsfQd45TphUvAzYefXEJp0a1gqDj2HHsB7Tc0HTCcEjkyVcmbVGC2I6Hp7ud1mSfeC6zStboHB2Dk4ntNJ04KmMTC/EWnXcVfC88H0M68OL5I5s2W0ZFWn/i9ldI2hl+R8/tN2jSWaalS1gfbgHaO8zeiaC1NWlRYEE5BAyAZ6M6Vkvdr2CqO2VOT9p6qieZKdAKtS7agf5SKe4aH13UdPuWipU3rgkt+UfSVspWw4So3MezbRkQmv023Q12sgqbOMkd5GSKTQ8crL0fie3oiHUCwg5yVPzA/cQqf8ctTWNp6aj48hyJ4/rVpel0r+YbTuBHE8faoVuO0482Rp0bKC9Nb8X9ft/E3X9V1a9Nhv24TdkIAoAA/SYysVYEcEHInJJyt27ND0XQOquLtlr/Qme+0OobVaFviMQF7MVwDPlXTCBrKyTxmfVOj3VtWK7ESysjtnkTqwNv0ifgHS6a2wt8MLyf6kzk+sfq0d+moZWVFGOxGM/bxHnXSaRgaa3TzgDv8ApO2a9rjutQmodjyCJ6Ha1o4WqZ5XU6VVZHTcpz+Vhie5/CrE6dQZ57W3owK/yu+VJX+03/wsRsGDOPkrdnXhfxo9bWgxO2VAjJnaiMCXd+Jxs3TMrVUrzxnMwOoafyRPS6hgDmYnUGBzntCjRPZ4zqHTTqLHwMIvLuBkIvqZ59um0Xau16nZqEO2pnADEeScT2HXL606YtNDfzL2LW48AcKP9z95h2lVQIp2qAMDHIkypG0baPP6vS1rwq8DzM+qsrZx2mtrG8DkxaunHJ7zFlHADiSE2mSIQkbF88TocE8EH7yhdG7YM4K8ngY+8KHY0LqQuLEB+pi+odWAatvhY874O2g/1XKo9IjeumrH+Y1je3AjS2JypHdRqrWG0aiyzH6RXJJ5nd+eFXAkUb29BL8MG22ErXcdqdvJmhp6j8qLFqQFwFE3+i6P4jqTzmZydujtxxUI2zS6P08kg4nrdF09Qo45nOk6IKBx+09Hp9MABxOjHGjly5LYlXpNq/lnlvxRpRnsOTyCJ74047TB/EelzQWC5IHpN06ZzvZ4fQmzQ3YW4sWHHt956HRaS/WJvuHAOdxbJ/2nmzcfjbvg7rR8uSeB7/Wet6D1QW6QKfkPORjHaekpXG0cWSNPY9TpTp6PmQfEJ5KjGBFdZTZ1CtKq2RQh+Y9yY8dSrZVlLfQeYUWKnw9i8t344Eyyt1f2GPTPFdU6cF0rIBz2zjBM+ea/TtReykdjPsuo0LXVveTXwTjnsJ4nq/RxqXsepex7nzOXJBzVo6lJLR4WSbb9Au3gDPPbjxHNJ+F7CoezJyTgHzOVxkvoszug6VrNSrlflzxkd59L6TTVRstNZf1GDx9Ip0LounFRLI67SOMfeehrqqUsFcjPqe32muLstIU6SsM2prdckYXH+nMC9iV1n4mQMd8GA+Ha+5lySndvSZHV7nrQWNuDgZBBnowjqjiltldffX8TCupLHv5nqfwxxUpM+Z03vqNaNxOS3IHafSugA16dfYTn5LtpHRij1R6xLQBKW6jA4MzLtclS5dgAIjqOpZTd+UeBnkzjk0jojFs0dXrEUeCfAmB1DW5DZfH0i2o1bPlskD0BmfazPyeZk8h0Rw/bEdddvYYBxnJMQvZ2mnZUTnIgbECrg4MzbbNqoxzVjk94MgY4jmoxzjxErHx27REsoTzJBFsmSAjLZj/VX98ThVu4UAepPEGQw75x/wC+DPzHCL98yqIbLWhUBL3gn/Sg/vFsB+QMAeSYb4Va/NY+4+kC5DHhcCNGb/6VYjsvb1hKV45g1GTGK18QZeKNu2GpGXE9n+HaxhTPHUowYHE9l+HnCqoMhLZ0y/E9309cBZt04IHEwOn2jaOZtUWjA5nTF6OKa2NkDER1+nF1LAjiPKQ3eRwrAiWZo+UdX0Vun1jCoAKxyTL9ON+mCpX8yuMHB7c+s9T+J+li6tmVee/E8dR1SzQE1tWqAZ4I7zrwZddWZZYWrR63TArXu5YNwI1dqF01KtYRyPl9ph6bqunOx3OAfAPI4hdbqW1FVQV1ZD2+86HG/Tl8NLQk6umw3uRWwAHjjvEdXXQrppdCpdicuxGeOYztarpybWLA8bQO8T6cfgubGOGfknHYegk9a8H2Df4XUltaAcYyxPnAjY0NL1lSSARgY8TPt15erIVkY9we5x4/3iug6hahdHbCqDktnIA7mY5MEpKzSGVJmulhoQJawHOA0z9VbWl5qvJIPIYHmTU6yl0I5ds4JHg+0WRKyGa44ZRlX9R6R4MfQWWfY0adc+jrbYWsB9O5nm+s62nUVEWWEv4HkRizqqYGkRC5J4YDnPtMXTfh7UanUNdrGamlWPysMN+k1yZY41bFixSmyfh+hW1BsAbbnuZ7dOofBQIgIAHJmbRp9PpaQunryQMAw+n0e6tSSWA5bcZ5WTO5PR6uPAktjJ1SWgEvkZz37wVlpsHt4EqKUR/lrAI7GDZ/hEuxyR4mD36dCVFtjnILYHmDsuStCq8n1i9ms+KSV4zAO4UYaL/BsJdacZ8CI26kAHjJg9TqMDaGiFlxySfMCGWutye/eJWPzI1hBPMXdo6IbLs3MkETJHQhBxnkAn6yhZgPBhXLCBLt6CCM2VCuxyeBOMADgckzrMxGDxCUIo5PJjEkSmk943TRzzIuBDI6+sk2i0gyoOwmn06xqWEQpG7tH6FI7iNKzTses6drc4GZvafVdjmeL0blCJt6W7IHM0izGcfs9VTqcgcw41A8TDo1A8nmMi8YzmaowaHtQVtTafM8N+JOibmN1S5ZeQPWesN8FbsuTtmWv2I+UVXWVa8/HBUHII8Tcq1oqOWs2k8AMOJq9Y6HXcfiIMOOQQJ43qPTdVVaxtLN75nZjzqqkc2TC27R7DS9Uqo04ey34m45XJPb/vGK9RXqHAsb5Djv2A+s8NotUlTEWE4Xtk9o9X15Vs2oCwPGxByZu5wW7Od45eUek1am7UB6RgLw3PaTVVIFr1NlgCEAFc9wYhRrddrXZ6On2IhJxuO0Y+8a/wAEu1LIdZqMVqMBE4/eZT5MIr0uHGm2JV9WTRayxlrV8kN2zkRm3Ta3qTKUrOnr/wBTHnHsJrLo9J0vTA7VQdskcsfeXqsstP8AmLWAMgATiy8pt/E7cfFS/IX0PSdP05WuZWdwOXPcxhfh69sUHAH5pqvVS+k3bxYQvzr2yZ5zVIdDbmgFVJyVnJOTe2dcIpaQ10+o0b67TuIJ+0IzKc4OMHiIDVAvv5GYOzVAbgDJs1SGb9YqgY+8zHtaxztPB7yvN2Sx2qPJgXuVEIXHH7yXv0q0i9pWvG0/WKX6nIPOIK/UHJ5idljMQT2gS2Wst3jvzF3c4xmSxxk5i7Pnn0lJGMpEZiWxKM2T7ThbPJlCeeJRFl5JTdJAdgbDiAJ9YVwTB4xEiWcVc8mXHErIBzAQQvxgTqs2ZzIAnASx44EQ0P6S/awyZs6fUI/tPMm9ahheW9ZRb7t27LH74jWiux7ilh3BEeovwe+J4zS9QuAA+GdvrmaOm6sAQHTC+7CUpF3Z7KnVEecxpdV2yJ5Onq1R7AL9X4jK9UTOAwbHfDDC/UngR9gqLPT/AMSSOAefeXS5scY+5nnq+sUkDfaFX1ALD9QMTtvV6KsAnjyXYL+x5/aV3F0ibz2ZHLKP3iV+nrtzvIP2mR/jalgtdT2MexUHb/tL/wAZbaxBZ1P+lRj9zF/I2HVIY/wrQFwbKK2PuBDivS6JNy0IijyqiZl2rVNZXSLWLspZnLk7RAdR6iAErVrHr3BmJi7i6nodLq0cOzPXtQE4U8ytuvVamHxFa4kbVA4XM8++sOp+etFWngAdszur1RVqtgA+bwJHYpRNvql5u0RDANtxn6zM0OuaxW3Z794NtU5Qp6+sTrsNTOowA0h7NUqNZdc6XOqOefed1GrNnNrbuJjtbscMDzOG82cCKyqQxbed3y9vScDY+aw/aCa1aq8YyT5ir2ls5MdC7DWo1e4cDaPSI3Xc5zzA22+M8ymeMnuY6shyosW3ctB2PjiVdwBz3gWbyZSRm5Ed8jiCd5C3BgmOe8Zm2W3cSCD7nIlwYBZcSSskQyriBIjDDMGRATBYnQJfbJtjJKEZPtKF8nan3MvZ8qcdzKrUcAfrEBRVOcqPuYZUJ9zLY24AnCWIKpwPJgUtFltVG2p8zHzjOPoIeqrnJRiT3ax8fsP+85Qi1jgcnufWWcm35d2ysfmI7n2EB/6S3UVDNdNYss8sM4H794dHGnpDaiwo39NVQ+c//I8/piBrVRhkBRBwqjg/Wc0tYew3H8udqcfqYDVjqVW3fz77WpUDIRDyB6loxSKTm1EStF/5lmSx+0Ttf47fC3fIpzZg9/aFow7CxhhR+Rf7xGiSNOvU3spVG2oPLgZ/QdvvLowYMWZy2c5HH+0URxntwPEuWJOR2hRQC13/AIhXDclto+k7rrzbdXUckDv7wV5PyezSFQNRnvxxEIeNu5AqgD2Ej8hTu7HMCXCjtK78iIobZ+M55i725bjvKKGfgnAhAu3x94U2HY5gn5nPE78YoMAAQbP7wTvmPwV2We0nzBNZ48yjMWOB+s5tx9YJEtnPOfMo1nGJ05zKFTnmUQ2VYnuYNmziEYZ+koV4jJBNBnMMUlCsCSo4lhzIROoCTAKLheJJcDiSIooZQiSSAMmJMSSQEc27n+kuF+YySRDoG4ycDuZ0rhcCSSAIvk/Kvkwg/Jux2HyiSSC8KJb8qED02iXUFVSteOP0kkjGRFA+QDgmOIcj6SSRFIKGx3li+OZJIDA2tuEqGO4HzJJJYwoQnucS4UDsJJI6FZccQbvxJJBggZz3lMFjiSSAiFQOBOFeePAkklElNuT2lSuBz3kkjEU24OJwrJJATKESjDmSSAipWWUSSRAEkkkgUf/Z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7" name="Google Shape;277;p13" descr="data:image/jpeg;base64,/9j/4AAQSkZJRgABAQAAAQABAAD/2wBDAAkGBwgHBgkIBwgKCgkLDRYPDQwMDRsUFRAWIB0iIiAdHx8kKDQsJCYxJx8fLT0tMTU3Ojo6Iys/RD84QzQ5Ojf/2wBDAQoKCg0MDRoPDxo3JR8lNzc3Nzc3Nzc3Nzc3Nzc3Nzc3Nzc3Nzc3Nzc3Nzc3Nzc3Nzc3Nzc3Nzc3Nzc3Nzc3Nzf/wAARCAC3ARQDASIAAhEBAxEB/8QAGwAAAgMBAQEAAAAAAAAAAAAAAwQAAgUBBgf/xAA6EAACAgEDAwIEBAQEBQUAAAABAgADEQQSIQUxQVFhEyJxgQYykaEUI0LBFTNSsQdDYtHhU3KC8PH/xAAZAQADAQEBAAAAAAAAAAAAAAAAAQIDBAX/xAAkEQACAgIDAAICAwEAAAAAAAAAAQIRAyEEEjEiQTJRExRxYf/aAAwDAQACEQMRAD8A+bFsSGyUdsdoFnkHW2H+IMzotHtE9/PeT4nvEFjotE78WJ/Ex5k+L7xDsc+L5zLC73iJs950PxALHvj+hkN3vEt2JN3qYDsca/1MH8Y+Iq1oHc8Qb6pR+UZMVDsf+KfMq1yju0zxZdYeBj6Qlejtc5IPPrCgsM+pTsDkwRudj8ojlPTHbGc/pGk6ai/nB+gj6hsyMWN3bE6KmPdjNr+BrAzid/hl4wBH1QqZkV6dGH9ZP1lG07+N2JtnSp/04gzplB9IUhUzH/hwFyS4PuOJw6fgbbRk+s1rNOcZ5IitlAI7QpCpme1NynBGfoYFmZThgR9ZoGt15UwTk5+dQfrCkLaEviTm7Maeul/+kwDadh+UgiFCsrunC0owK95XMKF2CbveQPB7pzMdBYbdJugd06GhQrDK0uGgAZdTFRSYcNJBgyRUOzQdoBmhHaAYygZwtzOb8SpMrAQTdmdBlAJYQAsJcHAgi4Uc9oI2l+FGPeIoYa1R3IgWvYn5R952rTvYe00tPoMYOMmFWMzq9PbccnMf0/Ts8kZM1K9KEAGOTHK6duI6opRZn6fRKvcR+rSquDjP2jKVrwAOfWMVpkDAhZaiLLVjG3IkNRbj9zHlpyeQZc0ZGMY+0Wx0jLNXhMk+8q9WMZ5+gmqunP1+0rdTtA8RWVRkGs47cSGnI8CPNWDggMZ01hBnv7GAmjKeo+CRBtWcc4/Sa7UhlyDz6QD6bPy/1QIox7KvUfpFra+ZrW0kHBitlZzj94EtGW9OeQIBg6TVenjgReyrB5HEZDiZzEH8wgnQeI9bp/aLPUyxmbQqykSkZZT6QTJGSwUmTOkGcgIsphFMEIRYikFBklRmSBY+0AwMZYQLQBgsTmOZYicMGwO8YlC/pyZCSTgQlFXPHJMm7GkDStnPzfpH9Nod2CRG9LoxjJHM0dNUBxGWogdNowACBNCrTYH/AGhFrxxiP0UlgMDMdmiiKLRggDvGU0+Rz3jYox3Xk9o5Tp8ADHJ75hVjboxXoNZzg4j2krR04IzNdtGjVspAJI74mWNOdLcWYkJ4MfWiO4f+GAAIzxDU6beOVwIzoVq1WCXAx3XM0FOnrsKsMDHEdE9/oyzo1B+URPWacqVAHJm3fraKm+SvfiY2q6hv1AYpjb3El0UnIWOjatAzcZnR09moazg4iur62NTqaaAQF5j66tBWa1YbRFaGm2Zxq2g5HMoaiVzjmVGt3XurHIGZb+OTYKwBknk+kVhYlqEAyTFTVnPEat1VbW7AM4PJjNYRqwFGW7kwBGV8FlGducxaypTkEYm6atvJiGpVCTj/APYWDRjvUw7DIg3pD9vA7TVWjjjt7wdmmDn5RgxpkOJiPpyOccQD1Z7TYsrKttIyPMXso3E4jM3EyGrIJBGIFkmlbWfIz7wD1GMhoTxLqIQ1ybcRAkQSSwEkRY80E0M0E0LGDxKEZOBC4ycS61Y5kjSKV0+3M1NFpNuGYTmi05YgkcTbppBTHpKRSQOvT8blk7N6MI1WGr5AJGYV6K7gGBw394vTSqK6d/8A1CR6H1j+mfaNu4ATJt1C0WbLlIx5nG1qKAa3H0MpCbPTUt8w3c4HcRlL6t2WYZ9549fxDQh2WsF+jRPWdU3sGS0rWTxznMfaiXs+ijW6dRuDKceMzK6p1jTCt6ztYEdsz59d1S/B+Fcdo7n+0q+ucqiucEjJMTm/oSia+o6jbUzPo7HTb3aXp/EWqv2lreR7zFv1tb0LTnGfzMYKp6QQumqa1u2ewkXJ6RXWK2enHXbFfAbd6mDPU3NllhGVIxMpNFrrKiSVpUY4VcnB95pU/h17az8Su5tnzE2Pjj0xNI8bJLZLzwQhqSm1LDYEfOe8KvV6UKr8ZcDuc9523oyJRtKopzySMnntCafpla1n5FbnwvviaLhyfrM3yYrxGfZrq3uZ0vABPrLvq03LtvU8d90cbp1QyQgz27QL9OqyR8MfpKfCl+yf7S/RmnU213NZvDLnvmb1OrC1H4bjcRumTZ0yh3YAAH24ibV3aS3CMWT3mc+NOK0XDkRb2elHUlurGwjPkGD3i+7A8esS0Wke2ndXjnzLoLtO5S2pu/5hOdxkjdSTNCxOOAcCL22FRhZQ6m58IF2rnG4iHGmcgEkfWK2h0mKAc5MHbUrfk49Y5ZThc55zFrBgylIhxFLKgvBGR6RSyoR53PMAwGM5lppmTiItUII1+0f2DHEGyZOTGyRTZJGtkkko6wgyuYciVxAoGlfOYdKyzDAzOAYmj06kNywiGkG0bKAOO3iaVZwNyjjziKNpMHIJU+olP4nV9PYM9Jtq7kiMpaNOvV1JaFfsfBhWNJOU3An0mTquq9L1FG42/CtXkAiKt+J6668VqXYDwMcxg5Glr6mdSqq27PmYOq0F5Jb4yDn8oPeC1HX9Xqf80rznAH94h/EstO0kNYTuJ8ge8TbJtM7dphu+GrEsOXYngQNVJdjgnAOB9YRfjGsLswGPnzDtWaKtzcHwIt+FKK9ZWyiqlMm3keJ2im+9sqCMj8zf2jOh0iMRZcRuPr4+k2dPUWcKqcY74zO3FxbVyOXJyd1AyaelpgtZ8zepM1enaZatovAFZIGQO3PBhaaWzhsENkdu0b6Vo3097G1ndWPIK5H0nUscYHP3cjT0enusX4OnpBV/lJPODgn+xj9Gku1+kySdz7EOOBnHP+xm/wDhPpavfuyTUVOOf6vXH/3vPX6H8P6bTVsEXO5mbn1J5/3hKaiZ3Z8w13SW0p1SOu5VRdh9wcj9oKzpuxK/lIUsPHfH/nM9J/xF/E3R/wALFaNRS2q11yhxp1IGF7BmJ7efeeG0v/EDSdTdabtMdLZ2T5tyn2zgYhHJH9h8n6jQs6dlwe3zdvvFbulYYlBjnMfq6tSQoIyT/pMb1dh/hw1CZx5I7Soyd0wktWjyadPt3s3GB24gbNCbwxC44895rjqB0pJ1JLOf+WMEj9JEarVmy9Fapl4J8D2m3Qy7sy+ig06k0Wcc9p6wdKrvQFkBPgzyKW51yvuDYbGRxPo/RQLtOh9p5+SCjJo7YTbRiN0FcH5c/aIano1lI/lMcek+g/woI7QN2gBGConPKCZrHI0fL76bEYq9W7jwcZmbeyDPyuD6ET6Tr+mI2QUz9p5jqPR0BJUTF4zoWRM8ZZqqyTzj68QJtDHgg/SNdW6c1bPjOJiMjI4AyG84iURtWaYYSw5PERS10xu7RyqwHsYyGi+2SEHaSAqAmckM4+cRWUWqUu4Am5pV2qBiY2jsRX/mHb9ZsUOh8gj6wRRo1Ff6xkek7YVQfy/mB/oYQINSrk4+pMT1fWNPQClbqz47KR+5lXQMF1DRU3kvqdMqVqMkhgD9M+J5m4UvdnSh66V5LHk/Wc6j1bU612Dv/Lz+Ve0ppwbhhwdg5Kju3/iDTWzNSUnSL0UlwXUnDEgsfQd45TphUvAzYefXEJp0a1gqDj2HHsB7Tc0HTCcEjkyVcmbVGC2I6Hp7ud1mSfeC6zStboHB2Dk4ntNJ04KmMTC/EWnXcVfC88H0M68OL5I5s2W0ZFWn/i9ldI2hl+R8/tN2jSWaalS1gfbgHaO8zeiaC1NWlRYEE5BAyAZ6M6Vkvdr2CqO2VOT9p6qieZKdAKtS7agf5SKe4aH13UdPuWipU3rgkt+UfSVspWw4So3MezbRkQmv023Q12sgqbOMkd5GSKTQ8crL0fie3oiHUCwg5yVPzA/cQqf8ctTWNp6aj48hyJ4/rVpel0r+YbTuBHE8faoVuO0482Rp0bKC9Nb8X9ft/E3X9V1a9Nhv24TdkIAoAA/SYysVYEcEHInJJyt27ND0XQOquLtlr/Qme+0OobVaFviMQF7MVwDPlXTCBrKyTxmfVOj3VtWK7ESysjtnkTqwNv0ifgHS6a2wt8MLyf6kzk+sfq0d+moZWVFGOxGM/bxHnXSaRgaa3TzgDv8ApO2a9rjutQmodjyCJ6Ha1o4WqZ5XU6VVZHTcpz+Vhie5/CrE6dQZ57W3owK/yu+VJX+03/wsRsGDOPkrdnXhfxo9bWgxO2VAjJnaiMCXd+Jxs3TMrVUrzxnMwOoafyRPS6hgDmYnUGBzntCjRPZ4zqHTTqLHwMIvLuBkIvqZ59um0Xau16nZqEO2pnADEeScT2HXL606YtNDfzL2LW48AcKP9z95h2lVQIp2qAMDHIkypG0baPP6vS1rwq8DzM+qsrZx2mtrG8DkxaunHJ7zFlHADiSE2mSIQkbF88TocE8EH7yhdG7YM4K8ngY+8KHY0LqQuLEB+pi+odWAatvhY874O2g/1XKo9IjeumrH+Y1je3AjS2JypHdRqrWG0aiyzH6RXJJ5nd+eFXAkUb29BL8MG22ErXcdqdvJmhp6j8qLFqQFwFE3+i6P4jqTzmZydujtxxUI2zS6P08kg4nrdF09Qo45nOk6IKBx+09Hp9MABxOjHGjly5LYlXpNq/lnlvxRpRnsOTyCJ74047TB/EelzQWC5IHpN06ZzvZ4fQmzQ3YW4sWHHt956HRaS/WJvuHAOdxbJ/2nmzcfjbvg7rR8uSeB7/Wet6D1QW6QKfkPORjHaekpXG0cWSNPY9TpTp6PmQfEJ5KjGBFdZTZ1CtKq2RQh+Y9yY8dSrZVlLfQeYUWKnw9i8t344Eyyt1f2GPTPFdU6cF0rIBz2zjBM+ea/TtReykdjPsuo0LXVveTXwTjnsJ4nq/RxqXsepex7nzOXJBzVo6lJLR4WSbb9Au3gDPPbjxHNJ+F7CoezJyTgHzOVxkvoszug6VrNSrlflzxkd59L6TTVRstNZf1GDx9Ip0LounFRLI67SOMfeehrqqUsFcjPqe32muLstIU6SsM2prdckYXH+nMC9iV1n4mQMd8GA+Ha+5lySndvSZHV7nrQWNuDgZBBnowjqjiltldffX8TCupLHv5nqfwxxUpM+Z03vqNaNxOS3IHafSugA16dfYTn5LtpHRij1R6xLQBKW6jA4MzLtclS5dgAIjqOpZTd+UeBnkzjk0jojFs0dXrEUeCfAmB1DW5DZfH0i2o1bPlskD0BmfazPyeZk8h0Rw/bEdddvYYBxnJMQvZ2mnZUTnIgbECrg4MzbbNqoxzVjk94MgY4jmoxzjxErHx27REsoTzJBFsmSAjLZj/VX98ThVu4UAepPEGQw75x/wC+DPzHCL98yqIbLWhUBL3gn/Sg/vFsB+QMAeSYb4Va/NY+4+kC5DHhcCNGb/6VYjsvb1hKV45g1GTGK18QZeKNu2GpGXE9n+HaxhTPHUowYHE9l+HnCqoMhLZ0y/E9309cBZt04IHEwOn2jaOZtUWjA5nTF6OKa2NkDER1+nF1LAjiPKQ3eRwrAiWZo+UdX0Vun1jCoAKxyTL9ON+mCpX8yuMHB7c+s9T+J+li6tmVee/E8dR1SzQE1tWqAZ4I7zrwZddWZZYWrR63TArXu5YNwI1dqF01KtYRyPl9ph6bqunOx3OAfAPI4hdbqW1FVQV1ZD2+86HG/Tl8NLQk6umw3uRWwAHjjvEdXXQrppdCpdicuxGeOYztarpybWLA8bQO8T6cfgubGOGfknHYegk9a8H2Df4XUltaAcYyxPnAjY0NL1lSSARgY8TPt15erIVkY9we5x4/3iug6hahdHbCqDktnIA7mY5MEpKzSGVJmulhoQJawHOA0z9VbWl5qvJIPIYHmTU6yl0I5ds4JHg+0WRKyGa44ZRlX9R6R4MfQWWfY0adc+jrbYWsB9O5nm+s62nUVEWWEv4HkRizqqYGkRC5J4YDnPtMXTfh7UanUNdrGamlWPysMN+k1yZY41bFixSmyfh+hW1BsAbbnuZ7dOofBQIgIAHJmbRp9PpaQunryQMAw+n0e6tSSWA5bcZ5WTO5PR6uPAktjJ1SWgEvkZz37wVlpsHt4EqKUR/lrAI7GDZ/hEuxyR4mD36dCVFtjnILYHmDsuStCq8n1i9ms+KSV4zAO4UYaL/BsJdacZ8CI26kAHjJg9TqMDaGiFlxySfMCGWutye/eJWPzI1hBPMXdo6IbLs3MkETJHQhBxnkAn6yhZgPBhXLCBLt6CCM2VCuxyeBOMADgckzrMxGDxCUIo5PJjEkSmk943TRzzIuBDI6+sk2i0gyoOwmn06xqWEQpG7tH6FI7iNKzTses6drc4GZvafVdjmeL0blCJt6W7IHM0izGcfs9VTqcgcw41A8TDo1A8nmMi8YzmaowaHtQVtTafM8N+JOibmN1S5ZeQPWesN8FbsuTtmWv2I+UVXWVa8/HBUHII8Tcq1oqOWs2k8AMOJq9Y6HXcfiIMOOQQJ43qPTdVVaxtLN75nZjzqqkc2TC27R7DS9Uqo04ey34m45XJPb/vGK9RXqHAsb5Djv2A+s8NotUlTEWE4Xtk9o9X15Vs2oCwPGxByZu5wW7Od45eUek1am7UB6RgLw3PaTVVIFr1NlgCEAFc9wYhRrddrXZ6On2IhJxuO0Y+8a/wAEu1LIdZqMVqMBE4/eZT5MIr0uHGm2JV9WTRayxlrV8kN2zkRm3Ta3qTKUrOnr/wBTHnHsJrLo9J0vTA7VQdskcsfeXqsstP8AmLWAMgATiy8pt/E7cfFS/IX0PSdP05WuZWdwOXPcxhfh69sUHAH5pqvVS+k3bxYQvzr2yZ5zVIdDbmgFVJyVnJOTe2dcIpaQ10+o0b67TuIJ+0IzKc4OMHiIDVAvv5GYOzVAbgDJs1SGb9YqgY+8zHtaxztPB7yvN2Sx2qPJgXuVEIXHH7yXv0q0i9pWvG0/WKX6nIPOIK/UHJ5idljMQT2gS2Wst3jvzF3c4xmSxxk5i7Pnn0lJGMpEZiWxKM2T7ThbPJlCeeJRFl5JTdJAdgbDiAJ9YVwTB4xEiWcVc8mXHErIBzAQQvxgTqs2ZzIAnASx44EQ0P6S/awyZs6fUI/tPMm9ahheW9ZRb7t27LH74jWiux7ilh3BEeovwe+J4zS9QuAA+GdvrmaOm6sAQHTC+7CUpF3Z7KnVEecxpdV2yJ5Onq1R7AL9X4jK9UTOAwbHfDDC/UngR9gqLPT/AMSSOAefeXS5scY+5nnq+sUkDfaFX1ALD9QMTtvV6KsAnjyXYL+x5/aV3F0ibz2ZHLKP3iV+nrtzvIP2mR/jalgtdT2MexUHb/tL/wAZbaxBZ1P+lRj9zF/I2HVIY/wrQFwbKK2PuBDivS6JNy0IijyqiZl2rVNZXSLWLspZnLk7RAdR6iAErVrHr3BmJi7i6nodLq0cOzPXtQE4U8ytuvVamHxFa4kbVA4XM8++sOp+etFWngAdszur1RVqtgA+bwJHYpRNvql5u0RDANtxn6zM0OuaxW3Z794NtU5Qp6+sTrsNTOowA0h7NUqNZdc6XOqOefed1GrNnNrbuJjtbscMDzOG82cCKyqQxbed3y9vScDY+aw/aCa1aq8YyT5ir2ls5MdC7DWo1e4cDaPSI3Xc5zzA22+M8ymeMnuY6shyosW3ctB2PjiVdwBz3gWbyZSRm5Ed8jiCd5C3BgmOe8Zm2W3cSCD7nIlwYBZcSSskQyriBIjDDMGRATBYnQJfbJtjJKEZPtKF8nan3MvZ8qcdzKrUcAfrEBRVOcqPuYZUJ9zLY24AnCWIKpwPJgUtFltVG2p8zHzjOPoIeqrnJRiT3ax8fsP+85Qi1jgcnufWWcm35d2ysfmI7n2EB/6S3UVDNdNYss8sM4H794dHGnpDaiwo39NVQ+c//I8/piBrVRhkBRBwqjg/Wc0tYew3H8udqcfqYDVjqVW3fz77WpUDIRDyB6loxSKTm1EStF/5lmSx+0Ttf47fC3fIpzZg9/aFow7CxhhR+Rf7xGiSNOvU3spVG2oPLgZ/QdvvLowYMWZy2c5HH+0URxntwPEuWJOR2hRQC13/AIhXDclto+k7rrzbdXUckDv7wV5PyezSFQNRnvxxEIeNu5AqgD2Ej8hTu7HMCXCjtK78iIobZ+M55i725bjvKKGfgnAhAu3x94U2HY5gn5nPE78YoMAAQbP7wTvmPwV2We0nzBNZ48yjMWOB+s5tx9YJEtnPOfMo1nGJ05zKFTnmUQ2VYnuYNmziEYZ+koV4jJBNBnMMUlCsCSo4lhzIROoCTAKLheJJcDiSIooZQiSSAMmJMSSQEc27n+kuF+YySRDoG4ycDuZ0rhcCSSAIvk/Kvkwg/Jux2HyiSSC8KJb8qED02iXUFVSteOP0kkjGRFA+QDgmOIcj6SSRFIKGx3li+OZJIDA2tuEqGO4HzJJJYwoQnucS4UDsJJI6FZccQbvxJJBggZz3lMFjiSSAiFQOBOFeePAkklElNuT2lSuBz3kkjEU24OJwrJJATKESjDmSSAipWWUSSRAEkkkgUf/Z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8" name="Google Shape;278;p13" descr="data:image/jpeg;base64,/9j/4AAQSkZJRgABAQAAAQABAAD/2wBDAAkGBwgHBgkIBwgKCgkLDRYPDQwMDRsUFRAWIB0iIiAdHx8kKDQsJCYxJx8fLT0tMTU3Ojo6Iys/RD84QzQ5Ojf/2wBDAQoKCg0MDRoPDxo3JR8lNzc3Nzc3Nzc3Nzc3Nzc3Nzc3Nzc3Nzc3Nzc3Nzc3Nzc3Nzc3Nzc3Nzc3Nzc3Nzc3Nzf/wAARCAC3ARQDASIAAhEBAxEB/8QAGwAAAgMBAQEAAAAAAAAAAAAAAwQAAgUBBgf/xAA6EAACAgEDAwIEBAQEBQUAAAABAgADEQQSIQUxQVFhEyJxgQYykaEUI0LBFTNSsQdDYtHhU3KC8PH/xAAZAQADAQEBAAAAAAAAAAAAAAAAAQIDBAX/xAAkEQACAgIDAAICAwEAAAAAAAAAAQIRAyEEEjEiQTJRExRxYf/aAAwDAQACEQMRAD8A+bFsSGyUdsdoFnkHW2H+IMzotHtE9/PeT4nvEFjotE78WJ/Ex5k+L7xDsc+L5zLC73iJs950PxALHvj+hkN3vEt2JN3qYDsca/1MH8Y+Iq1oHc8Qb6pR+UZMVDsf+KfMq1yju0zxZdYeBj6Qlejtc5IPPrCgsM+pTsDkwRudj8ojlPTHbGc/pGk6ai/nB+gj6hsyMWN3bE6KmPdjNr+BrAzid/hl4wBH1QqZkV6dGH9ZP1lG07+N2JtnSp/04gzplB9IUhUzH/hwFyS4PuOJw6fgbbRk+s1rNOcZ5IitlAI7QpCpme1NynBGfoYFmZThgR9ZoGt15UwTk5+dQfrCkLaEviTm7Maeul/+kwDadh+UgiFCsrunC0owK95XMKF2CbveQPB7pzMdBYbdJugd06GhQrDK0uGgAZdTFRSYcNJBgyRUOzQdoBmhHaAYygZwtzOb8SpMrAQTdmdBlAJYQAsJcHAgi4Uc9oI2l+FGPeIoYa1R3IgWvYn5R952rTvYe00tPoMYOMmFWMzq9PbccnMf0/Ts8kZM1K9KEAGOTHK6duI6opRZn6fRKvcR+rSquDjP2jKVrwAOfWMVpkDAhZaiLLVjG3IkNRbj9zHlpyeQZc0ZGMY+0Wx0jLNXhMk+8q9WMZ5+gmqunP1+0rdTtA8RWVRkGs47cSGnI8CPNWDggMZ01hBnv7GAmjKeo+CRBtWcc4/Sa7UhlyDz6QD6bPy/1QIox7KvUfpFra+ZrW0kHBitlZzj94EtGW9OeQIBg6TVenjgReyrB5HEZDiZzEH8wgnQeI9bp/aLPUyxmbQqykSkZZT6QTJGSwUmTOkGcgIsphFMEIRYikFBklRmSBY+0AwMZYQLQBgsTmOZYicMGwO8YlC/pyZCSTgQlFXPHJMm7GkDStnPzfpH9Nod2CRG9LoxjJHM0dNUBxGWogdNowACBNCrTYH/AGhFrxxiP0UlgMDMdmiiKLRggDvGU0+Rz3jYox3Xk9o5Tp8ADHJ75hVjboxXoNZzg4j2krR04IzNdtGjVspAJI74mWNOdLcWYkJ4MfWiO4f+GAAIzxDU6beOVwIzoVq1WCXAx3XM0FOnrsKsMDHEdE9/oyzo1B+URPWacqVAHJm3fraKm+SvfiY2q6hv1AYpjb3El0UnIWOjatAzcZnR09moazg4iur62NTqaaAQF5j66tBWa1YbRFaGm2Zxq2g5HMoaiVzjmVGt3XurHIGZb+OTYKwBknk+kVhYlqEAyTFTVnPEat1VbW7AM4PJjNYRqwFGW7kwBGV8FlGducxaypTkEYm6atvJiGpVCTj/APYWDRjvUw7DIg3pD9vA7TVWjjjt7wdmmDn5RgxpkOJiPpyOccQD1Z7TYsrKttIyPMXso3E4jM3EyGrIJBGIFkmlbWfIz7wD1GMhoTxLqIQ1ybcRAkQSSwEkRY80E0M0E0LGDxKEZOBC4ycS61Y5kjSKV0+3M1NFpNuGYTmi05YgkcTbppBTHpKRSQOvT8blk7N6MI1WGr5AJGYV6K7gGBw394vTSqK6d/8A1CR6H1j+mfaNu4ATJt1C0WbLlIx5nG1qKAa3H0MpCbPTUt8w3c4HcRlL6t2WYZ9549fxDQh2WsF+jRPWdU3sGS0rWTxznMfaiXs+ijW6dRuDKceMzK6p1jTCt6ztYEdsz59d1S/B+Fcdo7n+0q+ucqiucEjJMTm/oSia+o6jbUzPo7HTb3aXp/EWqv2lreR7zFv1tb0LTnGfzMYKp6QQumqa1u2ewkXJ6RXWK2enHXbFfAbd6mDPU3NllhGVIxMpNFrrKiSVpUY4VcnB95pU/h17az8Su5tnzE2Pjj0xNI8bJLZLzwQhqSm1LDYEfOe8KvV6UKr8ZcDuc9523oyJRtKopzySMnntCafpla1n5FbnwvviaLhyfrM3yYrxGfZrq3uZ0vABPrLvq03LtvU8d90cbp1QyQgz27QL9OqyR8MfpKfCl+yf7S/RmnU213NZvDLnvmb1OrC1H4bjcRumTZ0yh3YAAH24ibV3aS3CMWT3mc+NOK0XDkRb2elHUlurGwjPkGD3i+7A8esS0Wke2ndXjnzLoLtO5S2pu/5hOdxkjdSTNCxOOAcCL22FRhZQ6m58IF2rnG4iHGmcgEkfWK2h0mKAc5MHbUrfk49Y5ZThc55zFrBgylIhxFLKgvBGR6RSyoR53PMAwGM5lppmTiItUII1+0f2DHEGyZOTGyRTZJGtkkko6wgyuYciVxAoGlfOYdKyzDAzOAYmj06kNywiGkG0bKAOO3iaVZwNyjjziKNpMHIJU+olP4nV9PYM9Jtq7kiMpaNOvV1JaFfsfBhWNJOU3An0mTquq9L1FG42/CtXkAiKt+J6668VqXYDwMcxg5Glr6mdSqq27PmYOq0F5Jb4yDn8oPeC1HX9Xqf80rznAH94h/EstO0kNYTuJ8ge8TbJtM7dphu+GrEsOXYngQNVJdjgnAOB9YRfjGsLswGPnzDtWaKtzcHwIt+FKK9ZWyiqlMm3keJ2im+9sqCMj8zf2jOh0iMRZcRuPr4+k2dPUWcKqcY74zO3FxbVyOXJyd1AyaelpgtZ8zepM1enaZatovAFZIGQO3PBhaaWzhsENkdu0b6Vo3097G1ndWPIK5H0nUscYHP3cjT0enusX4OnpBV/lJPODgn+xj9Gku1+kySdz7EOOBnHP+xm/wDhPpavfuyTUVOOf6vXH/3vPX6H8P6bTVsEXO5mbn1J5/3hKaiZ3Z8w13SW0p1SOu5VRdh9wcj9oKzpuxK/lIUsPHfH/nM9J/xF/E3R/wALFaNRS2q11yhxp1IGF7BmJ7efeeG0v/EDSdTdabtMdLZ2T5tyn2zgYhHJH9h8n6jQs6dlwe3zdvvFbulYYlBjnMfq6tSQoIyT/pMb1dh/hw1CZx5I7Soyd0wktWjyadPt3s3GB24gbNCbwxC44895rjqB0pJ1JLOf+WMEj9JEarVmy9Fapl4J8D2m3Qy7sy+ig06k0Wcc9p6wdKrvQFkBPgzyKW51yvuDYbGRxPo/RQLtOh9p5+SCjJo7YTbRiN0FcH5c/aIano1lI/lMcek+g/woI7QN2gBGConPKCZrHI0fL76bEYq9W7jwcZmbeyDPyuD6ET6Tr+mI2QUz9p5jqPR0BJUTF4zoWRM8ZZqqyTzj68QJtDHgg/SNdW6c1bPjOJiMjI4AyG84iURtWaYYSw5PERS10xu7RyqwHsYyGi+2SEHaSAqAmckM4+cRWUWqUu4Am5pV2qBiY2jsRX/mHb9ZsUOh8gj6wRRo1Ff6xkek7YVQfy/mB/oYQINSrk4+pMT1fWNPQClbqz47KR+5lXQMF1DRU3kvqdMqVqMkhgD9M+J5m4UvdnSh66V5LHk/Wc6j1bU612Dv/Lz+Ve0ppwbhhwdg5Kju3/iDTWzNSUnSL0UlwXUnDEgsfQd45TphUvAzYefXEJp0a1gqDj2HHsB7Tc0HTCcEjkyVcmbVGC2I6Hp7ud1mSfeC6zStboHB2Dk4ntNJ04KmMTC/EWnXcVfC88H0M68OL5I5s2W0ZFWn/i9ldI2hl+R8/tN2jSWaalS1gfbgHaO8zeiaC1NWlRYEE5BAyAZ6M6Vkvdr2CqO2VOT9p6qieZKdAKtS7agf5SKe4aH13UdPuWipU3rgkt+UfSVspWw4So3MezbRkQmv023Q12sgqbOMkd5GSKTQ8crL0fie3oiHUCwg5yVPzA/cQqf8ctTWNp6aj48hyJ4/rVpel0r+YbTuBHE8faoVuO0482Rp0bKC9Nb8X9ft/E3X9V1a9Nhv24TdkIAoAA/SYysVYEcEHInJJyt27ND0XQOquLtlr/Qme+0OobVaFviMQF7MVwDPlXTCBrKyTxmfVOj3VtWK7ESysjtnkTqwNv0ifgHS6a2wt8MLyf6kzk+sfq0d+moZWVFGOxGM/bxHnXSaRgaa3TzgDv8ApO2a9rjutQmodjyCJ6Ha1o4WqZ5XU6VVZHTcpz+Vhie5/CrE6dQZ57W3owK/yu+VJX+03/wsRsGDOPkrdnXhfxo9bWgxO2VAjJnaiMCXd+Jxs3TMrVUrzxnMwOoafyRPS6hgDmYnUGBzntCjRPZ4zqHTTqLHwMIvLuBkIvqZ59um0Xau16nZqEO2pnADEeScT2HXL606YtNDfzL2LW48AcKP9z95h2lVQIp2qAMDHIkypG0baPP6vS1rwq8DzM+qsrZx2mtrG8DkxaunHJ7zFlHADiSE2mSIQkbF88TocE8EH7yhdG7YM4K8ngY+8KHY0LqQuLEB+pi+odWAatvhY874O2g/1XKo9IjeumrH+Y1je3AjS2JypHdRqrWG0aiyzH6RXJJ5nd+eFXAkUb29BL8MG22ErXcdqdvJmhp6j8qLFqQFwFE3+i6P4jqTzmZydujtxxUI2zS6P08kg4nrdF09Qo45nOk6IKBx+09Hp9MABxOjHGjly5LYlXpNq/lnlvxRpRnsOTyCJ74047TB/EelzQWC5IHpN06ZzvZ4fQmzQ3YW4sWHHt956HRaS/WJvuHAOdxbJ/2nmzcfjbvg7rR8uSeB7/Wet6D1QW6QKfkPORjHaekpXG0cWSNPY9TpTp6PmQfEJ5KjGBFdZTZ1CtKq2RQh+Y9yY8dSrZVlLfQeYUWKnw9i8t344Eyyt1f2GPTPFdU6cF0rIBz2zjBM+ea/TtReykdjPsuo0LXVveTXwTjnsJ4nq/RxqXsepex7nzOXJBzVo6lJLR4WSbb9Au3gDPPbjxHNJ+F7CoezJyTgHzOVxkvoszug6VrNSrlflzxkd59L6TTVRstNZf1GDx9Ip0LounFRLI67SOMfeehrqqUsFcjPqe32muLstIU6SsM2prdckYXH+nMC9iV1n4mQMd8GA+Ha+5lySndvSZHV7nrQWNuDgZBBnowjqjiltldffX8TCupLHv5nqfwxxUpM+Z03vqNaNxOS3IHafSugA16dfYTn5LtpHRij1R6xLQBKW6jA4MzLtclS5dgAIjqOpZTd+UeBnkzjk0jojFs0dXrEUeCfAmB1DW5DZfH0i2o1bPlskD0BmfazPyeZk8h0Rw/bEdddvYYBxnJMQvZ2mnZUTnIgbECrg4MzbbNqoxzVjk94MgY4jmoxzjxErHx27REsoTzJBFsmSAjLZj/VX98ThVu4UAepPEGQw75x/wC+DPzHCL98yqIbLWhUBL3gn/Sg/vFsB+QMAeSYb4Va/NY+4+kC5DHhcCNGb/6VYjsvb1hKV45g1GTGK18QZeKNu2GpGXE9n+HaxhTPHUowYHE9l+HnCqoMhLZ0y/E9309cBZt04IHEwOn2jaOZtUWjA5nTF6OKa2NkDER1+nF1LAjiPKQ3eRwrAiWZo+UdX0Vun1jCoAKxyTL9ON+mCpX8yuMHB7c+s9T+J+li6tmVee/E8dR1SzQE1tWqAZ4I7zrwZddWZZYWrR63TArXu5YNwI1dqF01KtYRyPl9ph6bqunOx3OAfAPI4hdbqW1FVQV1ZD2+86HG/Tl8NLQk6umw3uRWwAHjjvEdXXQrppdCpdicuxGeOYztarpybWLA8bQO8T6cfgubGOGfknHYegk9a8H2Df4XUltaAcYyxPnAjY0NL1lSSARgY8TPt15erIVkY9we5x4/3iug6hahdHbCqDktnIA7mY5MEpKzSGVJmulhoQJawHOA0z9VbWl5qvJIPIYHmTU6yl0I5ds4JHg+0WRKyGa44ZRlX9R6R4MfQWWfY0adc+jrbYWsB9O5nm+s62nUVEWWEv4HkRizqqYGkRC5J4YDnPtMXTfh7UanUNdrGamlWPysMN+k1yZY41bFixSmyfh+hW1BsAbbnuZ7dOofBQIgIAHJmbRp9PpaQunryQMAw+n0e6tSSWA5bcZ5WTO5PR6uPAktjJ1SWgEvkZz37wVlpsHt4EqKUR/lrAI7GDZ/hEuxyR4mD36dCVFtjnILYHmDsuStCq8n1i9ms+KSV4zAO4UYaL/BsJdacZ8CI26kAHjJg9TqMDaGiFlxySfMCGWutye/eJWPzI1hBPMXdo6IbLs3MkETJHQhBxnkAn6yhZgPBhXLCBLt6CCM2VCuxyeBOMADgckzrMxGDxCUIo5PJjEkSmk943TRzzIuBDI6+sk2i0gyoOwmn06xqWEQpG7tH6FI7iNKzTses6drc4GZvafVdjmeL0blCJt6W7IHM0izGcfs9VTqcgcw41A8TDo1A8nmMi8YzmaowaHtQVtTafM8N+JOibmN1S5ZeQPWesN8FbsuTtmWv2I+UVXWVa8/HBUHII8Tcq1oqOWs2k8AMOJq9Y6HXcfiIMOOQQJ43qPTdVVaxtLN75nZjzqqkc2TC27R7DS9Uqo04ey34m45XJPb/vGK9RXqHAsb5Djv2A+s8NotUlTEWE4Xtk9o9X15Vs2oCwPGxByZu5wW7Od45eUek1am7UB6RgLw3PaTVVIFr1NlgCEAFc9wYhRrddrXZ6On2IhJxuO0Y+8a/wAEu1LIdZqMVqMBE4/eZT5MIr0uHGm2JV9WTRayxlrV8kN2zkRm3Ta3qTKUrOnr/wBTHnHsJrLo9J0vTA7VQdskcsfeXqsstP8AmLWAMgATiy8pt/E7cfFS/IX0PSdP05WuZWdwOXPcxhfh69sUHAH5pqvVS+k3bxYQvzr2yZ5zVIdDbmgFVJyVnJOTe2dcIpaQ10+o0b67TuIJ+0IzKc4OMHiIDVAvv5GYOzVAbgDJs1SGb9YqgY+8zHtaxztPB7yvN2Sx2qPJgXuVEIXHH7yXv0q0i9pWvG0/WKX6nIPOIK/UHJ5idljMQT2gS2Wst3jvzF3c4xmSxxk5i7Pnn0lJGMpEZiWxKM2T7ThbPJlCeeJRFl5JTdJAdgbDiAJ9YVwTB4xEiWcVc8mXHErIBzAQQvxgTqs2ZzIAnASx44EQ0P6S/awyZs6fUI/tPMm9ahheW9ZRb7t27LH74jWiux7ilh3BEeovwe+J4zS9QuAA+GdvrmaOm6sAQHTC+7CUpF3Z7KnVEecxpdV2yJ5Onq1R7AL9X4jK9UTOAwbHfDDC/UngR9gqLPT/AMSSOAefeXS5scY+5nnq+sUkDfaFX1ALD9QMTtvV6KsAnjyXYL+x5/aV3F0ibz2ZHLKP3iV+nrtzvIP2mR/jalgtdT2MexUHb/tL/wAZbaxBZ1P+lRj9zF/I2HVIY/wrQFwbKK2PuBDivS6JNy0IijyqiZl2rVNZXSLWLspZnLk7RAdR6iAErVrHr3BmJi7i6nodLq0cOzPXtQE4U8ytuvVamHxFa4kbVA4XM8++sOp+etFWngAdszur1RVqtgA+bwJHYpRNvql5u0RDANtxn6zM0OuaxW3Z794NtU5Qp6+sTrsNTOowA0h7NUqNZdc6XOqOefed1GrNnNrbuJjtbscMDzOG82cCKyqQxbed3y9vScDY+aw/aCa1aq8YyT5ir2ls5MdC7DWo1e4cDaPSI3Xc5zzA22+M8ymeMnuY6shyosW3ctB2PjiVdwBz3gWbyZSRm5Ed8jiCd5C3BgmOe8Zm2W3cSCD7nIlwYBZcSSskQyriBIjDDMGRATBYnQJfbJtjJKEZPtKF8nan3MvZ8qcdzKrUcAfrEBRVOcqPuYZUJ9zLY24AnCWIKpwPJgUtFltVG2p8zHzjOPoIeqrnJRiT3ax8fsP+85Qi1jgcnufWWcm35d2ysfmI7n2EB/6S3UVDNdNYss8sM4H794dHGnpDaiwo39NVQ+c//I8/piBrVRhkBRBwqjg/Wc0tYew3H8udqcfqYDVjqVW3fz77WpUDIRDyB6loxSKTm1EStF/5lmSx+0Ttf47fC3fIpzZg9/aFow7CxhhR+Rf7xGiSNOvU3spVG2oPLgZ/QdvvLowYMWZy2c5HH+0URxntwPEuWJOR2hRQC13/AIhXDclto+k7rrzbdXUckDv7wV5PyezSFQNRnvxxEIeNu5AqgD2Ej8hTu7HMCXCjtK78iIobZ+M55i725bjvKKGfgnAhAu3x94U2HY5gn5nPE78YoMAAQbP7wTvmPwV2We0nzBNZ48yjMWOB+s5tx9YJEtnPOfMo1nGJ05zKFTnmUQ2VYnuYNmziEYZ+koV4jJBNBnMMUlCsCSo4lhzIROoCTAKLheJJcDiSIooZQiSSAMmJMSSQEc27n+kuF+YySRDoG4ycDuZ0rhcCSSAIvk/Kvkwg/Jux2HyiSSC8KJb8qED02iXUFVSteOP0kkjGRFA+QDgmOIcj6SSRFIKGx3li+OZJIDA2tuEqGO4HzJJJYwoQnucS4UDsJJI6FZccQbvxJJBggZz3lMFjiSSAiFQOBOFeePAkklElNuT2lSuBz3kkjEU24OJwrJJATKESjDmSSAipWWUSSRAEkkkgUf/Z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79" name="Google Shape;279;p13" descr="http://hdwallpaper2013.com/wp-content/uploads/2013/01/Cute-Blue-Eyes-Baby-HD-Wallpaper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76800" y="2590800"/>
            <a:ext cx="1614974" cy="990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I. What is </a:t>
            </a:r>
            <a:r>
              <a:rPr lang="en-US" sz="5400" b="1" i="0" u="sng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genetics</a:t>
            </a: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7" name="Google Shape;33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Offspring receive one set of genes from </a:t>
            </a:r>
            <a:r>
              <a:rPr lang="en-US" sz="3200" b="1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mom</a:t>
            </a:r>
            <a:r>
              <a:rPr lang="en-US" sz="32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and one set from </a:t>
            </a:r>
            <a:r>
              <a:rPr lang="en-US" sz="3200" b="1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dad</a:t>
            </a:r>
            <a:endParaRPr sz="3200" b="0" i="0" u="none" strike="noStrike" cap="none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Genes are combined during </a:t>
            </a:r>
            <a:r>
              <a:rPr lang="en-US" sz="3200" b="1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fertilization </a:t>
            </a:r>
            <a:r>
              <a:rPr lang="en-US" sz="3200" b="0" i="0" u="none" strike="noStrike" cap="none" dirty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of gametes (sperm &amp; </a:t>
            </a:r>
            <a:r>
              <a:rPr lang="en-US" sz="3200" b="0" i="0" u="none" strike="noStrike" cap="none" dirty="0" smtClean="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egg/Haploid)  </a:t>
            </a:r>
            <a:endParaRPr dirty="0"/>
          </a:p>
          <a:p>
            <a:pPr marL="274320" marR="0" lvl="0" indent="-7112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38" name="Google Shape;338;p20" descr="http://www.ivfcenterhawaii.com/images/IVF_pic_2_j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6800" y="3761276"/>
            <a:ext cx="3759200" cy="292234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0"/>
          <p:cNvSpPr txBox="1"/>
          <p:nvPr/>
        </p:nvSpPr>
        <p:spPr>
          <a:xfrm>
            <a:off x="152400" y="3929482"/>
            <a:ext cx="2353337" cy="584775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Mom’s Genes</a:t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0" name="Google Shape;340;p20"/>
          <p:cNvSpPr txBox="1"/>
          <p:nvPr/>
        </p:nvSpPr>
        <p:spPr>
          <a:xfrm>
            <a:off x="6324600" y="5867400"/>
            <a:ext cx="2258760" cy="584775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Dad’s Genes</a:t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41" name="Google Shape;341;p20"/>
          <p:cNvCxnSpPr/>
          <p:nvPr/>
        </p:nvCxnSpPr>
        <p:spPr>
          <a:xfrm rot="10800000">
            <a:off x="4572000" y="5222450"/>
            <a:ext cx="1752600" cy="937337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42" name="Google Shape;342;p20"/>
          <p:cNvCxnSpPr/>
          <p:nvPr/>
        </p:nvCxnSpPr>
        <p:spPr>
          <a:xfrm>
            <a:off x="1447800" y="4514258"/>
            <a:ext cx="1057937" cy="286342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25" y="584463"/>
            <a:ext cx="7579149" cy="568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dirty="0"/>
              <a:t>https://www.youtube.com/watch?v=EGzFsme22s8</a:t>
            </a:r>
            <a:endParaRPr sz="3600" b="1" i="0" u="none" strike="noStrike" cap="none" dirty="0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8" name="Google Shape;348;p21"/>
          <p:cNvSpPr txBox="1">
            <a:spLocks noGrp="1"/>
          </p:cNvSpPr>
          <p:nvPr>
            <p:ph type="body" idx="1"/>
          </p:nvPr>
        </p:nvSpPr>
        <p:spPr>
          <a:xfrm>
            <a:off x="329300" y="1352125"/>
            <a:ext cx="8229600" cy="44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8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II. Gregor Mendel</a:t>
            </a:r>
            <a:endParaRPr sz="88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49" name="Google Shape;349;p21" descr="http://img.whenintime.com/tli/adbtkn/Famous_Scientists/d8a24e5e-8fe5-41af-9776-b1ea4489ca58/gregor%20mende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667000"/>
            <a:ext cx="5715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1"/>
          <p:cNvSpPr txBox="1"/>
          <p:nvPr/>
        </p:nvSpPr>
        <p:spPr>
          <a:xfrm>
            <a:off x="5909400" y="964175"/>
            <a:ext cx="8957400" cy="10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Gregor Mendel</a:t>
            </a: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6" name="Google Shape;356;p22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5181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II. Father of Modern Genetics: </a:t>
            </a:r>
            <a:r>
              <a:rPr lang="en-US" sz="3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*Gregor Mendel</a:t>
            </a:r>
            <a:r>
              <a:rPr lang="en-US" sz="3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* (1822-1884)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rgbClr val="ABC2C8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Mendel was a </a:t>
            </a:r>
            <a:r>
              <a:rPr lang="en-US" sz="3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monk</a:t>
            </a:r>
            <a:r>
              <a:rPr lang="en-US" sz="3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and a </a:t>
            </a:r>
            <a:r>
              <a:rPr lang="en-US" sz="3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gardener</a:t>
            </a:r>
            <a:r>
              <a:rPr lang="en-US" sz="3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(a strange combination for someone who made such important discoveries about Genetics.)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endParaRPr sz="30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57" name="Google Shape;357;p22" descr="http://www.brasilescola.com/upload/conteudo/images/gregor-mendel-realizando-experimentos-com-ervilhas-4f10611b2e0d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2286000"/>
            <a:ext cx="4114800" cy="3283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Gregor Mendel</a:t>
            </a: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63" name="Google Shape;363;p23"/>
          <p:cNvSpPr txBox="1">
            <a:spLocks noGrp="1"/>
          </p:cNvSpPr>
          <p:nvPr>
            <p:ph type="body" idx="1"/>
          </p:nvPr>
        </p:nvSpPr>
        <p:spPr>
          <a:xfrm>
            <a:off x="530225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What he discovered:  Mendel worked out the </a:t>
            </a:r>
            <a:r>
              <a:rPr lang="en-US" sz="3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probability </a:t>
            </a:r>
            <a:r>
              <a:rPr lang="en-US" sz="3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that certain “</a:t>
            </a:r>
            <a:r>
              <a:rPr lang="en-US" sz="3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factors/traits”</a:t>
            </a:r>
            <a:r>
              <a:rPr lang="en-US" sz="3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will be </a:t>
            </a:r>
            <a:r>
              <a:rPr lang="en-US" sz="3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inherited</a:t>
            </a:r>
            <a:r>
              <a:rPr lang="en-US" sz="3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in an offspring </a:t>
            </a:r>
            <a:endParaRPr sz="30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endParaRPr sz="3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64" name="Google Shape;364;p23" descr="http://apps.cmsfq.edu.ec/biologyexploringlife/text/chapter10/10images/10-04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819399"/>
            <a:ext cx="8818024" cy="4002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Pea Plants</a:t>
            </a: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70" name="Google Shape;370;p24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724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Mendel used </a:t>
            </a:r>
            <a:r>
              <a:rPr lang="en-US" sz="36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pea plants</a:t>
            </a:r>
            <a:r>
              <a:rPr lang="en-US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for his research.</a:t>
            </a:r>
            <a:endParaRPr sz="3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WHY pea plants?</a:t>
            </a:r>
            <a:endParaRPr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45720" algn="l" rtl="0">
              <a:spcBef>
                <a:spcPts val="720"/>
              </a:spcBef>
              <a:spcAft>
                <a:spcPts val="0"/>
              </a:spcAft>
              <a:buClr>
                <a:srgbClr val="ABC2C8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71" name="Google Shape;371;p24" descr="http://www.dnalc.org/content/c16/16162/16162_pea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685800"/>
            <a:ext cx="4038600" cy="601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Pea Plants</a:t>
            </a: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77" name="Google Shape;377;p25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4814341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WHY pea plants?</a:t>
            </a:r>
            <a:endParaRPr sz="3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They can </a:t>
            </a:r>
            <a:r>
              <a:rPr lang="en-US" sz="3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self-pollinate</a:t>
            </a:r>
            <a:r>
              <a:rPr lang="en-US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or pollinate other plants because they  produce both </a:t>
            </a:r>
            <a:r>
              <a:rPr lang="en-US" sz="3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eggs </a:t>
            </a:r>
            <a:r>
              <a:rPr lang="en-US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and </a:t>
            </a:r>
            <a:r>
              <a:rPr lang="en-US" sz="3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pollen (sperm) </a:t>
            </a:r>
            <a:r>
              <a:rPr lang="en-US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 the same </a:t>
            </a:r>
            <a:r>
              <a:rPr lang="en-US" sz="3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flower.</a:t>
            </a:r>
            <a:endParaRPr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endParaRPr sz="36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78" name="Google Shape;378;p25" descr="http://media.web.britannica.com/eb-media/87/95387-034-63854D5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6741" y="1066800"/>
            <a:ext cx="4024859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Pea Plants</a:t>
            </a: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4" name="Google Shape;384;p26"/>
          <p:cNvSpPr txBox="1">
            <a:spLocks noGrp="1"/>
          </p:cNvSpPr>
          <p:nvPr>
            <p:ph type="body" idx="1"/>
          </p:nvPr>
        </p:nvSpPr>
        <p:spPr>
          <a:xfrm>
            <a:off x="228600" y="1447800"/>
            <a:ext cx="8458200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WHY pea plants?</a:t>
            </a:r>
            <a:endParaRPr sz="3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They are </a:t>
            </a:r>
            <a:r>
              <a:rPr lang="en-US" sz="3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small,</a:t>
            </a:r>
            <a:r>
              <a:rPr lang="en-US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easy to </a:t>
            </a:r>
            <a:r>
              <a:rPr lang="en-US" sz="3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grow,</a:t>
            </a:r>
            <a:r>
              <a:rPr lang="en-US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and have many offspring.</a:t>
            </a:r>
            <a:endParaRPr/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endParaRPr sz="36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85" name="Google Shape;385;p26" descr="http://www.flowerspictures.org/image/flowers/sweet-pea/sweet-pea-plant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0" y="2971800"/>
            <a:ext cx="48768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7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Pea Plants</a:t>
            </a: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1" name="Google Shape;391;p27"/>
          <p:cNvSpPr txBox="1">
            <a:spLocks noGrp="1"/>
          </p:cNvSpPr>
          <p:nvPr>
            <p:ph type="body" idx="1"/>
          </p:nvPr>
        </p:nvSpPr>
        <p:spPr>
          <a:xfrm>
            <a:off x="304800" y="1219200"/>
            <a:ext cx="5486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He crossed </a:t>
            </a:r>
            <a:r>
              <a:rPr lang="en-US" sz="3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(mated)</a:t>
            </a:r>
            <a:r>
              <a:rPr lang="en-US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plants with different traits to see </a:t>
            </a:r>
            <a:r>
              <a:rPr lang="en-US" sz="3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what traits the offspring received </a:t>
            </a:r>
            <a:endParaRPr/>
          </a:p>
          <a:p>
            <a:pPr marL="274320" marR="0" lvl="0" indent="-27432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(</a:t>
            </a:r>
            <a:r>
              <a:rPr lang="en-US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he calculated the probability of each trait</a:t>
            </a:r>
            <a:r>
              <a:rPr lang="en-US" sz="3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).</a:t>
            </a:r>
            <a:endParaRPr sz="28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92" name="Google Shape;392;p27" descr="http://www.angelo.edu/faculty/mdixon/HumanBiology/flowerpunnet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600" y="1752600"/>
            <a:ext cx="5238750" cy="52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7"/>
          <p:cNvSpPr txBox="1"/>
          <p:nvPr/>
        </p:nvSpPr>
        <p:spPr>
          <a:xfrm>
            <a:off x="533400" y="4508200"/>
            <a:ext cx="4085400" cy="1143000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Ex: ¾ were purple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	(75%)</a:t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4" name="Google Shape;394;p27"/>
          <p:cNvSpPr txBox="1"/>
          <p:nvPr/>
        </p:nvSpPr>
        <p:spPr>
          <a:xfrm>
            <a:off x="5666625" y="855350"/>
            <a:ext cx="87978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https://goo.gl/vBKbOh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Probability</a:t>
            </a: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00" name="Google Shape;400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1" indent="-19304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Probability: </a:t>
            </a:r>
            <a:r>
              <a:rPr lang="en-US" sz="2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likelihood (% chance)</a:t>
            </a:r>
            <a:r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that an </a:t>
            </a:r>
            <a:r>
              <a:rPr lang="en-US" sz="2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event</a:t>
            </a:r>
            <a:r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will occur</a:t>
            </a:r>
            <a:endParaRPr sz="2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Ex: </a:t>
            </a:r>
            <a:r>
              <a:rPr lang="en-US" sz="2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probability of flipping heads is 1/2 (50%)</a:t>
            </a:r>
            <a:endParaRPr/>
          </a:p>
          <a:p>
            <a:pPr marL="548640" marR="0" lvl="1" indent="-1524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524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4064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probability of rolling a 6 on a die is 1/6 (16.7%)</a:t>
            </a:r>
            <a:endParaRPr sz="2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121920" algn="l" rtl="0">
              <a:spcBef>
                <a:spcPts val="48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01" name="Google Shape;401;p28" descr="http://s3.amazonaws.com/rapgenius/2009-Lincoln-Presidency-Penn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9724" y="3045674"/>
            <a:ext cx="2035736" cy="1470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8" descr="http://typophile.com/files/Die_Spire_01_483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8611" y="5198498"/>
            <a:ext cx="1477962" cy="1477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ctrTitle"/>
          </p:nvPr>
        </p:nvSpPr>
        <p:spPr>
          <a:xfrm>
            <a:off x="228600" y="2130425"/>
            <a:ext cx="4419600" cy="16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6" name="Google Shape;2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" y="139450"/>
            <a:ext cx="8763000" cy="65790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8157" y="1018095"/>
            <a:ext cx="4312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https://www.youtube.com/watch?v=5MQdXjRPHmQ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Dominant and Recessive</a:t>
            </a: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08" name="Google Shape;408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77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Mendel noticed that some traits were </a:t>
            </a:r>
            <a:r>
              <a:rPr lang="en-US" sz="3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stronger</a:t>
            </a:r>
            <a:r>
              <a:rPr lang="en-US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and seemed to </a:t>
            </a:r>
            <a:r>
              <a:rPr lang="en-US" sz="3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hide other traits.</a:t>
            </a:r>
            <a:endParaRPr/>
          </a:p>
          <a:p>
            <a:pPr marL="274320" marR="0" lvl="0" indent="-27432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He called these </a:t>
            </a:r>
            <a:r>
              <a:rPr lang="en-US" sz="3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dominant</a:t>
            </a:r>
            <a:r>
              <a:rPr lang="en-US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traits.</a:t>
            </a:r>
            <a:endParaRPr/>
          </a:p>
          <a:p>
            <a:pPr marL="274320" marR="0" lvl="0" indent="-7112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09" name="Google Shape;409;p29" descr="http://www.biology.iupui.edu/biocourses/N100/images/10F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3429000"/>
            <a:ext cx="5218490" cy="3275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0"/>
          <p:cNvSpPr txBox="1">
            <a:spLocks noGrp="1"/>
          </p:cNvSpPr>
          <p:nvPr>
            <p:ph type="title"/>
          </p:nvPr>
        </p:nvSpPr>
        <p:spPr>
          <a:xfrm>
            <a:off x="685800" y="2050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94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Dominant Human Traits</a:t>
            </a:r>
            <a:endParaRPr sz="594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15" name="Google Shape;415;p30" descr="http://blog.bodycandy.com/wp-content/uploads/2013/03/Ear-Lob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4100332"/>
            <a:ext cx="3963135" cy="2500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0" descr="http://taksnoproblem.pbworks.com/f/1270053575/hitchhikers%20thum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289" y="1348013"/>
            <a:ext cx="1960685" cy="2746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0" descr="http://upload.wikimedia.org/wikipedia/commons/4/4f/Rolled_tongue_flikr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600" y="1911878"/>
            <a:ext cx="4136997" cy="2750457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0"/>
          <p:cNvSpPr/>
          <p:nvPr/>
        </p:nvSpPr>
        <p:spPr>
          <a:xfrm>
            <a:off x="228600" y="4382453"/>
            <a:ext cx="1793550" cy="1935843"/>
          </a:xfrm>
          <a:prstGeom prst="noSmoking">
            <a:avLst>
              <a:gd name="adj" fmla="val 18750"/>
            </a:avLst>
          </a:prstGeom>
          <a:solidFill>
            <a:srgbClr val="FF0000">
              <a:alpha val="46666"/>
            </a:srgbClr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19" name="Google Shape;419;p30"/>
          <p:cNvSpPr txBox="1"/>
          <p:nvPr/>
        </p:nvSpPr>
        <p:spPr>
          <a:xfrm>
            <a:off x="1524000" y="1355279"/>
            <a:ext cx="4686300" cy="1039500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Hitchiker’s Thumb</a:t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20" name="Google Shape;420;p30"/>
          <p:cNvSpPr txBox="1"/>
          <p:nvPr/>
        </p:nvSpPr>
        <p:spPr>
          <a:xfrm>
            <a:off x="5943600" y="4695003"/>
            <a:ext cx="3324900" cy="825600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Tongue-Rolling</a:t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21" name="Google Shape;421;p30"/>
          <p:cNvSpPr txBox="1"/>
          <p:nvPr/>
        </p:nvSpPr>
        <p:spPr>
          <a:xfrm>
            <a:off x="3777281" y="5867400"/>
            <a:ext cx="3963000" cy="732900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Free Earlobes</a:t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"/>
          <p:cNvSpPr txBox="1">
            <a:spLocks noGrp="1"/>
          </p:cNvSpPr>
          <p:nvPr>
            <p:ph type="title"/>
          </p:nvPr>
        </p:nvSpPr>
        <p:spPr>
          <a:xfrm>
            <a:off x="214053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More Dominant Traits</a:t>
            </a: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27" name="Google Shape;427;p31" descr="http://media4.s-nbcnews.com/j/MSNBC/Components/Slideshows/_production/ss-091203-black-actresses-NEW/ss-091203-black-actresses-GabrielleUnion.grid-5x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796" y="1584475"/>
            <a:ext cx="3418136" cy="4652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1" descr="http://hollywoodnose.com/images/net_worth6/gavin-rossdale-wealth/gavin-rossdal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2998" y="45473"/>
            <a:ext cx="2362200" cy="3307327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1"/>
          <p:cNvSpPr txBox="1"/>
          <p:nvPr/>
        </p:nvSpPr>
        <p:spPr>
          <a:xfrm>
            <a:off x="4799201" y="2687253"/>
            <a:ext cx="4686900" cy="842700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Widow’s Peak Hairline</a:t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30" name="Google Shape;430;p31"/>
          <p:cNvSpPr txBox="1"/>
          <p:nvPr/>
        </p:nvSpPr>
        <p:spPr>
          <a:xfrm>
            <a:off x="152400" y="6236939"/>
            <a:ext cx="3823483" cy="584775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Melanin in Skin &amp; Hair</a:t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31" name="Google Shape;431;p31"/>
          <p:cNvSpPr txBox="1"/>
          <p:nvPr/>
        </p:nvSpPr>
        <p:spPr>
          <a:xfrm>
            <a:off x="0" y="5074843"/>
            <a:ext cx="4292137" cy="584775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Brown Hair &amp; Brown Eyes</a:t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32" name="Google Shape;432;p31" descr="http://jmg.bmj.com/content/vol36/issue1/images/large/98132.f7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6572" y="4114800"/>
            <a:ext cx="3107427" cy="2706914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1"/>
          <p:cNvSpPr txBox="1"/>
          <p:nvPr/>
        </p:nvSpPr>
        <p:spPr>
          <a:xfrm>
            <a:off x="5143029" y="3618319"/>
            <a:ext cx="3925883" cy="584775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Polydactyly—6 fingers</a:t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Dominant and Recessive</a:t>
            </a: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39" name="Google Shape;439;p32"/>
          <p:cNvSpPr txBox="1">
            <a:spLocks noGrp="1"/>
          </p:cNvSpPr>
          <p:nvPr>
            <p:ph type="body" idx="1"/>
          </p:nvPr>
        </p:nvSpPr>
        <p:spPr>
          <a:xfrm>
            <a:off x="76200" y="1600200"/>
            <a:ext cx="4419600" cy="510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Other traits appeared </a:t>
            </a:r>
            <a:r>
              <a:rPr lang="en-US" sz="3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less often </a:t>
            </a:r>
            <a:r>
              <a:rPr lang="en-US" sz="3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and seemed to be more </a:t>
            </a:r>
            <a:r>
              <a:rPr lang="en-US" sz="3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rare</a:t>
            </a:r>
            <a:r>
              <a:rPr lang="en-US" sz="3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in a population. 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rgbClr val="ABC2C8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Mendel called these </a:t>
            </a:r>
            <a:r>
              <a:rPr lang="en-US" sz="3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recessive </a:t>
            </a:r>
            <a:r>
              <a:rPr lang="en-US" sz="3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traits.  *Recessive means “hidden”</a:t>
            </a:r>
            <a:endParaRPr sz="30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40" name="Google Shape;440;p32" descr="http://www.wonderwhizkids.com/resources/content/imagesv4/biology/heredity/img2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057400"/>
            <a:ext cx="418443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3"/>
          <p:cNvSpPr txBox="1">
            <a:spLocks noGrp="1"/>
          </p:cNvSpPr>
          <p:nvPr>
            <p:ph type="title"/>
          </p:nvPr>
        </p:nvSpPr>
        <p:spPr>
          <a:xfrm>
            <a:off x="457200" y="50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94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Recessive Human Traits</a:t>
            </a:r>
            <a:endParaRPr sz="594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46" name="Google Shape;446;p33" descr="http://blog.bodycandy.com/wp-content/uploads/2013/03/Ear-Lob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6877" y="4263239"/>
            <a:ext cx="3963135" cy="2500086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3"/>
          <p:cNvSpPr/>
          <p:nvPr/>
        </p:nvSpPr>
        <p:spPr>
          <a:xfrm>
            <a:off x="6102958" y="4647567"/>
            <a:ext cx="1793550" cy="1935843"/>
          </a:xfrm>
          <a:prstGeom prst="noSmoking">
            <a:avLst>
              <a:gd name="adj" fmla="val 18750"/>
            </a:avLst>
          </a:prstGeom>
          <a:solidFill>
            <a:srgbClr val="FF0000">
              <a:alpha val="37647"/>
            </a:srgbClr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48" name="Google Shape;448;p33"/>
          <p:cNvSpPr txBox="1"/>
          <p:nvPr/>
        </p:nvSpPr>
        <p:spPr>
          <a:xfrm>
            <a:off x="4850225" y="3558300"/>
            <a:ext cx="4299000" cy="891000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Non-Tongue-Rolling</a:t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49" name="Google Shape;449;p33"/>
          <p:cNvSpPr txBox="1"/>
          <p:nvPr/>
        </p:nvSpPr>
        <p:spPr>
          <a:xfrm>
            <a:off x="914400" y="5180586"/>
            <a:ext cx="3192477" cy="584775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Attached Earlobes</a:t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50" name="Google Shape;450;p33" descr="https://encrypted-tbn1.gstatic.com/images?q=tbn:ANd9GcTklR81gPe-Gh7g4PjnrCp7Kp4aGP67kvW2Q1d6JKWquShT4DZ3Z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4949" y="1371606"/>
            <a:ext cx="3297900" cy="218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3" descr="https://asd-hs.wikispaces.com/file/view/Thumbs.jpg/316657896/596x457/Thumb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574" y="1371600"/>
            <a:ext cx="3419475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3"/>
          <p:cNvSpPr txBox="1"/>
          <p:nvPr/>
        </p:nvSpPr>
        <p:spPr>
          <a:xfrm>
            <a:off x="602721" y="4062803"/>
            <a:ext cx="3419400" cy="823200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StraightThumb</a:t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53" name="Google Shape;453;p33"/>
          <p:cNvSpPr/>
          <p:nvPr/>
        </p:nvSpPr>
        <p:spPr>
          <a:xfrm>
            <a:off x="1781499" y="1850890"/>
            <a:ext cx="1793550" cy="1935843"/>
          </a:xfrm>
          <a:prstGeom prst="noSmoking">
            <a:avLst>
              <a:gd name="adj" fmla="val 18750"/>
            </a:avLst>
          </a:prstGeom>
          <a:solidFill>
            <a:srgbClr val="FF0000">
              <a:alpha val="37647"/>
            </a:srgbClr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4"/>
          <p:cNvSpPr txBox="1">
            <a:spLocks noGrp="1"/>
          </p:cNvSpPr>
          <p:nvPr>
            <p:ph type="title"/>
          </p:nvPr>
        </p:nvSpPr>
        <p:spPr>
          <a:xfrm>
            <a:off x="75500" y="29028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More Recessive Traits</a:t>
            </a: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59" name="Google Shape;459;p34"/>
          <p:cNvSpPr txBox="1"/>
          <p:nvPr/>
        </p:nvSpPr>
        <p:spPr>
          <a:xfrm>
            <a:off x="3048000" y="4828625"/>
            <a:ext cx="3002100" cy="1143000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Albinism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(No Melanin)</a:t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60" name="Google Shape;460;p34" descr="http://atlantablackstar.com/wp-content/uploads/2012/06/Chris-Roc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999" y="0"/>
            <a:ext cx="2827785" cy="3314792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 txBox="1"/>
          <p:nvPr/>
        </p:nvSpPr>
        <p:spPr>
          <a:xfrm>
            <a:off x="5599100" y="2763298"/>
            <a:ext cx="3638100" cy="735300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No Widow’s Peak</a:t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62" name="Google Shape;462;p34" descr="http://cdn2.business2community.com/wp-content/uploads/2012/11/highfive-237x3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6999" y="3482049"/>
            <a:ext cx="2667001" cy="3375951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34"/>
          <p:cNvSpPr txBox="1"/>
          <p:nvPr/>
        </p:nvSpPr>
        <p:spPr>
          <a:xfrm>
            <a:off x="6691643" y="5816100"/>
            <a:ext cx="2398500" cy="606600"/>
          </a:xfrm>
          <a:prstGeom prst="rect">
            <a:avLst/>
          </a:prstGeom>
          <a:solidFill>
            <a:srgbClr val="262626">
              <a:alpha val="8392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5 Fingers</a:t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64" name="Google Shape;464;p34" descr="https://encrypted-tbn0.gstatic.com/images?q=tbn:ANd9GcTh2tZoFzG6jbJWKcI4Ja7ZSAvtZAaAD7FLs54M6792Wh9lBVA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447800"/>
            <a:ext cx="2514600" cy="3357121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4"/>
          <p:cNvSpPr txBox="1"/>
          <p:nvPr/>
        </p:nvSpPr>
        <p:spPr>
          <a:xfrm>
            <a:off x="45824" y="4828626"/>
            <a:ext cx="3002100" cy="1267500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Blonde Hair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BlueEyes</a:t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66" name="Google Shape;466;p34" descr="http://www.africaresource.com/rasta/wp-content/uploads/2011/04/igbo-albino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43078" y="1382666"/>
            <a:ext cx="2494444" cy="3474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48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Example of Mendel’s Results</a:t>
            </a:r>
            <a:endParaRPr sz="48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2" name="Google Shape;472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219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73" name="Google Shape;473;p35" descr="http://www.wonderwhizkids.com/resources/content/imagesv4/biology/heredity/img2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447800"/>
            <a:ext cx="5562599" cy="5267442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5"/>
          <p:cNvSpPr txBox="1"/>
          <p:nvPr/>
        </p:nvSpPr>
        <p:spPr>
          <a:xfrm>
            <a:off x="1813241" y="4724400"/>
            <a:ext cx="498653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F2</a:t>
            </a:r>
            <a:endParaRPr sz="2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5" name="Google Shape;475;p35"/>
          <p:cNvSpPr txBox="1"/>
          <p:nvPr/>
        </p:nvSpPr>
        <p:spPr>
          <a:xfrm>
            <a:off x="1734951" y="3352800"/>
            <a:ext cx="498653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F1</a:t>
            </a:r>
            <a:endParaRPr sz="2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76" name="Google Shape;476;p35"/>
          <p:cNvSpPr txBox="1"/>
          <p:nvPr/>
        </p:nvSpPr>
        <p:spPr>
          <a:xfrm>
            <a:off x="1984277" y="1603829"/>
            <a:ext cx="327617" cy="4001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Mendel’s Conclusions:</a:t>
            </a: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82" name="Google Shape;482;p36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47082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“Factors” controlled </a:t>
            </a:r>
            <a:r>
              <a:rPr lang="en-US" sz="3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which traits offspring “</a:t>
            </a:r>
            <a:r>
              <a:rPr lang="en-US" sz="3000" b="1" i="0" u="sng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expressed</a:t>
            </a:r>
            <a:r>
              <a:rPr lang="en-US" sz="3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” (showed)</a:t>
            </a:r>
            <a:r>
              <a:rPr lang="en-US" sz="3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rgbClr val="ABC2C8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We call these “factors” </a:t>
            </a:r>
            <a:r>
              <a:rPr lang="en-US" sz="3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genes.  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rgbClr val="ABC2C8"/>
              </a:buClr>
              <a:buSzPts val="3000"/>
              <a:buFont typeface="Arial"/>
              <a:buChar char="•"/>
            </a:pPr>
            <a:r>
              <a:rPr lang="en-US" sz="3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Make a note: *Each Trait </a:t>
            </a:r>
            <a:r>
              <a:rPr lang="en-US" sz="3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(what you are like) </a:t>
            </a:r>
            <a:r>
              <a:rPr lang="en-US" sz="3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is controlled by a Gene </a:t>
            </a:r>
            <a:r>
              <a:rPr lang="en-US" sz="3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(in your DNA)</a:t>
            </a:r>
            <a:r>
              <a:rPr lang="en-US" sz="30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.*</a:t>
            </a:r>
            <a:endParaRPr sz="30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83820" algn="l" rtl="0">
              <a:spcBef>
                <a:spcPts val="600"/>
              </a:spcBef>
              <a:spcAft>
                <a:spcPts val="0"/>
              </a:spcAft>
              <a:buClr>
                <a:srgbClr val="ABC2C8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83" name="Google Shape;483;p36" descr="http://www.riversideonline.com/source/images/slideshow/r22_chromosom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0600" y="2191725"/>
            <a:ext cx="4071000" cy="30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7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Mendel’s Laws:</a:t>
            </a: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489" name="Google Shape;489;p37"/>
          <p:cNvSpPr txBox="1">
            <a:spLocks noGrp="1"/>
          </p:cNvSpPr>
          <p:nvPr>
            <p:ph type="body" idx="1"/>
          </p:nvPr>
        </p:nvSpPr>
        <p:spPr>
          <a:xfrm>
            <a:off x="177275" y="962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3600"/>
              <a:buFont typeface="Arial"/>
              <a:buChar char="•"/>
            </a:pPr>
            <a:r>
              <a:rPr lang="en-US" sz="3600" b="1" i="0" u="sng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Law of Dominance</a:t>
            </a:r>
            <a:r>
              <a:rPr lang="en-US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:  </a:t>
            </a:r>
            <a:r>
              <a:rPr lang="en-US" sz="36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DOMINANT</a:t>
            </a:r>
            <a:r>
              <a:rPr lang="en-US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genes will </a:t>
            </a:r>
            <a:r>
              <a:rPr lang="en-US" sz="36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mask recessive </a:t>
            </a:r>
            <a:r>
              <a:rPr lang="en-US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genes (</a:t>
            </a:r>
            <a:r>
              <a:rPr lang="en-US" sz="36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recessive genes are hidden</a:t>
            </a:r>
            <a:r>
              <a:rPr lang="en-US" sz="3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).</a:t>
            </a:r>
            <a:endParaRPr sz="3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2" indent="-2286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 recessive gene may </a:t>
            </a:r>
            <a:endParaRPr sz="3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8580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remain </a:t>
            </a:r>
            <a:r>
              <a:rPr lang="en-US" sz="3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hidden</a:t>
            </a:r>
            <a:r>
              <a:rPr lang="en-US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in several</a:t>
            </a:r>
            <a:endParaRPr/>
          </a:p>
          <a:p>
            <a:pPr marL="685800" marR="0" lvl="2" indent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generations</a:t>
            </a:r>
            <a:endParaRPr sz="3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90" name="Google Shape;490;p37" descr="http://www.africaresource.com/rasta/wp-content/uploads/2011/04/igbo-albin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2819400"/>
            <a:ext cx="2819400" cy="3927022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37"/>
          <p:cNvSpPr txBox="1"/>
          <p:nvPr/>
        </p:nvSpPr>
        <p:spPr>
          <a:xfrm>
            <a:off x="1329732" y="4836142"/>
            <a:ext cx="4149000" cy="1077300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Albinism skipped 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generation in this family.</a:t>
            </a: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3600" b="1" i="0" u="sng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Example of dominant / recessive gene: </a:t>
            </a:r>
            <a:endParaRPr/>
          </a:p>
        </p:txBody>
      </p:sp>
      <p:sp>
        <p:nvSpPr>
          <p:cNvPr id="497" name="Google Shape;497;p38"/>
          <p:cNvSpPr txBox="1">
            <a:spLocks noGrp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4400"/>
              <a:buFont typeface="Arial"/>
              <a:buChar char="•"/>
            </a:pPr>
            <a:r>
              <a:rPr lang="en-US" sz="4400" b="0" i="0" u="sng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Brown vs. Blue Eye Color</a:t>
            </a:r>
            <a:endParaRPr sz="4400" b="0" i="0" u="sng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Brown is the dominant </a:t>
            </a:r>
            <a:endParaRPr sz="2800" b="1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	gene (B)</a:t>
            </a:r>
            <a:endParaRPr sz="28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Blue is the recessive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	gene (b)</a:t>
            </a:r>
            <a:endParaRPr sz="28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965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965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965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When a person gets a brown gene from one parent and a blue from the other, the brown gene completely hides the blue gene.  So, the eyes will be brown.</a:t>
            </a:r>
            <a:endParaRPr sz="28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4572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ABC2C8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98" name="Google Shape;498;p38" descr="http://learnscape.org/blog/wp-content/uploads/2008/12/picture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1981200"/>
            <a:ext cx="4199393" cy="3196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9"/>
          <p:cNvSpPr txBox="1">
            <a:spLocks noGrp="1"/>
          </p:cNvSpPr>
          <p:nvPr>
            <p:ph type="body" idx="1"/>
          </p:nvPr>
        </p:nvSpPr>
        <p:spPr>
          <a:xfrm>
            <a:off x="304800" y="953275"/>
            <a:ext cx="8382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1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endParaRPr sz="2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04" name="Google Shape;50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312" y="3573875"/>
            <a:ext cx="4344826" cy="325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1750" y="182425"/>
            <a:ext cx="4521950" cy="339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550" y="2339650"/>
            <a:ext cx="3825351" cy="325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0"/>
          <p:cNvSpPr txBox="1">
            <a:spLocks noGrp="1"/>
          </p:cNvSpPr>
          <p:nvPr>
            <p:ph type="title"/>
          </p:nvPr>
        </p:nvSpPr>
        <p:spPr>
          <a:xfrm>
            <a:off x="457200" y="-1988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Mendel’s Laws:</a:t>
            </a: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12" name="Google Shape;512;p40"/>
          <p:cNvSpPr txBox="1">
            <a:spLocks noGrp="1"/>
          </p:cNvSpPr>
          <p:nvPr>
            <p:ph type="body" idx="1"/>
          </p:nvPr>
        </p:nvSpPr>
        <p:spPr>
          <a:xfrm>
            <a:off x="457201" y="63311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3200" b="1" i="0" u="sng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Law of Independent Assortment</a:t>
            </a:r>
            <a:endParaRPr sz="3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27432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In other words, if a parent has </a:t>
            </a:r>
            <a:r>
              <a:rPr lang="en-US" sz="3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Aa</a:t>
            </a:r>
            <a:r>
              <a:rPr lang="en-US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for its genes, </a:t>
            </a:r>
            <a:endParaRPr sz="28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then the offspring has a </a:t>
            </a:r>
            <a:r>
              <a:rPr lang="en-US" sz="2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50 </a:t>
            </a:r>
            <a:r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% chance of inheriting </a:t>
            </a:r>
            <a:r>
              <a:rPr lang="en-US" sz="2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endParaRPr sz="2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and a </a:t>
            </a:r>
            <a:r>
              <a:rPr lang="en-US" sz="2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50</a:t>
            </a:r>
            <a:r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% chance of inheriting </a:t>
            </a:r>
            <a:r>
              <a:rPr lang="en-US" sz="2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a.</a:t>
            </a:r>
            <a:r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2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1" indent="-9652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7112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13" name="Google Shape;513;p40"/>
          <p:cNvSpPr/>
          <p:nvPr/>
        </p:nvSpPr>
        <p:spPr>
          <a:xfrm>
            <a:off x="152400" y="4586513"/>
            <a:ext cx="1752600" cy="13970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Aa</a:t>
            </a: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14" name="Google Shape;514;p40"/>
          <p:cNvSpPr/>
          <p:nvPr/>
        </p:nvSpPr>
        <p:spPr>
          <a:xfrm>
            <a:off x="2743200" y="4177390"/>
            <a:ext cx="2514600" cy="1977571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AA  </a:t>
            </a: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aa</a:t>
            </a: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515" name="Google Shape;515;p40"/>
          <p:cNvCxnSpPr>
            <a:stCxn id="514" idx="0"/>
            <a:endCxn id="514" idx="4"/>
          </p:cNvCxnSpPr>
          <p:nvPr/>
        </p:nvCxnSpPr>
        <p:spPr>
          <a:xfrm>
            <a:off x="4000500" y="4177390"/>
            <a:ext cx="0" cy="197760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16" name="Google Shape;516;p40"/>
          <p:cNvSpPr/>
          <p:nvPr/>
        </p:nvSpPr>
        <p:spPr>
          <a:xfrm>
            <a:off x="6553200" y="3276600"/>
            <a:ext cx="1028700" cy="9906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17" name="Google Shape;517;p40"/>
          <p:cNvSpPr/>
          <p:nvPr/>
        </p:nvSpPr>
        <p:spPr>
          <a:xfrm>
            <a:off x="7822293" y="3459842"/>
            <a:ext cx="1028700" cy="9906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18" name="Google Shape;518;p40"/>
          <p:cNvSpPr/>
          <p:nvPr/>
        </p:nvSpPr>
        <p:spPr>
          <a:xfrm>
            <a:off x="6429829" y="5080000"/>
            <a:ext cx="1028700" cy="9906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19" name="Google Shape;519;p40"/>
          <p:cNvSpPr/>
          <p:nvPr/>
        </p:nvSpPr>
        <p:spPr>
          <a:xfrm>
            <a:off x="7822293" y="5358492"/>
            <a:ext cx="1028700" cy="9906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520" name="Google Shape;520;p40"/>
          <p:cNvCxnSpPr/>
          <p:nvPr/>
        </p:nvCxnSpPr>
        <p:spPr>
          <a:xfrm rot="10800000" flipH="1">
            <a:off x="5867400" y="4054913"/>
            <a:ext cx="785700" cy="531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1" name="Google Shape;521;p40"/>
          <p:cNvCxnSpPr/>
          <p:nvPr/>
        </p:nvCxnSpPr>
        <p:spPr>
          <a:xfrm rot="10800000" flipH="1">
            <a:off x="5751286" y="5817492"/>
            <a:ext cx="785700" cy="531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2" name="Google Shape;522;p40"/>
          <p:cNvCxnSpPr/>
          <p:nvPr/>
        </p:nvCxnSpPr>
        <p:spPr>
          <a:xfrm rot="10800000" flipH="1">
            <a:off x="7036707" y="4173748"/>
            <a:ext cx="785700" cy="531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3" name="Google Shape;523;p40"/>
          <p:cNvCxnSpPr/>
          <p:nvPr/>
        </p:nvCxnSpPr>
        <p:spPr>
          <a:xfrm rot="10800000" flipH="1">
            <a:off x="7067550" y="6095984"/>
            <a:ext cx="785700" cy="531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4" name="Google Shape;524;p40"/>
          <p:cNvSpPr/>
          <p:nvPr/>
        </p:nvSpPr>
        <p:spPr>
          <a:xfrm>
            <a:off x="2053772" y="4981118"/>
            <a:ext cx="537028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25" name="Google Shape;525;p40"/>
          <p:cNvSpPr/>
          <p:nvPr/>
        </p:nvSpPr>
        <p:spPr>
          <a:xfrm>
            <a:off x="5529943" y="4936664"/>
            <a:ext cx="537028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26" name="Google Shape;526;p40"/>
          <p:cNvSpPr txBox="1"/>
          <p:nvPr/>
        </p:nvSpPr>
        <p:spPr>
          <a:xfrm>
            <a:off x="436027" y="3581400"/>
            <a:ext cx="26121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MEIOSIS</a:t>
            </a:r>
            <a:endParaRPr sz="3600" b="1" u="sng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27" name="Google Shape;527;p40"/>
          <p:cNvSpPr txBox="1"/>
          <p:nvPr/>
        </p:nvSpPr>
        <p:spPr>
          <a:xfrm rot="-1970146">
            <a:off x="1817229" y="4197822"/>
            <a:ext cx="16798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DNA Replication</a:t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486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What is the probability of the A trait being passed down?</a:t>
            </a:r>
            <a:endParaRPr sz="486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33" name="Google Shape;533;p41"/>
          <p:cNvSpPr txBox="1">
            <a:spLocks noGrp="1"/>
          </p:cNvSpPr>
          <p:nvPr>
            <p:ph type="body" idx="1"/>
          </p:nvPr>
        </p:nvSpPr>
        <p:spPr>
          <a:xfrm>
            <a:off x="449876" y="136246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1" indent="-965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7112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34" name="Google Shape;534;p41"/>
          <p:cNvSpPr/>
          <p:nvPr/>
        </p:nvSpPr>
        <p:spPr>
          <a:xfrm>
            <a:off x="152400" y="3118421"/>
            <a:ext cx="1752600" cy="13970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AA</a:t>
            </a: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35" name="Google Shape;535;p41"/>
          <p:cNvSpPr/>
          <p:nvPr/>
        </p:nvSpPr>
        <p:spPr>
          <a:xfrm>
            <a:off x="2743200" y="2709298"/>
            <a:ext cx="2514600" cy="1977571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536" name="Google Shape;536;p41"/>
          <p:cNvCxnSpPr>
            <a:stCxn id="535" idx="0"/>
            <a:endCxn id="535" idx="4"/>
          </p:cNvCxnSpPr>
          <p:nvPr/>
        </p:nvCxnSpPr>
        <p:spPr>
          <a:xfrm>
            <a:off x="4000500" y="2709298"/>
            <a:ext cx="0" cy="197760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37" name="Google Shape;537;p41"/>
          <p:cNvSpPr/>
          <p:nvPr/>
        </p:nvSpPr>
        <p:spPr>
          <a:xfrm>
            <a:off x="6553200" y="1808508"/>
            <a:ext cx="1028700" cy="9906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38" name="Google Shape;538;p41"/>
          <p:cNvSpPr/>
          <p:nvPr/>
        </p:nvSpPr>
        <p:spPr>
          <a:xfrm>
            <a:off x="7822293" y="1991750"/>
            <a:ext cx="1028700" cy="9906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39" name="Google Shape;539;p41"/>
          <p:cNvSpPr/>
          <p:nvPr/>
        </p:nvSpPr>
        <p:spPr>
          <a:xfrm>
            <a:off x="6429829" y="3611908"/>
            <a:ext cx="1028700" cy="9906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40" name="Google Shape;540;p41"/>
          <p:cNvSpPr/>
          <p:nvPr/>
        </p:nvSpPr>
        <p:spPr>
          <a:xfrm>
            <a:off x="7822293" y="3890400"/>
            <a:ext cx="1028700" cy="9906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541" name="Google Shape;541;p41"/>
          <p:cNvCxnSpPr/>
          <p:nvPr/>
        </p:nvCxnSpPr>
        <p:spPr>
          <a:xfrm rot="10800000" flipH="1">
            <a:off x="5867400" y="2586821"/>
            <a:ext cx="785700" cy="531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2" name="Google Shape;542;p41"/>
          <p:cNvCxnSpPr/>
          <p:nvPr/>
        </p:nvCxnSpPr>
        <p:spPr>
          <a:xfrm rot="10800000" flipH="1">
            <a:off x="5751286" y="4349400"/>
            <a:ext cx="785700" cy="531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3" name="Google Shape;543;p41"/>
          <p:cNvCxnSpPr/>
          <p:nvPr/>
        </p:nvCxnSpPr>
        <p:spPr>
          <a:xfrm rot="10800000" flipH="1">
            <a:off x="7036707" y="2705656"/>
            <a:ext cx="785700" cy="531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4" name="Google Shape;544;p41"/>
          <p:cNvCxnSpPr/>
          <p:nvPr/>
        </p:nvCxnSpPr>
        <p:spPr>
          <a:xfrm rot="10800000" flipH="1">
            <a:off x="7067550" y="4627892"/>
            <a:ext cx="785700" cy="531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5" name="Google Shape;545;p41"/>
          <p:cNvSpPr/>
          <p:nvPr/>
        </p:nvSpPr>
        <p:spPr>
          <a:xfrm>
            <a:off x="2053772" y="3513026"/>
            <a:ext cx="537028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46" name="Google Shape;546;p41"/>
          <p:cNvSpPr/>
          <p:nvPr/>
        </p:nvSpPr>
        <p:spPr>
          <a:xfrm>
            <a:off x="5529943" y="3468572"/>
            <a:ext cx="537028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47" name="Google Shape;547;p41"/>
          <p:cNvSpPr txBox="1"/>
          <p:nvPr/>
        </p:nvSpPr>
        <p:spPr>
          <a:xfrm>
            <a:off x="436027" y="2113299"/>
            <a:ext cx="289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MEIOSIS</a:t>
            </a:r>
            <a:endParaRPr sz="3600" b="1" u="sng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48" name="Google Shape;548;p41"/>
          <p:cNvSpPr txBox="1"/>
          <p:nvPr/>
        </p:nvSpPr>
        <p:spPr>
          <a:xfrm rot="-1970146">
            <a:off x="1817229" y="2729730"/>
            <a:ext cx="16798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DNA Replication</a:t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54" name="Google Shape;554;p42"/>
          <p:cNvSpPr txBox="1">
            <a:spLocks noGrp="1"/>
          </p:cNvSpPr>
          <p:nvPr>
            <p:ph type="body" idx="1"/>
          </p:nvPr>
        </p:nvSpPr>
        <p:spPr>
          <a:xfrm>
            <a:off x="449876" y="136246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1" indent="-965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7112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55" name="Google Shape;555;p42"/>
          <p:cNvSpPr/>
          <p:nvPr/>
        </p:nvSpPr>
        <p:spPr>
          <a:xfrm>
            <a:off x="152400" y="3118421"/>
            <a:ext cx="1752600" cy="13970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AA</a:t>
            </a: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56" name="Google Shape;556;p42"/>
          <p:cNvSpPr/>
          <p:nvPr/>
        </p:nvSpPr>
        <p:spPr>
          <a:xfrm>
            <a:off x="2743200" y="2709298"/>
            <a:ext cx="2514600" cy="1977571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AA  </a:t>
            </a:r>
            <a:r>
              <a:rPr lang="en-US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AA</a:t>
            </a:r>
            <a:endParaRPr sz="36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557" name="Google Shape;557;p42"/>
          <p:cNvCxnSpPr>
            <a:stCxn id="556" idx="0"/>
            <a:endCxn id="556" idx="4"/>
          </p:cNvCxnSpPr>
          <p:nvPr/>
        </p:nvCxnSpPr>
        <p:spPr>
          <a:xfrm>
            <a:off x="4000500" y="2709298"/>
            <a:ext cx="0" cy="197760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58" name="Google Shape;558;p42"/>
          <p:cNvSpPr/>
          <p:nvPr/>
        </p:nvSpPr>
        <p:spPr>
          <a:xfrm>
            <a:off x="6553200" y="1808508"/>
            <a:ext cx="1028700" cy="9906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59" name="Google Shape;559;p42"/>
          <p:cNvSpPr/>
          <p:nvPr/>
        </p:nvSpPr>
        <p:spPr>
          <a:xfrm>
            <a:off x="7822293" y="1991750"/>
            <a:ext cx="1028700" cy="9906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60" name="Google Shape;560;p42"/>
          <p:cNvSpPr/>
          <p:nvPr/>
        </p:nvSpPr>
        <p:spPr>
          <a:xfrm>
            <a:off x="6429829" y="3611908"/>
            <a:ext cx="1028700" cy="9906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61" name="Google Shape;561;p42"/>
          <p:cNvSpPr/>
          <p:nvPr/>
        </p:nvSpPr>
        <p:spPr>
          <a:xfrm>
            <a:off x="7822293" y="3890400"/>
            <a:ext cx="1028700" cy="9906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562" name="Google Shape;562;p42"/>
          <p:cNvCxnSpPr/>
          <p:nvPr/>
        </p:nvCxnSpPr>
        <p:spPr>
          <a:xfrm rot="10800000" flipH="1">
            <a:off x="5867400" y="2586821"/>
            <a:ext cx="785700" cy="531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3" name="Google Shape;563;p42"/>
          <p:cNvCxnSpPr/>
          <p:nvPr/>
        </p:nvCxnSpPr>
        <p:spPr>
          <a:xfrm rot="10800000" flipH="1">
            <a:off x="5751286" y="4349400"/>
            <a:ext cx="785700" cy="531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4" name="Google Shape;564;p42"/>
          <p:cNvCxnSpPr/>
          <p:nvPr/>
        </p:nvCxnSpPr>
        <p:spPr>
          <a:xfrm rot="10800000" flipH="1">
            <a:off x="7036707" y="2705656"/>
            <a:ext cx="785700" cy="531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5" name="Google Shape;565;p42"/>
          <p:cNvCxnSpPr/>
          <p:nvPr/>
        </p:nvCxnSpPr>
        <p:spPr>
          <a:xfrm rot="10800000" flipH="1">
            <a:off x="7067550" y="4627892"/>
            <a:ext cx="785700" cy="531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6" name="Google Shape;566;p42"/>
          <p:cNvSpPr/>
          <p:nvPr/>
        </p:nvSpPr>
        <p:spPr>
          <a:xfrm>
            <a:off x="2053772" y="3513026"/>
            <a:ext cx="537028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67" name="Google Shape;567;p42"/>
          <p:cNvSpPr/>
          <p:nvPr/>
        </p:nvSpPr>
        <p:spPr>
          <a:xfrm>
            <a:off x="5529943" y="3468572"/>
            <a:ext cx="537028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68" name="Google Shape;568;p42"/>
          <p:cNvSpPr txBox="1"/>
          <p:nvPr/>
        </p:nvSpPr>
        <p:spPr>
          <a:xfrm>
            <a:off x="436027" y="2113299"/>
            <a:ext cx="26430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MEIOSIS</a:t>
            </a:r>
            <a:endParaRPr sz="3600" b="1" u="sng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69" name="Google Shape;569;p42"/>
          <p:cNvSpPr txBox="1"/>
          <p:nvPr/>
        </p:nvSpPr>
        <p:spPr>
          <a:xfrm rot="-1970146">
            <a:off x="1817229" y="2729730"/>
            <a:ext cx="16798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DNA Replication</a:t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3"/>
          <p:cNvSpPr txBox="1">
            <a:spLocks noGrp="1"/>
          </p:cNvSpPr>
          <p:nvPr>
            <p:ph type="title"/>
          </p:nvPr>
        </p:nvSpPr>
        <p:spPr>
          <a:xfrm>
            <a:off x="436021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486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What are the chances the child will receive the Y gene?</a:t>
            </a:r>
            <a:endParaRPr/>
          </a:p>
        </p:txBody>
      </p:sp>
      <p:sp>
        <p:nvSpPr>
          <p:cNvPr id="575" name="Google Shape;575;p43"/>
          <p:cNvSpPr txBox="1">
            <a:spLocks noGrp="1"/>
          </p:cNvSpPr>
          <p:nvPr>
            <p:ph type="body" idx="1"/>
          </p:nvPr>
        </p:nvSpPr>
        <p:spPr>
          <a:xfrm>
            <a:off x="449876" y="136246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1" indent="-965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7112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76" name="Google Shape;576;p43"/>
          <p:cNvSpPr/>
          <p:nvPr/>
        </p:nvSpPr>
        <p:spPr>
          <a:xfrm>
            <a:off x="152400" y="3118421"/>
            <a:ext cx="1752600" cy="13970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XY</a:t>
            </a: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77" name="Google Shape;577;p43"/>
          <p:cNvSpPr/>
          <p:nvPr/>
        </p:nvSpPr>
        <p:spPr>
          <a:xfrm>
            <a:off x="2743200" y="2709298"/>
            <a:ext cx="2514600" cy="1977571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578" name="Google Shape;578;p43"/>
          <p:cNvCxnSpPr>
            <a:stCxn id="577" idx="0"/>
            <a:endCxn id="577" idx="4"/>
          </p:cNvCxnSpPr>
          <p:nvPr/>
        </p:nvCxnSpPr>
        <p:spPr>
          <a:xfrm>
            <a:off x="4000500" y="2709298"/>
            <a:ext cx="0" cy="197760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79" name="Google Shape;579;p43"/>
          <p:cNvSpPr/>
          <p:nvPr/>
        </p:nvSpPr>
        <p:spPr>
          <a:xfrm>
            <a:off x="6553200" y="1808508"/>
            <a:ext cx="1028700" cy="9906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80" name="Google Shape;580;p43"/>
          <p:cNvSpPr/>
          <p:nvPr/>
        </p:nvSpPr>
        <p:spPr>
          <a:xfrm>
            <a:off x="7822293" y="1991750"/>
            <a:ext cx="1028700" cy="9906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81" name="Google Shape;581;p43"/>
          <p:cNvSpPr/>
          <p:nvPr/>
        </p:nvSpPr>
        <p:spPr>
          <a:xfrm>
            <a:off x="6429829" y="3611908"/>
            <a:ext cx="1028700" cy="9906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82" name="Google Shape;582;p43"/>
          <p:cNvSpPr/>
          <p:nvPr/>
        </p:nvSpPr>
        <p:spPr>
          <a:xfrm>
            <a:off x="7822293" y="3890400"/>
            <a:ext cx="1028700" cy="9906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583" name="Google Shape;583;p43"/>
          <p:cNvCxnSpPr/>
          <p:nvPr/>
        </p:nvCxnSpPr>
        <p:spPr>
          <a:xfrm rot="10800000" flipH="1">
            <a:off x="5867400" y="2586821"/>
            <a:ext cx="785700" cy="531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4" name="Google Shape;584;p43"/>
          <p:cNvCxnSpPr/>
          <p:nvPr/>
        </p:nvCxnSpPr>
        <p:spPr>
          <a:xfrm rot="10800000" flipH="1">
            <a:off x="5751286" y="4349400"/>
            <a:ext cx="785700" cy="531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5" name="Google Shape;585;p43"/>
          <p:cNvCxnSpPr/>
          <p:nvPr/>
        </p:nvCxnSpPr>
        <p:spPr>
          <a:xfrm rot="10800000" flipH="1">
            <a:off x="7036707" y="2705656"/>
            <a:ext cx="785700" cy="531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6" name="Google Shape;586;p43"/>
          <p:cNvCxnSpPr/>
          <p:nvPr/>
        </p:nvCxnSpPr>
        <p:spPr>
          <a:xfrm rot="10800000" flipH="1">
            <a:off x="7067550" y="4627892"/>
            <a:ext cx="785700" cy="531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7" name="Google Shape;587;p43"/>
          <p:cNvSpPr/>
          <p:nvPr/>
        </p:nvSpPr>
        <p:spPr>
          <a:xfrm>
            <a:off x="2053772" y="3513026"/>
            <a:ext cx="537028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88" name="Google Shape;588;p43"/>
          <p:cNvSpPr/>
          <p:nvPr/>
        </p:nvSpPr>
        <p:spPr>
          <a:xfrm>
            <a:off x="5529943" y="3468572"/>
            <a:ext cx="537028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89" name="Google Shape;589;p43"/>
          <p:cNvSpPr txBox="1"/>
          <p:nvPr/>
        </p:nvSpPr>
        <p:spPr>
          <a:xfrm>
            <a:off x="436026" y="2113300"/>
            <a:ext cx="25146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MEIOSIS</a:t>
            </a:r>
            <a:endParaRPr sz="3600" b="1" u="sng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90" name="Google Shape;590;p43"/>
          <p:cNvSpPr txBox="1"/>
          <p:nvPr/>
        </p:nvSpPr>
        <p:spPr>
          <a:xfrm rot="-1970146">
            <a:off x="1817229" y="2729730"/>
            <a:ext cx="16798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DNA Replication</a:t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96" name="Google Shape;596;p44"/>
          <p:cNvSpPr txBox="1">
            <a:spLocks noGrp="1"/>
          </p:cNvSpPr>
          <p:nvPr>
            <p:ph type="body" idx="1"/>
          </p:nvPr>
        </p:nvSpPr>
        <p:spPr>
          <a:xfrm>
            <a:off x="449876" y="136246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1" indent="-965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7112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97" name="Google Shape;597;p44"/>
          <p:cNvSpPr/>
          <p:nvPr/>
        </p:nvSpPr>
        <p:spPr>
          <a:xfrm>
            <a:off x="152400" y="3118421"/>
            <a:ext cx="1752600" cy="13970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XY</a:t>
            </a: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98" name="Google Shape;598;p44"/>
          <p:cNvSpPr/>
          <p:nvPr/>
        </p:nvSpPr>
        <p:spPr>
          <a:xfrm>
            <a:off x="2743200" y="2709298"/>
            <a:ext cx="2514600" cy="1977571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XX  </a:t>
            </a:r>
            <a:r>
              <a:rPr lang="en-US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YY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599" name="Google Shape;599;p44"/>
          <p:cNvCxnSpPr>
            <a:stCxn id="598" idx="0"/>
            <a:endCxn id="598" idx="4"/>
          </p:cNvCxnSpPr>
          <p:nvPr/>
        </p:nvCxnSpPr>
        <p:spPr>
          <a:xfrm>
            <a:off x="4000500" y="2709298"/>
            <a:ext cx="0" cy="1977600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00" name="Google Shape;600;p44"/>
          <p:cNvSpPr/>
          <p:nvPr/>
        </p:nvSpPr>
        <p:spPr>
          <a:xfrm>
            <a:off x="6553200" y="1808508"/>
            <a:ext cx="1028700" cy="9906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X</a:t>
            </a: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01" name="Google Shape;601;p44"/>
          <p:cNvSpPr/>
          <p:nvPr/>
        </p:nvSpPr>
        <p:spPr>
          <a:xfrm>
            <a:off x="7822293" y="1991750"/>
            <a:ext cx="1028700" cy="9906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Y</a:t>
            </a: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02" name="Google Shape;602;p44"/>
          <p:cNvSpPr/>
          <p:nvPr/>
        </p:nvSpPr>
        <p:spPr>
          <a:xfrm>
            <a:off x="6429829" y="3611908"/>
            <a:ext cx="1028700" cy="9906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X</a:t>
            </a: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03" name="Google Shape;603;p44"/>
          <p:cNvSpPr/>
          <p:nvPr/>
        </p:nvSpPr>
        <p:spPr>
          <a:xfrm>
            <a:off x="7822293" y="3890400"/>
            <a:ext cx="1028700" cy="990600"/>
          </a:xfrm>
          <a:prstGeom prst="ellipse">
            <a:avLst/>
          </a:prstGeom>
          <a:solidFill>
            <a:schemeClr val="lt1"/>
          </a:solidFill>
          <a:ln w="635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Y</a:t>
            </a:r>
            <a:endParaRPr sz="40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604" name="Google Shape;604;p44"/>
          <p:cNvCxnSpPr/>
          <p:nvPr/>
        </p:nvCxnSpPr>
        <p:spPr>
          <a:xfrm rot="10800000" flipH="1">
            <a:off x="5867400" y="2586821"/>
            <a:ext cx="785700" cy="531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5" name="Google Shape;605;p44"/>
          <p:cNvCxnSpPr/>
          <p:nvPr/>
        </p:nvCxnSpPr>
        <p:spPr>
          <a:xfrm rot="10800000" flipH="1">
            <a:off x="5751286" y="4349400"/>
            <a:ext cx="785700" cy="531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6" name="Google Shape;606;p44"/>
          <p:cNvCxnSpPr/>
          <p:nvPr/>
        </p:nvCxnSpPr>
        <p:spPr>
          <a:xfrm rot="10800000" flipH="1">
            <a:off x="7036707" y="2705656"/>
            <a:ext cx="785700" cy="531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7" name="Google Shape;607;p44"/>
          <p:cNvCxnSpPr/>
          <p:nvPr/>
        </p:nvCxnSpPr>
        <p:spPr>
          <a:xfrm rot="10800000" flipH="1">
            <a:off x="7067550" y="4627892"/>
            <a:ext cx="785700" cy="531600"/>
          </a:xfrm>
          <a:prstGeom prst="curvedConnector3">
            <a:avLst>
              <a:gd name="adj1" fmla="val 50000"/>
            </a:avLst>
          </a:prstGeom>
          <a:noFill/>
          <a:ln w="508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8" name="Google Shape;608;p44"/>
          <p:cNvSpPr/>
          <p:nvPr/>
        </p:nvSpPr>
        <p:spPr>
          <a:xfrm>
            <a:off x="2053772" y="3513026"/>
            <a:ext cx="537028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09" name="Google Shape;609;p44"/>
          <p:cNvSpPr/>
          <p:nvPr/>
        </p:nvSpPr>
        <p:spPr>
          <a:xfrm>
            <a:off x="5529943" y="3468572"/>
            <a:ext cx="537028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10" name="Google Shape;610;p44"/>
          <p:cNvSpPr txBox="1"/>
          <p:nvPr/>
        </p:nvSpPr>
        <p:spPr>
          <a:xfrm>
            <a:off x="436027" y="2113300"/>
            <a:ext cx="27519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MEIOSIS</a:t>
            </a:r>
            <a:endParaRPr sz="3600" b="1" u="sng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11" name="Google Shape;611;p44"/>
          <p:cNvSpPr txBox="1"/>
          <p:nvPr/>
        </p:nvSpPr>
        <p:spPr>
          <a:xfrm rot="-1970146">
            <a:off x="1817229" y="2729730"/>
            <a:ext cx="16798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DNA Replication</a:t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17" name="Google Shape;617;p45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96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III. The Language of Genetics</a:t>
            </a:r>
            <a:endParaRPr sz="96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Key Vocabulary</a:t>
            </a: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23" name="Google Shape;623;p46"/>
          <p:cNvSpPr txBox="1">
            <a:spLocks noGrp="1"/>
          </p:cNvSpPr>
          <p:nvPr>
            <p:ph type="body" idx="1"/>
          </p:nvPr>
        </p:nvSpPr>
        <p:spPr>
          <a:xfrm>
            <a:off x="-228600" y="1600200"/>
            <a:ext cx="6096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1" indent="-19304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3600"/>
              <a:buFont typeface="Arial"/>
              <a:buChar char="•"/>
            </a:pPr>
            <a:r>
              <a:rPr lang="en-US" sz="3600" b="1" i="0" u="sng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Dominant</a:t>
            </a: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­­­­­­­­</a:t>
            </a: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stronger trait, usually more common—hides recessive traits</a:t>
            </a:r>
            <a:endParaRPr/>
          </a:p>
          <a:p>
            <a:pPr marL="548640" marR="0" lvl="1" indent="-19304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Use </a:t>
            </a:r>
            <a:r>
              <a:rPr lang="en-US" sz="3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CAPITAL</a:t>
            </a:r>
            <a:r>
              <a:rPr lang="en-US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or </a:t>
            </a:r>
            <a:r>
              <a:rPr lang="en-US" sz="3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BIG</a:t>
            </a:r>
            <a:r>
              <a:rPr lang="en-US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letters     </a:t>
            </a:r>
            <a:endParaRPr sz="3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2" indent="-2286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Ex:  </a:t>
            </a:r>
            <a:r>
              <a:rPr lang="en-US" sz="3200" b="1" i="0" u="sng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B</a:t>
            </a:r>
            <a:r>
              <a:rPr lang="en-US" sz="3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stands for a brown gene</a:t>
            </a:r>
            <a:endParaRPr sz="3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10159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24" name="Google Shape;624;p46" descr="http://ballislife.com/wp-content/uploads/2013/07/17736-kobe-dunk-on-dwight-howard.jpg"/>
          <p:cNvPicPr preferRelativeResize="0"/>
          <p:nvPr/>
        </p:nvPicPr>
        <p:blipFill rotWithShape="1">
          <a:blip r:embed="rId3">
            <a:alphaModFix/>
          </a:blip>
          <a:srcRect l="20614" r="-20613"/>
          <a:stretch/>
        </p:blipFill>
        <p:spPr>
          <a:xfrm>
            <a:off x="5867401" y="1974950"/>
            <a:ext cx="3936000" cy="39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46"/>
          <p:cNvSpPr txBox="1"/>
          <p:nvPr/>
        </p:nvSpPr>
        <p:spPr>
          <a:xfrm>
            <a:off x="5791200" y="304800"/>
            <a:ext cx="4012200" cy="1295400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To “ Dominate” =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To overpower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Key Vocabulary</a:t>
            </a: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1" name="Google Shape;631;p47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Char char="•"/>
            </a:pPr>
            <a:r>
              <a:rPr lang="en-US" sz="3200" b="1" i="0" u="sng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Recessive</a:t>
            </a:r>
            <a:r>
              <a:rPr lang="en-US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3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weaker trait</a:t>
            </a:r>
            <a:r>
              <a:rPr lang="en-US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; </a:t>
            </a:r>
            <a:r>
              <a:rPr lang="en-US" sz="3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hidden when paired with a dominant trait</a:t>
            </a:r>
            <a:endParaRPr sz="28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spcBef>
                <a:spcPts val="560"/>
              </a:spcBef>
              <a:spcAft>
                <a:spcPts val="0"/>
              </a:spcAft>
              <a:buClr>
                <a:srgbClr val="ABC2C8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Use </a:t>
            </a:r>
            <a:r>
              <a:rPr lang="en-US" sz="2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lower-case </a:t>
            </a:r>
            <a:r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or </a:t>
            </a:r>
            <a:r>
              <a:rPr lang="en-US" sz="2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little</a:t>
            </a:r>
            <a:r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letters     </a:t>
            </a:r>
            <a:endParaRPr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2" indent="-2286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Ex: </a:t>
            </a:r>
            <a:r>
              <a:rPr lang="en-US" sz="2800" b="1" i="0" u="sng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b</a:t>
            </a:r>
            <a:r>
              <a:rPr lang="en-US" sz="28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stands for a blue gene</a:t>
            </a: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32" name="Google Shape;632;p47" descr="http://cdn1.arkive.org/media/49/49BAC7CB-5E66-493D-88BD-CCF0DD69E8AF/Presentation.Large/Karoo-girdled-lizard-hiding-in-rock-crevic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3958149"/>
            <a:ext cx="4895850" cy="2899851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7"/>
          <p:cNvSpPr txBox="1"/>
          <p:nvPr/>
        </p:nvSpPr>
        <p:spPr>
          <a:xfrm>
            <a:off x="5581650" y="4623244"/>
            <a:ext cx="3352200" cy="1569660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“Recess” = crack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Or crevice where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Something can hide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Key Vocabulary</a:t>
            </a: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9" name="Google Shape;639;p48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5257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1" indent="-19304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3600"/>
              <a:buFont typeface="Arial"/>
              <a:buChar char="•"/>
            </a:pPr>
            <a:r>
              <a:rPr lang="en-US" sz="3600" b="1" i="0" u="sng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Genotype</a:t>
            </a: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</a:t>
            </a:r>
            <a:r>
              <a:rPr lang="en-US" sz="3600" b="1" i="0" u="sng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two genes</a:t>
            </a: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an individual has for one trait   </a:t>
            </a:r>
            <a:endParaRPr sz="36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spcBef>
                <a:spcPts val="720"/>
              </a:spcBef>
              <a:spcAft>
                <a:spcPts val="0"/>
              </a:spcAft>
              <a:buClr>
                <a:srgbClr val="ABC2C8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Ex:   </a:t>
            </a:r>
            <a:r>
              <a:rPr lang="en-US" sz="3600" b="1" i="0" u="sng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PP</a:t>
            </a: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3600" b="1" i="0" u="sng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Bb</a:t>
            </a: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3600" b="1" i="0" u="sng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XY</a:t>
            </a: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3600" b="1" i="0" u="sng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aa</a:t>
            </a:r>
            <a:endParaRPr sz="3200" b="1" i="0" u="sng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40" name="Google Shape;640;p48" descr="http://i6.photobucket.com/albums/y227/childofthecorn9/school_biology/prettyflowersp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7973" y="1600200"/>
            <a:ext cx="3832678" cy="4829176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48"/>
          <p:cNvSpPr/>
          <p:nvPr/>
        </p:nvSpPr>
        <p:spPr>
          <a:xfrm>
            <a:off x="6400800" y="4267200"/>
            <a:ext cx="617312" cy="609600"/>
          </a:xfrm>
          <a:prstGeom prst="ellipse">
            <a:avLst/>
          </a:prstGeom>
          <a:solidFill>
            <a:srgbClr val="00B0F0">
              <a:alpha val="48627"/>
            </a:srgbClr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42" name="Google Shape;642;p48"/>
          <p:cNvSpPr/>
          <p:nvPr/>
        </p:nvSpPr>
        <p:spPr>
          <a:xfrm>
            <a:off x="7772400" y="4259943"/>
            <a:ext cx="617312" cy="609600"/>
          </a:xfrm>
          <a:prstGeom prst="ellipse">
            <a:avLst/>
          </a:prstGeom>
          <a:solidFill>
            <a:srgbClr val="00B0F0">
              <a:alpha val="48627"/>
            </a:srgbClr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43" name="Google Shape;643;p48"/>
          <p:cNvSpPr/>
          <p:nvPr/>
        </p:nvSpPr>
        <p:spPr>
          <a:xfrm>
            <a:off x="6368370" y="5562600"/>
            <a:ext cx="617312" cy="609600"/>
          </a:xfrm>
          <a:prstGeom prst="ellipse">
            <a:avLst/>
          </a:prstGeom>
          <a:solidFill>
            <a:srgbClr val="00B0F0">
              <a:alpha val="48627"/>
            </a:srgbClr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44" name="Google Shape;644;p48"/>
          <p:cNvSpPr/>
          <p:nvPr/>
        </p:nvSpPr>
        <p:spPr>
          <a:xfrm>
            <a:off x="7768999" y="5562600"/>
            <a:ext cx="617312" cy="609600"/>
          </a:xfrm>
          <a:prstGeom prst="ellipse">
            <a:avLst/>
          </a:prstGeom>
          <a:solidFill>
            <a:srgbClr val="00B0F0">
              <a:alpha val="48627"/>
            </a:srgbClr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45" name="Google Shape;645;p48" descr="http://www.biology.iupui.edu/biocourses/N100H/images/9fertilization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3996645"/>
            <a:ext cx="4234996" cy="2711616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48"/>
          <p:cNvSpPr txBox="1"/>
          <p:nvPr/>
        </p:nvSpPr>
        <p:spPr>
          <a:xfrm>
            <a:off x="692729" y="3924042"/>
            <a:ext cx="4315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endParaRPr sz="28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47" name="Google Shape;647;p48"/>
          <p:cNvSpPr txBox="1"/>
          <p:nvPr/>
        </p:nvSpPr>
        <p:spPr>
          <a:xfrm>
            <a:off x="4038600" y="3904311"/>
            <a:ext cx="4283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endParaRPr/>
          </a:p>
        </p:txBody>
      </p:sp>
      <p:sp>
        <p:nvSpPr>
          <p:cNvPr id="648" name="Google Shape;648;p48"/>
          <p:cNvSpPr txBox="1"/>
          <p:nvPr/>
        </p:nvSpPr>
        <p:spPr>
          <a:xfrm>
            <a:off x="2433076" y="5029287"/>
            <a:ext cx="4283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endParaRPr/>
          </a:p>
        </p:txBody>
      </p:sp>
      <p:sp>
        <p:nvSpPr>
          <p:cNvPr id="649" name="Google Shape;649;p48"/>
          <p:cNvSpPr txBox="1"/>
          <p:nvPr/>
        </p:nvSpPr>
        <p:spPr>
          <a:xfrm>
            <a:off x="2066970" y="5911694"/>
            <a:ext cx="4315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</a:t>
            </a:r>
            <a:endParaRPr sz="28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50" name="Google Shape;650;p48"/>
          <p:cNvSpPr txBox="1"/>
          <p:nvPr/>
        </p:nvSpPr>
        <p:spPr>
          <a:xfrm>
            <a:off x="3191351" y="5553625"/>
            <a:ext cx="1926900" cy="1008900"/>
          </a:xfrm>
          <a:prstGeom prst="rect">
            <a:avLst/>
          </a:prstGeom>
          <a:solidFill>
            <a:srgbClr val="F0ED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Genotype: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Aa</a:t>
            </a:r>
            <a:endParaRPr sz="28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51" name="Google Shape;651;p48"/>
          <p:cNvSpPr txBox="1"/>
          <p:nvPr/>
        </p:nvSpPr>
        <p:spPr>
          <a:xfrm>
            <a:off x="343428" y="4876800"/>
            <a:ext cx="1926900" cy="523200"/>
          </a:xfrm>
          <a:prstGeom prst="rect">
            <a:avLst/>
          </a:prstGeom>
          <a:solidFill>
            <a:srgbClr val="F0ED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Sperm</a:t>
            </a:r>
            <a:endParaRPr sz="28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52" name="Google Shape;652;p48"/>
          <p:cNvSpPr txBox="1"/>
          <p:nvPr/>
        </p:nvSpPr>
        <p:spPr>
          <a:xfrm>
            <a:off x="3581400" y="4884057"/>
            <a:ext cx="942255" cy="523220"/>
          </a:xfrm>
          <a:prstGeom prst="rect">
            <a:avLst/>
          </a:prstGeom>
          <a:solidFill>
            <a:srgbClr val="F0EDE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Egg</a:t>
            </a:r>
            <a:endParaRPr sz="2800"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>
            <a:spLocks noGrp="1"/>
          </p:cNvSpPr>
          <p:nvPr>
            <p:ph type="ctrTitle"/>
          </p:nvPr>
        </p:nvSpPr>
        <p:spPr>
          <a:xfrm>
            <a:off x="228600" y="2130425"/>
            <a:ext cx="4419600" cy="16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5"/>
          <p:cNvSpPr txBox="1"/>
          <p:nvPr/>
        </p:nvSpPr>
        <p:spPr>
          <a:xfrm>
            <a:off x="1905000" y="1407575"/>
            <a:ext cx="60960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4" name="Google Shape;2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537" y="872407"/>
            <a:ext cx="8144926" cy="511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Key Vocabulary</a:t>
            </a: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58" name="Google Shape;658;p49"/>
          <p:cNvSpPr txBox="1">
            <a:spLocks noGrp="1"/>
          </p:cNvSpPr>
          <p:nvPr>
            <p:ph type="body" idx="1"/>
          </p:nvPr>
        </p:nvSpPr>
        <p:spPr>
          <a:xfrm>
            <a:off x="-228600" y="1600200"/>
            <a:ext cx="5638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1" indent="-19304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3600"/>
              <a:buFont typeface="Arial"/>
              <a:buChar char="•"/>
            </a:pPr>
            <a:r>
              <a:rPr lang="en-US" sz="3600" b="1" i="0" u="sng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Phenotype</a:t>
            </a: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trait that is “</a:t>
            </a:r>
            <a:r>
              <a:rPr lang="en-US" sz="3600" b="1" i="0" u="sng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expressed</a:t>
            </a: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 </a:t>
            </a:r>
            <a:endParaRPr sz="36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9144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(can be </a:t>
            </a:r>
            <a:r>
              <a:rPr lang="en-US" sz="3600" b="1" i="0" u="sng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seen</a:t>
            </a:r>
            <a:r>
              <a:rPr lang="en-US" sz="36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) </a:t>
            </a:r>
            <a:endParaRPr sz="3600" b="1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spcBef>
                <a:spcPts val="720"/>
              </a:spcBef>
              <a:spcAft>
                <a:spcPts val="0"/>
              </a:spcAft>
              <a:buClr>
                <a:srgbClr val="ABC2C8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Ex: </a:t>
            </a: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Purple Flower</a:t>
            </a: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</a:t>
            </a:r>
            <a:endParaRPr/>
          </a:p>
          <a:p>
            <a:pPr marL="548640" marR="0" lvl="1" indent="-193040" algn="l" rtl="0">
              <a:spcBef>
                <a:spcPts val="720"/>
              </a:spcBef>
              <a:spcAft>
                <a:spcPts val="0"/>
              </a:spcAft>
              <a:buClr>
                <a:srgbClr val="ABC2C8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Brown Eyes</a:t>
            </a:r>
            <a:endParaRPr sz="36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59" name="Google Shape;659;p49" descr="http://i6.photobucket.com/albums/y227/childofthecorn9/school_biology/prettyflowersp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7973" y="1600200"/>
            <a:ext cx="3832678" cy="4829176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49"/>
          <p:cNvSpPr/>
          <p:nvPr/>
        </p:nvSpPr>
        <p:spPr>
          <a:xfrm>
            <a:off x="6599012" y="3507582"/>
            <a:ext cx="990600" cy="1014412"/>
          </a:xfrm>
          <a:prstGeom prst="ellipse">
            <a:avLst/>
          </a:prstGeom>
          <a:solidFill>
            <a:srgbClr val="0BF000">
              <a:alpha val="32941"/>
            </a:srgbClr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61" name="Google Shape;661;p49"/>
          <p:cNvSpPr/>
          <p:nvPr/>
        </p:nvSpPr>
        <p:spPr>
          <a:xfrm>
            <a:off x="7951563" y="3507582"/>
            <a:ext cx="990600" cy="1014412"/>
          </a:xfrm>
          <a:prstGeom prst="ellipse">
            <a:avLst/>
          </a:prstGeom>
          <a:solidFill>
            <a:srgbClr val="0BF000">
              <a:alpha val="32941"/>
            </a:srgbClr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62" name="Google Shape;662;p49"/>
          <p:cNvSpPr/>
          <p:nvPr/>
        </p:nvSpPr>
        <p:spPr>
          <a:xfrm>
            <a:off x="6599012" y="4876800"/>
            <a:ext cx="990600" cy="1014412"/>
          </a:xfrm>
          <a:prstGeom prst="ellipse">
            <a:avLst/>
          </a:prstGeom>
          <a:solidFill>
            <a:srgbClr val="0BF000">
              <a:alpha val="32941"/>
            </a:srgbClr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63" name="Google Shape;663;p49"/>
          <p:cNvSpPr/>
          <p:nvPr/>
        </p:nvSpPr>
        <p:spPr>
          <a:xfrm>
            <a:off x="7944306" y="4876800"/>
            <a:ext cx="990600" cy="1014412"/>
          </a:xfrm>
          <a:prstGeom prst="ellipse">
            <a:avLst/>
          </a:prstGeom>
          <a:solidFill>
            <a:srgbClr val="0BF000">
              <a:alpha val="32941"/>
            </a:srgbClr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Key Vocabulary</a:t>
            </a: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69" name="Google Shape;669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1" indent="-19304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3600"/>
              <a:buFont typeface="Arial"/>
              <a:buChar char="•"/>
            </a:pPr>
            <a:r>
              <a:rPr lang="en-US" sz="3600" b="1" i="0" u="sng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Homozygous</a:t>
            </a: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genotype is two of the SAME letters </a:t>
            </a:r>
            <a:endParaRPr sz="36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spcBef>
                <a:spcPts val="720"/>
              </a:spcBef>
              <a:spcAft>
                <a:spcPts val="0"/>
              </a:spcAft>
              <a:buClr>
                <a:srgbClr val="ABC2C8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Ex: </a:t>
            </a: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BB, bb, XX</a:t>
            </a:r>
            <a:endParaRPr sz="36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70" name="Google Shape;670;p50" descr="https://encrypted-tbn0.gstatic.com/images?q=tbn:ANd9GcQ_vQIUYMdcCOjIQMBsiy11HW42spiIpis-NCgz5aAamLU01YoZc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810000"/>
            <a:ext cx="5807739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50" descr="http://www.hobart.k12.in.us/jkousen/Biology/psques3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2924" y="4359728"/>
            <a:ext cx="2238375" cy="2095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50"/>
          <p:cNvSpPr txBox="1"/>
          <p:nvPr/>
        </p:nvSpPr>
        <p:spPr>
          <a:xfrm>
            <a:off x="5358099" y="2537626"/>
            <a:ext cx="4112400" cy="1143000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Which genotypes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are homozygous?</a:t>
            </a:r>
            <a:endParaRPr/>
          </a:p>
        </p:txBody>
      </p:sp>
      <p:sp>
        <p:nvSpPr>
          <p:cNvPr id="673" name="Google Shape;673;p50"/>
          <p:cNvSpPr/>
          <p:nvPr/>
        </p:nvSpPr>
        <p:spPr>
          <a:xfrm>
            <a:off x="7010400" y="4800600"/>
            <a:ext cx="807812" cy="859185"/>
          </a:xfrm>
          <a:prstGeom prst="ellipse">
            <a:avLst/>
          </a:prstGeom>
          <a:solidFill>
            <a:srgbClr val="0BF000">
              <a:alpha val="32941"/>
            </a:srgbClr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74" name="Google Shape;674;p50"/>
          <p:cNvSpPr/>
          <p:nvPr/>
        </p:nvSpPr>
        <p:spPr>
          <a:xfrm>
            <a:off x="7818212" y="5440135"/>
            <a:ext cx="807812" cy="859185"/>
          </a:xfrm>
          <a:prstGeom prst="ellipse">
            <a:avLst/>
          </a:prstGeom>
          <a:solidFill>
            <a:srgbClr val="0BF000">
              <a:alpha val="32941"/>
            </a:srgbClr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Key Vocabulary</a:t>
            </a: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80" name="Google Shape;680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1" indent="-19304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3600"/>
              <a:buFont typeface="Arial"/>
              <a:buChar char="•"/>
            </a:pPr>
            <a:r>
              <a:rPr lang="en-US" sz="3600" b="1" i="0" u="sng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Heterozygous</a:t>
            </a: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genotype is two DIFFERENT letters (</a:t>
            </a:r>
            <a:r>
              <a:rPr lang="en-US" sz="3600" b="1"/>
              <a:t>h</a:t>
            </a: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ybrid)</a:t>
            </a:r>
            <a:endParaRPr sz="36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48640" marR="0" lvl="1" indent="-193040" algn="l" rtl="0">
              <a:spcBef>
                <a:spcPts val="720"/>
              </a:spcBef>
              <a:spcAft>
                <a:spcPts val="0"/>
              </a:spcAft>
              <a:buClr>
                <a:srgbClr val="ABC2C8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Ex: </a:t>
            </a:r>
            <a:r>
              <a:rPr lang="en-US" sz="3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Bb, XY, RW</a:t>
            </a:r>
            <a:endParaRPr sz="36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81" name="Google Shape;681;p51" descr="http://www.hobart.k12.in.us/jkousen/Biology/psques3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2924" y="4359728"/>
            <a:ext cx="2238375" cy="209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51" descr="https://encrypted-tbn0.gstatic.com/images?q=tbn:ANd9GcQ_vQIUYMdcCOjIQMBsiy11HW42spiIpis-NCgz5aAamLU01YoZc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3810000"/>
            <a:ext cx="5807739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51"/>
          <p:cNvSpPr txBox="1"/>
          <p:nvPr/>
        </p:nvSpPr>
        <p:spPr>
          <a:xfrm>
            <a:off x="5256557" y="2830952"/>
            <a:ext cx="4751100" cy="1351800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Which genotypes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are heterozygous?</a:t>
            </a:r>
            <a:endParaRPr/>
          </a:p>
        </p:txBody>
      </p:sp>
      <p:sp>
        <p:nvSpPr>
          <p:cNvPr id="684" name="Google Shape;684;p51"/>
          <p:cNvSpPr/>
          <p:nvPr/>
        </p:nvSpPr>
        <p:spPr>
          <a:xfrm>
            <a:off x="7818212" y="4822371"/>
            <a:ext cx="807812" cy="859185"/>
          </a:xfrm>
          <a:prstGeom prst="ellipse">
            <a:avLst/>
          </a:prstGeom>
          <a:solidFill>
            <a:srgbClr val="0BF000">
              <a:alpha val="32941"/>
            </a:srgbClr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85" name="Google Shape;685;p51"/>
          <p:cNvSpPr/>
          <p:nvPr/>
        </p:nvSpPr>
        <p:spPr>
          <a:xfrm>
            <a:off x="7010400" y="5596043"/>
            <a:ext cx="807812" cy="859185"/>
          </a:xfrm>
          <a:prstGeom prst="ellipse">
            <a:avLst/>
          </a:prstGeom>
          <a:solidFill>
            <a:srgbClr val="0BF000">
              <a:alpha val="32941"/>
            </a:srgbClr>
          </a:solidFill>
          <a:ln w="15875" cap="flat" cmpd="sng">
            <a:solidFill>
              <a:srgbClr val="5570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86" name="Google Shape;686;p51"/>
          <p:cNvSpPr/>
          <p:nvPr/>
        </p:nvSpPr>
        <p:spPr>
          <a:xfrm>
            <a:off x="1124425" y="2730475"/>
            <a:ext cx="3863700" cy="7512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51"/>
          <p:cNvSpPr txBox="1"/>
          <p:nvPr/>
        </p:nvSpPr>
        <p:spPr>
          <a:xfrm>
            <a:off x="3445100" y="3207925"/>
            <a:ext cx="61818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</a:rPr>
              <a:t>Hybrids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miracle of life!!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500" y="1739106"/>
            <a:ext cx="5715000" cy="42481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730" y="6259398"/>
            <a:ext cx="4030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https://www.youtube.com/watch?v=lM2-8se6pp8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7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"/>
          <p:cNvSpPr txBox="1">
            <a:spLocks noGrp="1"/>
          </p:cNvSpPr>
          <p:nvPr>
            <p:ph type="ctrTitle"/>
          </p:nvPr>
        </p:nvSpPr>
        <p:spPr>
          <a:xfrm>
            <a:off x="228600" y="2130425"/>
            <a:ext cx="4419600" cy="16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1" name="Google Shape;3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900" y="576125"/>
            <a:ext cx="7308700" cy="54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6" y="707009"/>
            <a:ext cx="8505954" cy="567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07" name="Google Shape;307;p17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8458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Font typeface="Arial"/>
              <a:buNone/>
            </a:pPr>
            <a:r>
              <a:rPr lang="en-US" sz="8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I. What is </a:t>
            </a:r>
            <a:r>
              <a:rPr lang="en-US" sz="8000" b="0" i="0" u="sng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Genetics</a:t>
            </a:r>
            <a:r>
              <a:rPr lang="en-US" sz="8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I. What is </a:t>
            </a:r>
            <a:r>
              <a:rPr lang="en-US" sz="5400" b="1" i="0" u="sng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Genetics</a:t>
            </a:r>
            <a:r>
              <a:rPr lang="en-US" sz="5400" b="1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  <a:endParaRPr sz="54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3" name="Google Shape;313;p18"/>
          <p:cNvSpPr txBox="1">
            <a:spLocks noGrp="1"/>
          </p:cNvSpPr>
          <p:nvPr>
            <p:ph type="body" idx="1"/>
          </p:nvPr>
        </p:nvSpPr>
        <p:spPr>
          <a:xfrm>
            <a:off x="155575" y="1600200"/>
            <a:ext cx="49498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Scientific study of  </a:t>
            </a:r>
            <a:r>
              <a:rPr lang="en-US" sz="3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inheritance of traits.</a:t>
            </a:r>
            <a:endParaRPr/>
          </a:p>
          <a:p>
            <a:pPr marL="274320" marR="0" lvl="0" indent="-27432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Inheritance is understanding how genes are passed on from  </a:t>
            </a:r>
            <a:r>
              <a:rPr lang="en-US" sz="3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parents </a:t>
            </a:r>
            <a:r>
              <a:rPr lang="en-US" sz="32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to their </a:t>
            </a:r>
            <a:r>
              <a:rPr lang="en-US" sz="3200" b="1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offspring.</a:t>
            </a:r>
            <a:endParaRPr sz="3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74320" marR="0" lvl="0" indent="-71120" algn="l" rtl="0">
              <a:spcBef>
                <a:spcPts val="640"/>
              </a:spcBef>
              <a:spcAft>
                <a:spcPts val="0"/>
              </a:spcAft>
              <a:buClr>
                <a:srgbClr val="ABC2C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4" name="Google Shape;314;p18" descr="http://static.fjcdn.com/pictures/You_b81438_2455921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5" name="Google Shape;315;p18" descr="http://static.fjcdn.com/pictures/You_b81438_2455921.jpg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6" name="Google Shape;316;p18" descr="http://static.fjcdn.com/pictures/You_b81438_2455921.jpg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7" name="Google Shape;317;p18" descr="data:image/jpeg;base64,/9j/4AAQSkZJRgABAQAAAQABAAD/2wCEAAkGBhQSEBUUExQVFRUWGBQUFRUUFxcXFBcXFBcXFBUVFxcXHCYeFxojGRQVHy8gJCcpLCwsFR4xNTAqNSYrLCkBCQoKDgwOGg8PGikcHBwpKSkpKSkpKSkpKSkpKSksKSkpKSksKSwpKSkpKSwpKSwpLCwsLCwpLCkpLCksLCkpKf/AABEIAOcA2wMBIgACEQEDEQH/xAAcAAACAgMBAQAAAAAAAAAAAAAEBQMGAAECBwj/xABAEAABAwIDBAQLBgYDAQEAAAABAAIDBBESITEFBkFREyJhcQcUIzKBkZOhsdLwFkJUwdHhFTNEUmLxJHKCNKL/xAAZAQADAQEBAAAAAAAAAAAAAAABAgMABAX/xAAiEQACAgMBAQADAQEBAAAAAAAAAQIREiExA0EiUWEyEwT/2gAMAwEAAhEDEQA/APP2nJba25UjWZWXMQsUhcgqrjMLKF4dqF3UZtKj2cM0rbCqsYGzeC34xdacFxGM0jbY/wBNTxgtN1V5W2cVaql+Sq03nFGAkzL5ZKJ0SIBXLxn70wtA0w4KFxRRh5qAsTJiM3CmFPIdNf7e0ckA1uaaUkV28rHPs5OH5oMMRpTHGy4vcH0gjiPrmotpTF7LnUaqSmBabjjqOTh/pTSwa/2nP9R6kn0tVoF2LJkg9tDP0o+h2Y9shFsgcjzHBDbYpX380+oqtolToTgIhijdC4agjvC7bogKiQDJO9jjqJK3RO9kfy0o8Q8hB1hs1FoTaPmFFDy4Nt1ayzUdtqTpGkBI93oHYck/pYtbo0PBtxplDroC11igSr3tPdvpH3HJB/YsrEnB3oXxyrMQULhmt25rAIqp/VXGypbuU74MQKCpW4JFmD6P5Qh2OU8rrtug75KJVm53X0VemHWKbscQUpmPXKdE5M4Dl29+dgoCV3TMLngcyiZBDacu7Vj6PPuTPZlIQ99/u5ev/aPr9kkueWjIgEerT1j3qedMuvK1ZWfFDmrCyisXkDg09+IC/wAbpFUh8T8J7CO0HQq0bOqL9odhGfbYfEJpPQkI7o4lpbR4stRfvAsfdYouKO7AbfQJ9+v0UJXVLoy+MjQg58hmP/zZRbO2v1SONs+8Zes6oIo6Rb9g04eDYXtb38Pcn7NiMcM2hKfBu0vZLIdC4NHeBd3vcre+OxQvYyejz3whbEYynxNAFiNO9ecN0XrfhMj/AOGe9t/WF5K3RUXDn9Fs7bonmyR5NI26J7so+TWFj0NQW0h1UbiQe0TkiujS4O912+TGSsVLSA5qt7sVXUsrfs96Dst5NUEQ0o5Kc045LgyALnxhSyL0ePyON11ITZTSt0UE50XQcAXs9mRQtbBZ10TQygaqWchwSt7GStHUJuwISYEImNwsh6kWSJBYHJKlUp6yPlQEmqZE2RPCdbKobt1scnDnlxCBdR+TY8G4JIcORH7W9as1JCCxoGRABB5Gyn6S0dHlDewJ9K+5JeATY2HZxPAaIqDaUzHAOItpdw/P9VPPT9I8lrXMtYObivc2F3A2BAPLhzXUWyL3uXYRmcTr5ctMlO0WUWno3tDZTakAnqubkDrlyKDaOjbgw31zJtYf7+KsO7zpAB1GOdwBNssJAxXGt7HuvkUrdQPILnOLZHHFe1x3EHksv6NJfUthuztnmqc18uHzCwlpz4hpNu/3eur7e2YaepdFfg037HL0bZ8DgwSEBxaLY2sIc4ZAjAD1jyta5tkVVtq7LdVbSc1l9GYibgtAaMRIOhF7W5hUj0l6x/Eue4gDKGPhcvJ7buIv6gE+dUpdBAI2NY3JrQAB2BbJSN7CtCPwlVV6QjmW/FeUNXpPhDf/AMf0j4rzW+StHhzev+iRuifbL/lhIWHJPdlHyaIsQ0hA7TPVRpcgq45LIaT0N90LYQrfG/CqnumwYVZHuRaG8uHc1Vmth5QbpM1sVSQrlRQS/ghpnIiZmd0FPqqnKTtksioMwh6OO4zR0DQEMQncVOoamMhMY1FUyi1rIoLWhJLGlVRqU7m1SWrHWK1IRhmxK1rHEPPUcLOyun9DKMsJu3QHnbJVCNPthS3bbiD8VH0jqzo8J7otEcOLMHCdL2uDxzB1Uk8JtZzsQ5NbhB79SfWoKWTJTS2e3CfdkuW2j0NMd7tsBfnxBHrRNfSgOaA0EgAHOxB9IsQRY8CL8Ui2PRkSYQ5wBBAIPWbfiCQb+lP5aXCW2c52QF3G5y0unXAPobC8hl3AADPCDc5cygNkRBjMRAxyEveeZcSdeQvYKTaMeOIsvbFZp7rgu9wI9K4DlWKs55v4GOconSocuKjddHElZXt/pLwekLz9pV436v0I7wqK05KiWjnm/wAiRpyT7ZR8mkLdE62Z5iwIjAFQTUpkNgpcSYbAbeVEdq9E+71E6MWKcmIlFmABYEtlIpJUAupVAaY801LlxkhkkB0eW9OSFA1pJ0Usb7aoqJwXTic1kVOwgZowy4QsMWJTMhFlsQ2DR7TzsupaladSi91I+ixJXFhUheam7s0rrXdcp0/Y7r5JLWwFr7FLVAZC1MdlPLTf6sgowrBsqjw075HDzsDW9zjr6ckknofzVsZ0lRcLmqgvxeP+pP5IN0TmdZvpHBH0u2GccjyK5WvqPQjL4zvZdIC8AyzttyNveQrfTgg5vc8EauAB9wSGg2xFe7i0AcTkEwottieTBCMR4XyFuLnch2an4HY+SHNJJjErjk2N+C50yAxHssTb0KfowjmUTGU7mOzaWvxk8cYOMnvuV51u7vPgHQSuzYSxrzxANgHcjpmrJ6OT0nTsuxaFwSEB40tGVSfoRfsIPCA4dB6R8V541Xffh/kvSFRgVbzlkrJZZOyRpyTvZzuoEjGib0T+oE4UHdImmwH+VSMvTPd2TyiWekwyei5ukK4MijMwXDplw5Mk5MlxLeJDeMBddOEFIWzzcLipeW2PBdsN9FkzcTSF7L/g5GzaBC7G0koLiCt9IpZMNDhu0VJ/FEj6Rcvn5I5GofnbBCUVVZicSgS8nittF0HsyGuw9nGeTreY3rO7hw9OQV5ZRdJC9ul7EchbMDuyCUUMbKWmBebF3WdzJtcMA4m3xN1xSbzuLukIwRNIBAzJDhq7t5D4qE7Z1eVR6FxEEWOoyUM+y2uR7qynl60b2g6EWLbnuI1UkVHqXOs0ZkngAufaZ1aaE9Puy6RwAJK9J3e2Gyki/wAjm53H/SX7qSwyML4ziAJbfiCOY7Rmmm0qmwsDqqpP6JS+Cje7eIMhc4eaNB/c4+aD2X+C8hfWuc4lxuSST3lWfwgbQu9kQOgxu7zk0eq5/wDSqCvBaOT2lboKdWuJuS7vub+tWTYW9VrMkJI4OJJcO/mFUsfNTxFvMA9uSdxUlTOct298wdECDcGypwTB73OZhJJbw7O5BywlvdzSKGJoqjQOSbUQ6oScFM6SU4bALFEw17LphscYXpXidbRH7KeRe6WSdGk1RYHVC5NWgnPUJcuTA5Gw/wAbW/GkuxreNDEWyrvFswp45bpcdo5eb7/2WmbQt933/svVyR1Uar47PuOOaGUs9TiOllESpPoaZpxUa7cFrCsYwBMNkhgfik81gxYeLzwaPj3BAtU0UlsrLG4G1tY+V+OQ/wDVvADl+6P2HG1/SQu+802Pay5B9V0tPq/ddQvIdcZEfpZZxHjLdsJottujYWYRckHF94ZC9r9yLdUSz2jEr5MZALMgOedhoh6ek6UBts+B4/6Vm2Buu6LE5r+u4WDy24aONhfMqDdfw6opvh1sfBs6TrSg9JZrox5oHB5vnlz71ZpJcR+Cqs+4pc4ufOXE5m7Mz3nGnMFO9kWAuxEAgOtbsBtfhlx4JXJfspGMv0ea7frOlqpXcMRA7m9Ue4JeE021u++DO+Nv91rH0hK7ZLojTWjgmmns0VxhRcVJiF7+791L/DP8vd+6OSFpsEgc4aEhH9PcYX2z0I+NlGyisdfcpnbPxWOK1uz90VNIFM1HE3imFJM0Cy4h2CSPP93D1qKTZxb973fugvSA2LHcL2u5IsBg1IVR8Yc3K6zx9yopRBbLbJK0aFDOqc8kiZtQgc/SuP4vn5vv/Zb8RGixF2V1HjSQbZPL3/siBtI8vf8Asg1AGJXrLS6WJCxzZYtrLLGMWlu6yywDSMpIuKgjCYN6oRiBmg39f0WfdvzNlkhs3v8Azy/Nam0a3nb3p2BF13I2NjN3aAAn052+u1XOaMNyCB3Ugw0rbZF13H8kwqI8lxSPX81SoCeFBIFNMbfFRytyUWWFm0KJsjS0jI5LzXaNF0UrmHh9Ar1J6pu+1HmyT/yfTmPrtVPGVOjl/wDTC42vhWqSbC63NMOkSko+KS4C6JI8+LJXORVEy5QLimmxmYnBTfBlssdJTgMQNdRdUlNWjKy3JDdhuorp0uNqjzybUqEhH7ShAkICDeutHG0cEqMHNdOXDEwpMwZowISHVGhqVhFCxdWWWRsY5utXXRC5KIDFJG1cAIiONBsKOoW5hFnOyghb9e781KD+n6p48FZxI67h3/sPiuhnK0cvoLiDM3+sv3W6W5eXDgQtLgYdPX465kEEYOZDRkMzol82+cViM/SLJKdutjjJLHSyWJNh1WgcS5JJJHVLS8NaBexAvfuz19C5enouVcLfTbwsmNhkdLLmTa4Y0YuLQfVr8En3U2C4T4nDq2y70z3joMTchoptbKRcsf6LZN6bmzGkoLblYZad7XNIcLOHLI3/AFQFC2QShgBaCbXLbt7zyy7U9jgdK1zXgXFxdubT2pmlF2RuUk0UAoqm0UD2WJaeBIXdM7ULpe0efxhNlYN3o0harBu7JwUJ8LQ/0WBSO80qJ7lw592lSR1Mpu02+UcgHiyaV0PXKEwZrpT0cUlsBcVzdNW0YK0aAJrBTFseqPYMlJ4iNV0GINmoRByy64WXT0azvEsWmNU5Yg2kYiCKhULIUZDBZKzKzb+qFDLJYLcsl3FQnM92f17lWPBGEwts0+gfmUz3YpsRseJv9esJU93V+uKe7vuwSN7APj/pJ6PRbxX5F7oNkNDCDlfiMio/4MwOtnbmTf1BMhV4mjD2KLEBmVyNnqJBbIGsAAS7bEWtlHHtZnXkleGsaQ1t+ep+IUVRtaN2YORR6jLpCyla4ZgH4+tYafDpkFxQ1rXjqm/Lu0UtTJkpMajzDbItUyj/ACP6oaN3WHapttPvUSH/ACKGYcx3j4rvXDxZ/wCmMmBPN3jmUkZom+77uuoT4Uh0szgoi8AFSE3QlYzJRR1sSVbrvQb47ORhbndc1OYyVU6OVo4jWyhhNZd+NBUBoKYy4UJiW2VYRzIri6RyoarKQttaulJG1dFkjpgspWi65ARcESmxkbhitqpSVp60AlCLWu171I7Kw529y4As6x5+5cufdyumRCX8O8eoKzRQ4ZGnvHrAP5KrxOuM/q6tlG7HE13EBjj6LA/n6lL0OnwLfs0dX64qGtcXHANSpdkuGC3d+iglnEWOR9rnIdg+vguej0k9HMm6sTx17kXva5tfS9u4BKH7EZHNYXwgOs3gOaNm3oNg2FnSv844QSG300S2TaVVmTT5nibC3vT1om97Do2BoGHK2WXJTSvuEvpK8uycwtPHiPWjHjC3s1Uq2PejzfbB8vJb+53xUFM2596yXrOJ5kn15/miYI7BdvEeO9uwnFkme73npZEy5TnZJAcoS4Uh0s1wh6lwwrZN1E9thmo0dbehFUeci46fqIeozcm1CzqpmyEVbERjzzCw04KaV1MNUE1idMDXwH8XAITmKPqhK3t6wTqLzQlkNBI88K20rqykijzXTZzBNNEiwFxE1duUyhpxXAC6Y1ZIbLGF1bHY35ofipqqZxNrZLg6XHBWjwk+m8Vj35q1buVoLCzU6W7HG3quR3EW4hVNz7+hbpal0bgWmxH1YjiOxaUbQ0J4uz1DZdWW68PWR9WUrj0soxC7Rnb9uSruyNsiYagPF7tGpGt28xrlqO3VP6GpaTlbNcck09np+clJaJtq7WDBZmXKwASCWondnif6rBWl8kQF3AX7bICbaDSdBZa2O0BQSlwzFud0Ft2rLKd/O1h/6y/NMn1jOFlXt59oN6At+88iw/xabud3XAA9PJaCbkT9ZYxKvG4AZqZj7oIu6q7gvfiuto8uxxSsuU2oKfC9V8S4dFY9my4mgqE9FYVZYGMyS+rda6PppLhKtqy5qKOqekLCc082f5qRMzTOkqMLU8kRg6YXUtu0pQdVNPWlLZKg3TJGlKyfD1wnUZyCrzKrMXTmOsFghNDQaKPhUsGqjup6Zq6DmDGGy7suQFZNhboOq44nxyC76gU0jcP8oObjbKTfrNwtfyzap0MV+64dmrjT7gse6KIVQ6eoY+WnZ0RwvjGPoy9+LyZe2MkCxtlcob7E9fD0v9B/EPM/xLui87s873LUa0IaPZDZdSe4JZtXY7o3ENacPP4X5L0vcjZ8MmznmVwjPjcTA/Bjf1oz1BmDa5vrbJM5dxjO6WDEWuY98Yd0d4XOa0uALy4EE20AcRqsnJMb8XHZ4m6jcHWOv6rH05CujNx8cbZ+m8k+llq3SYPNfE7onU9sWbukLGg3HnXsidv+Dh1NBK90ji+DoulDoi2J3SENIhlLvK4HOAPVHEi66UiB57HIWnK4I4jIjtBTij3iItivf+9tg4/9ho73d6fUG4HTRwS9MBFJHVSyvwX6A0ou9hGLrEgsscvOXNX4NwxsrBUg1UEAqpYOjIYGYWvcxs2LrPa14JGEcroNX0Kk1wTV28rnGwcSOdsJ9VyoWbYP92vfdPazwddHLWx9PfxN1I2/R26Txp7I72xdXD0l+N7cFBtfc+OHaUdBHU9K90rYZHiItbG57wwAAuOOzSCdLG4vxSYIb/rL9is7dLdATyxad9hqls0rpHEuJJP16Ar8zwXwF3/33tVeIPPi7v8A6HeYGeU6zMnXcbWwmwKEovB20GNtRUiGSeeanp2tidI1zoZOhL3uxN6NhkyBseaKSXBXJvpTuiyssiisdSvUt3t0KWKTZrpC508lVPDLG5gdE8wPax7M3WDW3NjY4r6CyVDweNmkhNNUtkZNNUQucYnR9G6BpleWtuS9uC9tCchYXyXZijuT7ZdSBHZPWeC8F4JqHRRmCpnLp4CyRnizmB4dGHnItkDg4E30so9ibJhrXspqclvQR1Er5eiHT1B6TqNZEH3cQzBZpdl1/Sso2hk6ZNRS9VJtpz9dPdg7EdPVPp2OcAzpCXSRlsgbGOt5K5Ifww31Kl2vuAWh7myuLhAalkb48EjhG/BKxzcRwuaCHDW4KlGGy0p2in9IRojtmvx6q1ReDUhzg6VxDHxQu6KEyObK+Nssgc0PFmMD2guvck6ZKEblGnp5JnyFxbJNFaGPHG0xP6PysmIdHiOYyORHOyZx0JGSsTTwABKZwEwqpUqldmliPMGjzfZWWGhGEKsxOs8d6tsEnVCaYPP+lBDgiaVy+svsxSfhab2EXyrY3apfwtP7GL5VZxIZHywHdqte62320dHVuEoM07RDHCGklut6guOQs172i2dyV799naX8NT+xj+VZ9naX8NT+xj+VDAOR890W/UsUcYbHCZIWOignc1xmiY64wtIdhNsTrFzSRdap/CE9kIjMUDiIH0fSlrzN0Dw4YLh9ssWRtfIXvnf6F+ztL+Gp/Yx/Kufs1S/haf2MXyplH9gbPmuDe6SGDxdgZhMzKjEbl2KNpaBra1jyTVnhSqGyGUxU739NJUML2yHo3TNDJAy0g6paLZ3I4L6AO7dL+Fp/YxfKs+zdL+Gp/YxfKmSSA3Z8wQ75TNoXUPV6J0nS3z6QeacAde2AuY11rat1Uu3N7PG2kyU9N0zsOOpa17ZnFthc9fBcgWJDc19M/Zmk/C03sIvlWfZmk/C0/sIvlRsB85x7yin2LJTMm6SWqku5gaR4vE2weC9wzdIWsyblhCDqfCJPJE8FkAlkiFPLUta7xh8TQBgccWAXa1oLg0Egar6Y+zNJ+Fp/YxfKtfZik/C03sIvlQMfN1V4UJpGPDoafFKKcTSta8SyGmcx8ZccdgfJgGwANzlpZXU7zPNea3CwSmcVOHMsDg8SBut7XHO6+pfsvSfhab2EXyrDuzScaWm9hF8qxj5hj39mbezIutWt2jo7+a3F1PO/l9Y5a9qKp/CZM3N0NPI5k0tTA6RjyYJJn9I/o7PAIx9YB+LMBfSY3boz/S03P+RF8q0N26PL/i0ueY8jF8qxj5q2X4RJohEHMhlfDO+piklD8bXyEOkF2vAwuIzFuPBRbO39ngZE2MRjop5agXaXYjMzo5I3gmxYW3FrXzOa+mn7t0Y1paYd8MXf/asG7tEf6al9jF8vaFjHzTFvqGGUxUlND0sE1M8RdKARPhu/ryO6zcOQ0zKD2BtZsMuMxRTZWAlx2abghzTG9pBy58SvqT7M0n4Wm9hF8q2N26Qf01N7GL5UriGzwKh3vlNZJVOwF8mLpGlvk3Ne3C5hbfzcIA1vlqmOxN4oGVoqHtip2Qxv8lE17vGC4FvRddzhc4sySBYL25uwKbhT0/so/lWfwCm/Dwexj+VJg76NkqPn2Pe59pRNFDUMllNQWTBxDZXXBewsc1wuMrXtYBa2dvX0ccscUEEZla9j3sEmPA9xcWWdIW2A6oOG4AGfFfQf8BpdPF6f2MfH/wArh+xaRoJ8Xp8hiNoY725+b2FHF102S/R81VMiXvcvp7xKjP8ATQ6gZwR6kgW04XzXQ2VRkA+Kw5mw8hHfS9/N0tmsoUFzs+Vg+zwrNBUdUL35uz6EkDxaC5sB5CL7xsPu/V0eNhU/4eD2UfyrOFmU6DlixYqEzFixYsYxYsWLGMWLFixjFixYsYxYsWLGMWnsuLHs9xv+S0sWMQeIN7eHLh6OxSS0wcbm/DS3DTh2rFixjTKRoAHAX1sdRbPLkskpWutwtyt3Z3Gei2sWMRP2eCNT23APZy1z1XctE1xJIzPL1LFixjnxBvbpbh29naVjtntN9c76WGpvyWLFjHTKNoN89COHG5Og1z1W2UoAIzzFjp28h2lYsWMQDZEf+XrtwtfIfspG7PaAAC7I4teNrcuWXo9K0sWMaZstgLTndtiM+WnDsCLWLFjH/9k=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8" name="Google Shape;318;p18" descr="data:image/jpeg;base64,/9j/4AAQSkZJRgABAQAAAQABAAD/2wCEAAkGBhQSEBUUExQVFRUWGBQUFRUUFxcXFBcXFBcXFBUVFxcXHCYeFxojGRQVHy8gJCcpLCwsFR4xNTAqNSYrLCkBCQoKDgwOGg8PGikcHBwpKSkpKSkpKSkpKSkpKSksKSkpKSksKSwpKSkpKSwpKSwpLCwsLCwpLCkpLCksLCkpKf/AABEIAOcA2wMBIgACEQEDEQH/xAAcAAACAgMBAQAAAAAAAAAAAAAEBQMGAAECBwj/xABAEAABAwIDBAQLBgYDAQEAAAABAAIDBBESITEFBkFREyJhcQcUIzKBkZOhsdLwFkJUwdHhFTNEUmLxJHKCNKL/xAAZAQADAQEBAAAAAAAAAAAAAAABAgMABAX/xAAiEQACAgMBAQADAQEBAAAAAAAAAQIREiExA0EiUWEyEwT/2gAMAwEAAhEDEQA/APP2nJba25UjWZWXMQsUhcgqrjMLKF4dqF3UZtKj2cM0rbCqsYGzeC34xdacFxGM0jbY/wBNTxgtN1V5W2cVaql+Sq03nFGAkzL5ZKJ0SIBXLxn70wtA0w4KFxRRh5qAsTJiM3CmFPIdNf7e0ckA1uaaUkV28rHPs5OH5oMMRpTHGy4vcH0gjiPrmotpTF7LnUaqSmBabjjqOTh/pTSwa/2nP9R6kn0tVoF2LJkg9tDP0o+h2Y9shFsgcjzHBDbYpX380+oqtolToTgIhijdC4agjvC7bogKiQDJO9jjqJK3RO9kfy0o8Q8hB1hs1FoTaPmFFDy4Nt1ayzUdtqTpGkBI93oHYck/pYtbo0PBtxplDroC11igSr3tPdvpH3HJB/YsrEnB3oXxyrMQULhmt25rAIqp/VXGypbuU74MQKCpW4JFmD6P5Qh2OU8rrtug75KJVm53X0VemHWKbscQUpmPXKdE5M4Dl29+dgoCV3TMLngcyiZBDacu7Vj6PPuTPZlIQ99/u5ev/aPr9kkueWjIgEerT1j3qedMuvK1ZWfFDmrCyisXkDg09+IC/wAbpFUh8T8J7CO0HQq0bOqL9odhGfbYfEJpPQkI7o4lpbR4stRfvAsfdYouKO7AbfQJ9+v0UJXVLoy+MjQg58hmP/zZRbO2v1SONs+8Zes6oIo6Rb9g04eDYXtb38Pcn7NiMcM2hKfBu0vZLIdC4NHeBd3vcre+OxQvYyejz3whbEYynxNAFiNO9ecN0XrfhMj/AOGe9t/WF5K3RUXDn9Fs7bonmyR5NI26J7so+TWFj0NQW0h1UbiQe0TkiujS4O912+TGSsVLSA5qt7sVXUsrfs96Dst5NUEQ0o5Kc045LgyALnxhSyL0ePyON11ITZTSt0UE50XQcAXs9mRQtbBZ10TQygaqWchwSt7GStHUJuwISYEImNwsh6kWSJBYHJKlUp6yPlQEmqZE2RPCdbKobt1scnDnlxCBdR+TY8G4JIcORH7W9as1JCCxoGRABB5Gyn6S0dHlDewJ9K+5JeATY2HZxPAaIqDaUzHAOItpdw/P9VPPT9I8lrXMtYObivc2F3A2BAPLhzXUWyL3uXYRmcTr5ctMlO0WUWno3tDZTakAnqubkDrlyKDaOjbgw31zJtYf7+KsO7zpAB1GOdwBNssJAxXGt7HuvkUrdQPILnOLZHHFe1x3EHksv6NJfUthuztnmqc18uHzCwlpz4hpNu/3eur7e2YaepdFfg037HL0bZ8DgwSEBxaLY2sIc4ZAjAD1jyta5tkVVtq7LdVbSc1l9GYibgtAaMRIOhF7W5hUj0l6x/Eue4gDKGPhcvJ7buIv6gE+dUpdBAI2NY3JrQAB2BbJSN7CtCPwlVV6QjmW/FeUNXpPhDf/AMf0j4rzW+StHhzev+iRuifbL/lhIWHJPdlHyaIsQ0hA7TPVRpcgq45LIaT0N90LYQrfG/CqnumwYVZHuRaG8uHc1Vmth5QbpM1sVSQrlRQS/ghpnIiZmd0FPqqnKTtksioMwh6OO4zR0DQEMQncVOoamMhMY1FUyi1rIoLWhJLGlVRqU7m1SWrHWK1IRhmxK1rHEPPUcLOyun9DKMsJu3QHnbJVCNPthS3bbiD8VH0jqzo8J7otEcOLMHCdL2uDxzB1Uk8JtZzsQ5NbhB79SfWoKWTJTS2e3CfdkuW2j0NMd7tsBfnxBHrRNfSgOaA0EgAHOxB9IsQRY8CL8Ui2PRkSYQ5wBBAIPWbfiCQb+lP5aXCW2c52QF3G5y0unXAPobC8hl3AADPCDc5cygNkRBjMRAxyEveeZcSdeQvYKTaMeOIsvbFZp7rgu9wI9K4DlWKs55v4GOconSocuKjddHElZXt/pLwekLz9pV436v0I7wqK05KiWjnm/wAiRpyT7ZR8mkLdE62Z5iwIjAFQTUpkNgpcSYbAbeVEdq9E+71E6MWKcmIlFmABYEtlIpJUAupVAaY801LlxkhkkB0eW9OSFA1pJ0Usb7aoqJwXTic1kVOwgZowy4QsMWJTMhFlsQ2DR7TzsupaladSi91I+ixJXFhUheam7s0rrXdcp0/Y7r5JLWwFr7FLVAZC1MdlPLTf6sgowrBsqjw075HDzsDW9zjr6ckknofzVsZ0lRcLmqgvxeP+pP5IN0TmdZvpHBH0u2GccjyK5WvqPQjL4zvZdIC8AyzttyNveQrfTgg5vc8EauAB9wSGg2xFe7i0AcTkEwottieTBCMR4XyFuLnch2an4HY+SHNJJjErjk2N+C50yAxHssTb0KfowjmUTGU7mOzaWvxk8cYOMnvuV51u7vPgHQSuzYSxrzxANgHcjpmrJ6OT0nTsuxaFwSEB40tGVSfoRfsIPCA4dB6R8V541Xffh/kvSFRgVbzlkrJZZOyRpyTvZzuoEjGib0T+oE4UHdImmwH+VSMvTPd2TyiWekwyei5ukK4MijMwXDplw5Mk5MlxLeJDeMBddOEFIWzzcLipeW2PBdsN9FkzcTSF7L/g5GzaBC7G0koLiCt9IpZMNDhu0VJ/FEj6Rcvn5I5GofnbBCUVVZicSgS8nittF0HsyGuw9nGeTreY3rO7hw9OQV5ZRdJC9ul7EchbMDuyCUUMbKWmBebF3WdzJtcMA4m3xN1xSbzuLukIwRNIBAzJDhq7t5D4qE7Z1eVR6FxEEWOoyUM+y2uR7qynl60b2g6EWLbnuI1UkVHqXOs0ZkngAufaZ1aaE9Puy6RwAJK9J3e2Gyki/wAjm53H/SX7qSwyML4ziAJbfiCOY7Rmmm0qmwsDqqpP6JS+Cje7eIMhc4eaNB/c4+aD2X+C8hfWuc4lxuSST3lWfwgbQu9kQOgxu7zk0eq5/wDSqCvBaOT2lboKdWuJuS7vub+tWTYW9VrMkJI4OJJcO/mFUsfNTxFvMA9uSdxUlTOct298wdECDcGypwTB73OZhJJbw7O5BywlvdzSKGJoqjQOSbUQ6oScFM6SU4bALFEw17LphscYXpXidbRH7KeRe6WSdGk1RYHVC5NWgnPUJcuTA5Gw/wAbW/GkuxreNDEWyrvFswp45bpcdo5eb7/2WmbQt933/svVyR1Uar47PuOOaGUs9TiOllESpPoaZpxUa7cFrCsYwBMNkhgfik81gxYeLzwaPj3BAtU0UlsrLG4G1tY+V+OQ/wDVvADl+6P2HG1/SQu+802Pay5B9V0tPq/ddQvIdcZEfpZZxHjLdsJottujYWYRckHF94ZC9r9yLdUSz2jEr5MZALMgOedhoh6ek6UBts+B4/6Vm2Buu6LE5r+u4WDy24aONhfMqDdfw6opvh1sfBs6TrSg9JZrox5oHB5vnlz71ZpJcR+Cqs+4pc4ufOXE5m7Mz3nGnMFO9kWAuxEAgOtbsBtfhlx4JXJfspGMv0ea7frOlqpXcMRA7m9Ue4JeE021u++DO+Nv91rH0hK7ZLojTWjgmmns0VxhRcVJiF7+791L/DP8vd+6OSFpsEgc4aEhH9PcYX2z0I+NlGyisdfcpnbPxWOK1uz90VNIFM1HE3imFJM0Cy4h2CSPP93D1qKTZxb973fugvSA2LHcL2u5IsBg1IVR8Yc3K6zx9yopRBbLbJK0aFDOqc8kiZtQgc/SuP4vn5vv/Zb8RGixF2V1HjSQbZPL3/siBtI8vf8Asg1AGJXrLS6WJCxzZYtrLLGMWlu6yywDSMpIuKgjCYN6oRiBmg39f0WfdvzNlkhs3v8Azy/Nam0a3nb3p2BF13I2NjN3aAAn052+u1XOaMNyCB3Ugw0rbZF13H8kwqI8lxSPX81SoCeFBIFNMbfFRytyUWWFm0KJsjS0jI5LzXaNF0UrmHh9Ar1J6pu+1HmyT/yfTmPrtVPGVOjl/wDTC42vhWqSbC63NMOkSko+KS4C6JI8+LJXORVEy5QLimmxmYnBTfBlssdJTgMQNdRdUlNWjKy3JDdhuorp0uNqjzybUqEhH7ShAkICDeutHG0cEqMHNdOXDEwpMwZowISHVGhqVhFCxdWWWRsY5utXXRC5KIDFJG1cAIiONBsKOoW5hFnOyghb9e781KD+n6p48FZxI67h3/sPiuhnK0cvoLiDM3+sv3W6W5eXDgQtLgYdPX465kEEYOZDRkMzol82+cViM/SLJKdutjjJLHSyWJNh1WgcS5JJJHVLS8NaBexAvfuz19C5enouVcLfTbwsmNhkdLLmTa4Y0YuLQfVr8En3U2C4T4nDq2y70z3joMTchoptbKRcsf6LZN6bmzGkoLblYZad7XNIcLOHLI3/AFQFC2QShgBaCbXLbt7zyy7U9jgdK1zXgXFxdubT2pmlF2RuUk0UAoqm0UD2WJaeBIXdM7ULpe0efxhNlYN3o0harBu7JwUJ8LQ/0WBSO80qJ7lw592lSR1Mpu02+UcgHiyaV0PXKEwZrpT0cUlsBcVzdNW0YK0aAJrBTFseqPYMlJ4iNV0GINmoRByy64WXT0azvEsWmNU5Yg2kYiCKhULIUZDBZKzKzb+qFDLJYLcsl3FQnM92f17lWPBGEwts0+gfmUz3YpsRseJv9esJU93V+uKe7vuwSN7APj/pJ6PRbxX5F7oNkNDCDlfiMio/4MwOtnbmTf1BMhV4mjD2KLEBmVyNnqJBbIGsAAS7bEWtlHHtZnXkleGsaQ1t+ep+IUVRtaN2YORR6jLpCyla4ZgH4+tYafDpkFxQ1rXjqm/Lu0UtTJkpMajzDbItUyj/ACP6oaN3WHapttPvUSH/ACKGYcx3j4rvXDxZ/wCmMmBPN3jmUkZom+77uuoT4Uh0szgoi8AFSE3QlYzJRR1sSVbrvQb47ORhbndc1OYyVU6OVo4jWyhhNZd+NBUBoKYy4UJiW2VYRzIri6RyoarKQttaulJG1dFkjpgspWi65ARcESmxkbhitqpSVp60AlCLWu171I7Kw529y4As6x5+5cufdyumRCX8O8eoKzRQ4ZGnvHrAP5KrxOuM/q6tlG7HE13EBjj6LA/n6lL0OnwLfs0dX64qGtcXHANSpdkuGC3d+iglnEWOR9rnIdg+vguej0k9HMm6sTx17kXva5tfS9u4BKH7EZHNYXwgOs3gOaNm3oNg2FnSv844QSG300S2TaVVmTT5nibC3vT1om97Do2BoGHK2WXJTSvuEvpK8uycwtPHiPWjHjC3s1Uq2PejzfbB8vJb+53xUFM2596yXrOJ5kn15/miYI7BdvEeO9uwnFkme73npZEy5TnZJAcoS4Uh0s1wh6lwwrZN1E9thmo0dbehFUeci46fqIeozcm1CzqpmyEVbERjzzCw04KaV1MNUE1idMDXwH8XAITmKPqhK3t6wTqLzQlkNBI88K20rqykijzXTZzBNNEiwFxE1duUyhpxXAC6Y1ZIbLGF1bHY35ofipqqZxNrZLg6XHBWjwk+m8Vj35q1buVoLCzU6W7HG3quR3EW4hVNz7+hbpal0bgWmxH1YjiOxaUbQ0J4uz1DZdWW68PWR9WUrj0soxC7Rnb9uSruyNsiYagPF7tGpGt28xrlqO3VP6GpaTlbNcck09np+clJaJtq7WDBZmXKwASCWondnif6rBWl8kQF3AX7bICbaDSdBZa2O0BQSlwzFud0Ft2rLKd/O1h/6y/NMn1jOFlXt59oN6At+88iw/xabud3XAA9PJaCbkT9ZYxKvG4AZqZj7oIu6q7gvfiuto8uxxSsuU2oKfC9V8S4dFY9my4mgqE9FYVZYGMyS+rda6PppLhKtqy5qKOqekLCc082f5qRMzTOkqMLU8kRg6YXUtu0pQdVNPWlLZKg3TJGlKyfD1wnUZyCrzKrMXTmOsFghNDQaKPhUsGqjup6Zq6DmDGGy7suQFZNhboOq44nxyC76gU0jcP8oObjbKTfrNwtfyzap0MV+64dmrjT7gse6KIVQ6eoY+WnZ0RwvjGPoy9+LyZe2MkCxtlcob7E9fD0v9B/EPM/xLui87s873LUa0IaPZDZdSe4JZtXY7o3ENacPP4X5L0vcjZ8MmznmVwjPjcTA/Bjf1oz1BmDa5vrbJM5dxjO6WDEWuY98Yd0d4XOa0uALy4EE20AcRqsnJMb8XHZ4m6jcHWOv6rH05CujNx8cbZ+m8k+llq3SYPNfE7onU9sWbukLGg3HnXsidv+Dh1NBK90ji+DoulDoi2J3SENIhlLvK4HOAPVHEi66UiB57HIWnK4I4jIjtBTij3iItivf+9tg4/9ho73d6fUG4HTRwS9MBFJHVSyvwX6A0ou9hGLrEgsscvOXNX4NwxsrBUg1UEAqpYOjIYGYWvcxs2LrPa14JGEcroNX0Kk1wTV28rnGwcSOdsJ9VyoWbYP92vfdPazwddHLWx9PfxN1I2/R26Txp7I72xdXD0l+N7cFBtfc+OHaUdBHU9K90rYZHiItbG57wwAAuOOzSCdLG4vxSYIb/rL9is7dLdATyxad9hqls0rpHEuJJP16Ar8zwXwF3/33tVeIPPi7v8A6HeYGeU6zMnXcbWwmwKEovB20GNtRUiGSeeanp2tidI1zoZOhL3uxN6NhkyBseaKSXBXJvpTuiyssiisdSvUt3t0KWKTZrpC508lVPDLG5gdE8wPax7M3WDW3NjY4r6CyVDweNmkhNNUtkZNNUQucYnR9G6BpleWtuS9uC9tCchYXyXZijuT7ZdSBHZPWeC8F4JqHRRmCpnLp4CyRnizmB4dGHnItkDg4E30so9ibJhrXspqclvQR1Er5eiHT1B6TqNZEH3cQzBZpdl1/Sso2hk6ZNRS9VJtpz9dPdg7EdPVPp2OcAzpCXSRlsgbGOt5K5Ifww31Kl2vuAWh7myuLhAalkb48EjhG/BKxzcRwuaCHDW4KlGGy0p2in9IRojtmvx6q1ReDUhzg6VxDHxQu6KEyObK+Nssgc0PFmMD2guvck6ZKEblGnp5JnyFxbJNFaGPHG0xP6PysmIdHiOYyORHOyZx0JGSsTTwABKZwEwqpUqldmliPMGjzfZWWGhGEKsxOs8d6tsEnVCaYPP+lBDgiaVy+svsxSfhab2EXyrY3apfwtP7GL5VZxIZHywHdqte62320dHVuEoM07RDHCGklut6guOQs172i2dyV799naX8NT+xj+VZ9naX8NT+xj+VDAOR890W/UsUcYbHCZIWOignc1xmiY64wtIdhNsTrFzSRdap/CE9kIjMUDiIH0fSlrzN0Dw4YLh9ssWRtfIXvnf6F+ztL+Gp/Yx/Kufs1S/haf2MXyplH9gbPmuDe6SGDxdgZhMzKjEbl2KNpaBra1jyTVnhSqGyGUxU739NJUML2yHo3TNDJAy0g6paLZ3I4L6AO7dL+Fp/YxfKs+zdL+Gp/YxfKmSSA3Z8wQ75TNoXUPV6J0nS3z6QeacAde2AuY11rat1Uu3N7PG2kyU9N0zsOOpa17ZnFthc9fBcgWJDc19M/Zmk/C03sIvlWfZmk/C0/sIvlRsB85x7yin2LJTMm6SWqku5gaR4vE2weC9wzdIWsyblhCDqfCJPJE8FkAlkiFPLUta7xh8TQBgccWAXa1oLg0Egar6Y+zNJ+Fp/YxfKtfZik/C03sIvlQMfN1V4UJpGPDoafFKKcTSta8SyGmcx8ZccdgfJgGwANzlpZXU7zPNea3CwSmcVOHMsDg8SBut7XHO6+pfsvSfhab2EXyrDuzScaWm9hF8qxj5hj39mbezIutWt2jo7+a3F1PO/l9Y5a9qKp/CZM3N0NPI5k0tTA6RjyYJJn9I/o7PAIx9YB+LMBfSY3boz/S03P+RF8q0N26PL/i0ueY8jF8qxj5q2X4RJohEHMhlfDO+piklD8bXyEOkF2vAwuIzFuPBRbO39ngZE2MRjop5agXaXYjMzo5I3gmxYW3FrXzOa+mn7t0Y1paYd8MXf/asG7tEf6al9jF8vaFjHzTFvqGGUxUlND0sE1M8RdKARPhu/ryO6zcOQ0zKD2BtZsMuMxRTZWAlx2abghzTG9pBy58SvqT7M0n4Wm9hF8q2N26Qf01N7GL5UriGzwKh3vlNZJVOwF8mLpGlvk3Ne3C5hbfzcIA1vlqmOxN4oGVoqHtip2Qxv8lE17vGC4FvRddzhc4sySBYL25uwKbhT0/so/lWfwCm/Dwexj+VJg76NkqPn2Pe59pRNFDUMllNQWTBxDZXXBewsc1wuMrXtYBa2dvX0ccscUEEZla9j3sEmPA9xcWWdIW2A6oOG4AGfFfQf8BpdPF6f2MfH/wArh+xaRoJ8Xp8hiNoY725+b2FHF102S/R81VMiXvcvp7xKjP8ATQ6gZwR6kgW04XzXQ2VRkA+Kw5mw8hHfS9/N0tmsoUFzs+Vg+zwrNBUdUL35uz6EkDxaC5sB5CL7xsPu/V0eNhU/4eD2UfyrOFmU6DlixYqEzFixYsYxYsWLGMWLFixjFixYsYxYsWLGMWnsuLHs9xv+S0sWMQeIN7eHLh6OxSS0wcbm/DS3DTh2rFixjTKRoAHAX1sdRbPLkskpWutwtyt3Z3Gei2sWMRP2eCNT23APZy1z1XctE1xJIzPL1LFixjnxBvbpbh29naVjtntN9c76WGpvyWLFjHTKNoN89COHG5Og1z1W2UoAIzzFjp28h2lYsWMQDZEf+XrtwtfIfspG7PaAAC7I4teNrcuWXo9K0sWMaZstgLTndtiM+WnDsCLWLFjH/9k=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19" name="Google Shape;319;p18" descr="data:image/jpeg;base64,/9j/4AAQSkZJRgABAQAAAQABAAD/2wCEAAkGBhQSEBUUExQVFRUWGBQUFRUUFxcXFBcXFBcXFBUVFxcXHCYeFxojGRQVHy8gJCcpLCwsFR4xNTAqNSYrLCkBCQoKDgwOGg8PGikcHBwpKSkpKSkpKSkpKSkpKSksKSkpKSksKSwpKSkpKSwpKSwpLCwsLCwpLCkpLCksLCkpKf/AABEIAOcA2wMBIgACEQEDEQH/xAAcAAACAgMBAQAAAAAAAAAAAAAEBQMGAAECBwj/xABAEAABAwIDBAQLBgYDAQEAAAABAAIDBBESITEFBkFREyJhcQcUIzKBkZOhsdLwFkJUwdHhFTNEUmLxJHKCNKL/xAAZAQADAQEBAAAAAAAAAAAAAAABAgMABAX/xAAiEQACAgMBAQADAQEBAAAAAAAAAQIREiExA0EiUWEyEwT/2gAMAwEAAhEDEQA/APP2nJba25UjWZWXMQsUhcgqrjMLKF4dqF3UZtKj2cM0rbCqsYGzeC34xdacFxGM0jbY/wBNTxgtN1V5W2cVaql+Sq03nFGAkzL5ZKJ0SIBXLxn70wtA0w4KFxRRh5qAsTJiM3CmFPIdNf7e0ckA1uaaUkV28rHPs5OH5oMMRpTHGy4vcH0gjiPrmotpTF7LnUaqSmBabjjqOTh/pTSwa/2nP9R6kn0tVoF2LJkg9tDP0o+h2Y9shFsgcjzHBDbYpX380+oqtolToTgIhijdC4agjvC7bogKiQDJO9jjqJK3RO9kfy0o8Q8hB1hs1FoTaPmFFDy4Nt1ayzUdtqTpGkBI93oHYck/pYtbo0PBtxplDroC11igSr3tPdvpH3HJB/YsrEnB3oXxyrMQULhmt25rAIqp/VXGypbuU74MQKCpW4JFmD6P5Qh2OU8rrtug75KJVm53X0VemHWKbscQUpmPXKdE5M4Dl29+dgoCV3TMLngcyiZBDacu7Vj6PPuTPZlIQ99/u5ev/aPr9kkueWjIgEerT1j3qedMuvK1ZWfFDmrCyisXkDg09+IC/wAbpFUh8T8J7CO0HQq0bOqL9odhGfbYfEJpPQkI7o4lpbR4stRfvAsfdYouKO7AbfQJ9+v0UJXVLoy+MjQg58hmP/zZRbO2v1SONs+8Zes6oIo6Rb9g04eDYXtb38Pcn7NiMcM2hKfBu0vZLIdC4NHeBd3vcre+OxQvYyejz3whbEYynxNAFiNO9ecN0XrfhMj/AOGe9t/WF5K3RUXDn9Fs7bonmyR5NI26J7so+TWFj0NQW0h1UbiQe0TkiujS4O912+TGSsVLSA5qt7sVXUsrfs96Dst5NUEQ0o5Kc045LgyALnxhSyL0ePyON11ITZTSt0UE50XQcAXs9mRQtbBZ10TQygaqWchwSt7GStHUJuwISYEImNwsh6kWSJBYHJKlUp6yPlQEmqZE2RPCdbKobt1scnDnlxCBdR+TY8G4JIcORH7W9as1JCCxoGRABB5Gyn6S0dHlDewJ9K+5JeATY2HZxPAaIqDaUzHAOItpdw/P9VPPT9I8lrXMtYObivc2F3A2BAPLhzXUWyL3uXYRmcTr5ctMlO0WUWno3tDZTakAnqubkDrlyKDaOjbgw31zJtYf7+KsO7zpAB1GOdwBNssJAxXGt7HuvkUrdQPILnOLZHHFe1x3EHksv6NJfUthuztnmqc18uHzCwlpz4hpNu/3eur7e2YaepdFfg037HL0bZ8DgwSEBxaLY2sIc4ZAjAD1jyta5tkVVtq7LdVbSc1l9GYibgtAaMRIOhF7W5hUj0l6x/Eue4gDKGPhcvJ7buIv6gE+dUpdBAI2NY3JrQAB2BbJSN7CtCPwlVV6QjmW/FeUNXpPhDf/AMf0j4rzW+StHhzev+iRuifbL/lhIWHJPdlHyaIsQ0hA7TPVRpcgq45LIaT0N90LYQrfG/CqnumwYVZHuRaG8uHc1Vmth5QbpM1sVSQrlRQS/ghpnIiZmd0FPqqnKTtksioMwh6OO4zR0DQEMQncVOoamMhMY1FUyi1rIoLWhJLGlVRqU7m1SWrHWK1IRhmxK1rHEPPUcLOyun9DKMsJu3QHnbJVCNPthS3bbiD8VH0jqzo8J7otEcOLMHCdL2uDxzB1Uk8JtZzsQ5NbhB79SfWoKWTJTS2e3CfdkuW2j0NMd7tsBfnxBHrRNfSgOaA0EgAHOxB9IsQRY8CL8Ui2PRkSYQ5wBBAIPWbfiCQb+lP5aXCW2c52QF3G5y0unXAPobC8hl3AADPCDc5cygNkRBjMRAxyEveeZcSdeQvYKTaMeOIsvbFZp7rgu9wI9K4DlWKs55v4GOconSocuKjddHElZXt/pLwekLz9pV436v0I7wqK05KiWjnm/wAiRpyT7ZR8mkLdE62Z5iwIjAFQTUpkNgpcSYbAbeVEdq9E+71E6MWKcmIlFmABYEtlIpJUAupVAaY801LlxkhkkB0eW9OSFA1pJ0Usb7aoqJwXTic1kVOwgZowy4QsMWJTMhFlsQ2DR7TzsupaladSi91I+ixJXFhUheam7s0rrXdcp0/Y7r5JLWwFr7FLVAZC1MdlPLTf6sgowrBsqjw075HDzsDW9zjr6ckknofzVsZ0lRcLmqgvxeP+pP5IN0TmdZvpHBH0u2GccjyK5WvqPQjL4zvZdIC8AyzttyNveQrfTgg5vc8EauAB9wSGg2xFe7i0AcTkEwottieTBCMR4XyFuLnch2an4HY+SHNJJjErjk2N+C50yAxHssTb0KfowjmUTGU7mOzaWvxk8cYOMnvuV51u7vPgHQSuzYSxrzxANgHcjpmrJ6OT0nTsuxaFwSEB40tGVSfoRfsIPCA4dB6R8V541Xffh/kvSFRgVbzlkrJZZOyRpyTvZzuoEjGib0T+oE4UHdImmwH+VSMvTPd2TyiWekwyei5ukK4MijMwXDplw5Mk5MlxLeJDeMBddOEFIWzzcLipeW2PBdsN9FkzcTSF7L/g5GzaBC7G0koLiCt9IpZMNDhu0VJ/FEj6Rcvn5I5GofnbBCUVVZicSgS8nittF0HsyGuw9nGeTreY3rO7hw9OQV5ZRdJC9ul7EchbMDuyCUUMbKWmBebF3WdzJtcMA4m3xN1xSbzuLukIwRNIBAzJDhq7t5D4qE7Z1eVR6FxEEWOoyUM+y2uR7qynl60b2g6EWLbnuI1UkVHqXOs0ZkngAufaZ1aaE9Puy6RwAJK9J3e2Gyki/wAjm53H/SX7qSwyML4ziAJbfiCOY7Rmmm0qmwsDqqpP6JS+Cje7eIMhc4eaNB/c4+aD2X+C8hfWuc4lxuSST3lWfwgbQu9kQOgxu7zk0eq5/wDSqCvBaOT2lboKdWuJuS7vub+tWTYW9VrMkJI4OJJcO/mFUsfNTxFvMA9uSdxUlTOct298wdECDcGypwTB73OZhJJbw7O5BywlvdzSKGJoqjQOSbUQ6oScFM6SU4bALFEw17LphscYXpXidbRH7KeRe6WSdGk1RYHVC5NWgnPUJcuTA5Gw/wAbW/GkuxreNDEWyrvFswp45bpcdo5eb7/2WmbQt933/svVyR1Uar47PuOOaGUs9TiOllESpPoaZpxUa7cFrCsYwBMNkhgfik81gxYeLzwaPj3BAtU0UlsrLG4G1tY+V+OQ/wDVvADl+6P2HG1/SQu+802Pay5B9V0tPq/ddQvIdcZEfpZZxHjLdsJottujYWYRckHF94ZC9r9yLdUSz2jEr5MZALMgOedhoh6ek6UBts+B4/6Vm2Buu6LE5r+u4WDy24aONhfMqDdfw6opvh1sfBs6TrSg9JZrox5oHB5vnlz71ZpJcR+Cqs+4pc4ufOXE5m7Mz3nGnMFO9kWAuxEAgOtbsBtfhlx4JXJfspGMv0ea7frOlqpXcMRA7m9Ue4JeE021u++DO+Nv91rH0hK7ZLojTWjgmmns0VxhRcVJiF7+791L/DP8vd+6OSFpsEgc4aEhH9PcYX2z0I+NlGyisdfcpnbPxWOK1uz90VNIFM1HE3imFJM0Cy4h2CSPP93D1qKTZxb973fugvSA2LHcL2u5IsBg1IVR8Yc3K6zx9yopRBbLbJK0aFDOqc8kiZtQgc/SuP4vn5vv/Zb8RGixF2V1HjSQbZPL3/siBtI8vf8Asg1AGJXrLS6WJCxzZYtrLLGMWlu6yywDSMpIuKgjCYN6oRiBmg39f0WfdvzNlkhs3v8Azy/Nam0a3nb3p2BF13I2NjN3aAAn052+u1XOaMNyCB3Ugw0rbZF13H8kwqI8lxSPX81SoCeFBIFNMbfFRytyUWWFm0KJsjS0jI5LzXaNF0UrmHh9Ar1J6pu+1HmyT/yfTmPrtVPGVOjl/wDTC42vhWqSbC63NMOkSko+KS4C6JI8+LJXORVEy5QLimmxmYnBTfBlssdJTgMQNdRdUlNWjKy3JDdhuorp0uNqjzybUqEhH7ShAkICDeutHG0cEqMHNdOXDEwpMwZowISHVGhqVhFCxdWWWRsY5utXXRC5KIDFJG1cAIiONBsKOoW5hFnOyghb9e781KD+n6p48FZxI67h3/sPiuhnK0cvoLiDM3+sv3W6W5eXDgQtLgYdPX465kEEYOZDRkMzol82+cViM/SLJKdutjjJLHSyWJNh1WgcS5JJJHVLS8NaBexAvfuz19C5enouVcLfTbwsmNhkdLLmTa4Y0YuLQfVr8En3U2C4T4nDq2y70z3joMTchoptbKRcsf6LZN6bmzGkoLblYZad7XNIcLOHLI3/AFQFC2QShgBaCbXLbt7zyy7U9jgdK1zXgXFxdubT2pmlF2RuUk0UAoqm0UD2WJaeBIXdM7ULpe0efxhNlYN3o0harBu7JwUJ8LQ/0WBSO80qJ7lw592lSR1Mpu02+UcgHiyaV0PXKEwZrpT0cUlsBcVzdNW0YK0aAJrBTFseqPYMlJ4iNV0GINmoRByy64WXT0azvEsWmNU5Yg2kYiCKhULIUZDBZKzKzb+qFDLJYLcsl3FQnM92f17lWPBGEwts0+gfmUz3YpsRseJv9esJU93V+uKe7vuwSN7APj/pJ6PRbxX5F7oNkNDCDlfiMio/4MwOtnbmTf1BMhV4mjD2KLEBmVyNnqJBbIGsAAS7bEWtlHHtZnXkleGsaQ1t+ep+IUVRtaN2YORR6jLpCyla4ZgH4+tYafDpkFxQ1rXjqm/Lu0UtTJkpMajzDbItUyj/ACP6oaN3WHapttPvUSH/ACKGYcx3j4rvXDxZ/wCmMmBPN3jmUkZom+77uuoT4Uh0szgoi8AFSE3QlYzJRR1sSVbrvQb47ORhbndc1OYyVU6OVo4jWyhhNZd+NBUBoKYy4UJiW2VYRzIri6RyoarKQttaulJG1dFkjpgspWi65ARcESmxkbhitqpSVp60AlCLWu171I7Kw529y4As6x5+5cufdyumRCX8O8eoKzRQ4ZGnvHrAP5KrxOuM/q6tlG7HE13EBjj6LA/n6lL0OnwLfs0dX64qGtcXHANSpdkuGC3d+iglnEWOR9rnIdg+vguej0k9HMm6sTx17kXva5tfS9u4BKH7EZHNYXwgOs3gOaNm3oNg2FnSv844QSG300S2TaVVmTT5nibC3vT1om97Do2BoGHK2WXJTSvuEvpK8uycwtPHiPWjHjC3s1Uq2PejzfbB8vJb+53xUFM2596yXrOJ5kn15/miYI7BdvEeO9uwnFkme73npZEy5TnZJAcoS4Uh0s1wh6lwwrZN1E9thmo0dbehFUeci46fqIeozcm1CzqpmyEVbERjzzCw04KaV1MNUE1idMDXwH8XAITmKPqhK3t6wTqLzQlkNBI88K20rqykijzXTZzBNNEiwFxE1duUyhpxXAC6Y1ZIbLGF1bHY35ofipqqZxNrZLg6XHBWjwk+m8Vj35q1buVoLCzU6W7HG3quR3EW4hVNz7+hbpal0bgWmxH1YjiOxaUbQ0J4uz1DZdWW68PWR9WUrj0soxC7Rnb9uSruyNsiYagPF7tGpGt28xrlqO3VP6GpaTlbNcck09np+clJaJtq7WDBZmXKwASCWondnif6rBWl8kQF3AX7bICbaDSdBZa2O0BQSlwzFud0Ft2rLKd/O1h/6y/NMn1jOFlXt59oN6At+88iw/xabud3XAA9PJaCbkT9ZYxKvG4AZqZj7oIu6q7gvfiuto8uxxSsuU2oKfC9V8S4dFY9my4mgqE9FYVZYGMyS+rda6PppLhKtqy5qKOqekLCc082f5qRMzTOkqMLU8kRg6YXUtu0pQdVNPWlLZKg3TJGlKyfD1wnUZyCrzKrMXTmOsFghNDQaKPhUsGqjup6Zq6DmDGGy7suQFZNhboOq44nxyC76gU0jcP8oObjbKTfrNwtfyzap0MV+64dmrjT7gse6KIVQ6eoY+WnZ0RwvjGPoy9+LyZe2MkCxtlcob7E9fD0v9B/EPM/xLui87s873LUa0IaPZDZdSe4JZtXY7o3ENacPP4X5L0vcjZ8MmznmVwjPjcTA/Bjf1oz1BmDa5vrbJM5dxjO6WDEWuY98Yd0d4XOa0uALy4EE20AcRqsnJMb8XHZ4m6jcHWOv6rH05CujNx8cbZ+m8k+llq3SYPNfE7onU9sWbukLGg3HnXsidv+Dh1NBK90ji+DoulDoi2J3SENIhlLvK4HOAPVHEi66UiB57HIWnK4I4jIjtBTij3iItivf+9tg4/9ho73d6fUG4HTRwS9MBFJHVSyvwX6A0ou9hGLrEgsscvOXNX4NwxsrBUg1UEAqpYOjIYGYWvcxs2LrPa14JGEcroNX0Kk1wTV28rnGwcSOdsJ9VyoWbYP92vfdPazwddHLWx9PfxN1I2/R26Txp7I72xdXD0l+N7cFBtfc+OHaUdBHU9K90rYZHiItbG57wwAAuOOzSCdLG4vxSYIb/rL9is7dLdATyxad9hqls0rpHEuJJP16Ar8zwXwF3/33tVeIPPi7v8A6HeYGeU6zMnXcbWwmwKEovB20GNtRUiGSeeanp2tidI1zoZOhL3uxN6NhkyBseaKSXBXJvpTuiyssiisdSvUt3t0KWKTZrpC508lVPDLG5gdE8wPax7M3WDW3NjY4r6CyVDweNmkhNNUtkZNNUQucYnR9G6BpleWtuS9uC9tCchYXyXZijuT7ZdSBHZPWeC8F4JqHRRmCpnLp4CyRnizmB4dGHnItkDg4E30so9ibJhrXspqclvQR1Er5eiHT1B6TqNZEH3cQzBZpdl1/Sso2hk6ZNRS9VJtpz9dPdg7EdPVPp2OcAzpCXSRlsgbGOt5K5Ifww31Kl2vuAWh7myuLhAalkb48EjhG/BKxzcRwuaCHDW4KlGGy0p2in9IRojtmvx6q1ReDUhzg6VxDHxQu6KEyObK+Nssgc0PFmMD2guvck6ZKEblGnp5JnyFxbJNFaGPHG0xP6PysmIdHiOYyORHOyZx0JGSsTTwABKZwEwqpUqldmliPMGjzfZWWGhGEKsxOs8d6tsEnVCaYPP+lBDgiaVy+svsxSfhab2EXyrY3apfwtP7GL5VZxIZHywHdqte62320dHVuEoM07RDHCGklut6guOQs172i2dyV799naX8NT+xj+VZ9naX8NT+xj+VDAOR890W/UsUcYbHCZIWOignc1xmiY64wtIdhNsTrFzSRdap/CE9kIjMUDiIH0fSlrzN0Dw4YLh9ssWRtfIXvnf6F+ztL+Gp/Yx/Kufs1S/haf2MXyplH9gbPmuDe6SGDxdgZhMzKjEbl2KNpaBra1jyTVnhSqGyGUxU739NJUML2yHo3TNDJAy0g6paLZ3I4L6AO7dL+Fp/YxfKs+zdL+Gp/YxfKmSSA3Z8wQ75TNoXUPV6J0nS3z6QeacAde2AuY11rat1Uu3N7PG2kyU9N0zsOOpa17ZnFthc9fBcgWJDc19M/Zmk/C03sIvlWfZmk/C0/sIvlRsB85x7yin2LJTMm6SWqku5gaR4vE2weC9wzdIWsyblhCDqfCJPJE8FkAlkiFPLUta7xh8TQBgccWAXa1oLg0Egar6Y+zNJ+Fp/YxfKtfZik/C03sIvlQMfN1V4UJpGPDoafFKKcTSta8SyGmcx8ZccdgfJgGwANzlpZXU7zPNea3CwSmcVOHMsDg8SBut7XHO6+pfsvSfhab2EXyrDuzScaWm9hF8qxj5hj39mbezIutWt2jo7+a3F1PO/l9Y5a9qKp/CZM3N0NPI5k0tTA6RjyYJJn9I/o7PAIx9YB+LMBfSY3boz/S03P+RF8q0N26PL/i0ueY8jF8qxj5q2X4RJohEHMhlfDO+piklD8bXyEOkF2vAwuIzFuPBRbO39ngZE2MRjop5agXaXYjMzo5I3gmxYW3FrXzOa+mn7t0Y1paYd8MXf/asG7tEf6al9jF8vaFjHzTFvqGGUxUlND0sE1M8RdKARPhu/ryO6zcOQ0zKD2BtZsMuMxRTZWAlx2abghzTG9pBy58SvqT7M0n4Wm9hF8q2N26Qf01N7GL5UriGzwKh3vlNZJVOwF8mLpGlvk3Ne3C5hbfzcIA1vlqmOxN4oGVoqHtip2Qxv8lE17vGC4FvRddzhc4sySBYL25uwKbhT0/so/lWfwCm/Dwexj+VJg76NkqPn2Pe59pRNFDUMllNQWTBxDZXXBewsc1wuMrXtYBa2dvX0ccscUEEZla9j3sEmPA9xcWWdIW2A6oOG4AGfFfQf8BpdPF6f2MfH/wArh+xaRoJ8Xp8hiNoY725+b2FHF102S/R81VMiXvcvp7xKjP8ATQ6gZwR6kgW04XzXQ2VRkA+Kw5mw8hHfS9/N0tmsoUFzs+Vg+zwrNBUdUL35uz6EkDxaC5sB5CL7xsPu/V0eNhU/4eD2UfyrOFmU6DlixYqEzFixYsYxYsWLGMWLFixjFixYsYxYsWLGMWnsuLHs9xv+S0sWMQeIN7eHLh6OxSS0wcbm/DS3DTh2rFixjTKRoAHAX1sdRbPLkskpWutwtyt3Z3Gei2sWMRP2eCNT23APZy1z1XctE1xJIzPL1LFixjnxBvbpbh29naVjtntN9c76WGpvyWLFjHTKNoN89COHG5Og1z1W2UoAIzzFjp28h2lYsWMQDZEf+XrtwtfIfspG7PaAAC7I4teNrcuWXo9K0sWMaZstgLTndtiM+WnDsCLWLFjH/9k="/>
          <p:cNvSpPr/>
          <p:nvPr/>
        </p:nvSpPr>
        <p:spPr>
          <a:xfrm>
            <a:off x="917575" y="6175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0" name="Google Shape;320;p18" descr="data:image/jpeg;base64,/9j/4AAQSkZJRgABAQAAAQABAAD/2wCEAAkGBhQSEBUUExQVFRUWGBQUFRUUFxcXFBcXFBcXFBUVFxcXHCYeFxojGRQVHy8gJCcpLCwsFR4xNTAqNSYrLCkBCQoKDgwOGg8PGikcHBwpKSkpKSkpKSkpKSkpKSksKSkpKSksKSwpKSkpKSwpKSwpLCwsLCwpLCkpLCksLCkpKf/AABEIAOcA2wMBIgACEQEDEQH/xAAcAAACAgMBAQAAAAAAAAAAAAAEBQMGAAECBwj/xABAEAABAwIDBAQLBgYDAQEAAAABAAIDBBESITEFBkFREyJhcQcUIzKBkZOhsdLwFkJUwdHhFTNEUmLxJHKCNKL/xAAZAQADAQEBAAAAAAAAAAAAAAABAgMABAX/xAAiEQACAgMBAQADAQEBAAAAAAAAAQIREiExA0EiUWEyEwT/2gAMAwEAAhEDEQA/APP2nJba25UjWZWXMQsUhcgqrjMLKF4dqF3UZtKj2cM0rbCqsYGzeC34xdacFxGM0jbY/wBNTxgtN1V5W2cVaql+Sq03nFGAkzL5ZKJ0SIBXLxn70wtA0w4KFxRRh5qAsTJiM3CmFPIdNf7e0ckA1uaaUkV28rHPs5OH5oMMRpTHGy4vcH0gjiPrmotpTF7LnUaqSmBabjjqOTh/pTSwa/2nP9R6kn0tVoF2LJkg9tDP0o+h2Y9shFsgcjzHBDbYpX380+oqtolToTgIhijdC4agjvC7bogKiQDJO9jjqJK3RO9kfy0o8Q8hB1hs1FoTaPmFFDy4Nt1ayzUdtqTpGkBI93oHYck/pYtbo0PBtxplDroC11igSr3tPdvpH3HJB/YsrEnB3oXxyrMQULhmt25rAIqp/VXGypbuU74MQKCpW4JFmD6P5Qh2OU8rrtug75KJVm53X0VemHWKbscQUpmPXKdE5M4Dl29+dgoCV3TMLngcyiZBDacu7Vj6PPuTPZlIQ99/u5ev/aPr9kkueWjIgEerT1j3qedMuvK1ZWfFDmrCyisXkDg09+IC/wAbpFUh8T8J7CO0HQq0bOqL9odhGfbYfEJpPQkI7o4lpbR4stRfvAsfdYouKO7AbfQJ9+v0UJXVLoy+MjQg58hmP/zZRbO2v1SONs+8Zes6oIo6Rb9g04eDYXtb38Pcn7NiMcM2hKfBu0vZLIdC4NHeBd3vcre+OxQvYyejz3whbEYynxNAFiNO9ecN0XrfhMj/AOGe9t/WF5K3RUXDn9Fs7bonmyR5NI26J7so+TWFj0NQW0h1UbiQe0TkiujS4O912+TGSsVLSA5qt7sVXUsrfs96Dst5NUEQ0o5Kc045LgyALnxhSyL0ePyON11ITZTSt0UE50XQcAXs9mRQtbBZ10TQygaqWchwSt7GStHUJuwISYEImNwsh6kWSJBYHJKlUp6yPlQEmqZE2RPCdbKobt1scnDnlxCBdR+TY8G4JIcORH7W9as1JCCxoGRABB5Gyn6S0dHlDewJ9K+5JeATY2HZxPAaIqDaUzHAOItpdw/P9VPPT9I8lrXMtYObivc2F3A2BAPLhzXUWyL3uXYRmcTr5ctMlO0WUWno3tDZTakAnqubkDrlyKDaOjbgw31zJtYf7+KsO7zpAB1GOdwBNssJAxXGt7HuvkUrdQPILnOLZHHFe1x3EHksv6NJfUthuztnmqc18uHzCwlpz4hpNu/3eur7e2YaepdFfg037HL0bZ8DgwSEBxaLY2sIc4ZAjAD1jyta5tkVVtq7LdVbSc1l9GYibgtAaMRIOhF7W5hUj0l6x/Eue4gDKGPhcvJ7buIv6gE+dUpdBAI2NY3JrQAB2BbJSN7CtCPwlVV6QjmW/FeUNXpPhDf/AMf0j4rzW+StHhzev+iRuifbL/lhIWHJPdlHyaIsQ0hA7TPVRpcgq45LIaT0N90LYQrfG/CqnumwYVZHuRaG8uHc1Vmth5QbpM1sVSQrlRQS/ghpnIiZmd0FPqqnKTtksioMwh6OO4zR0DQEMQncVOoamMhMY1FUyi1rIoLWhJLGlVRqU7m1SWrHWK1IRhmxK1rHEPPUcLOyun9DKMsJu3QHnbJVCNPthS3bbiD8VH0jqzo8J7otEcOLMHCdL2uDxzB1Uk8JtZzsQ5NbhB79SfWoKWTJTS2e3CfdkuW2j0NMd7tsBfnxBHrRNfSgOaA0EgAHOxB9IsQRY8CL8Ui2PRkSYQ5wBBAIPWbfiCQb+lP5aXCW2c52QF3G5y0unXAPobC8hl3AADPCDc5cygNkRBjMRAxyEveeZcSdeQvYKTaMeOIsvbFZp7rgu9wI9K4DlWKs55v4GOconSocuKjddHElZXt/pLwekLz9pV436v0I7wqK05KiWjnm/wAiRpyT7ZR8mkLdE62Z5iwIjAFQTUpkNgpcSYbAbeVEdq9E+71E6MWKcmIlFmABYEtlIpJUAupVAaY801LlxkhkkB0eW9OSFA1pJ0Usb7aoqJwXTic1kVOwgZowy4QsMWJTMhFlsQ2DR7TzsupaladSi91I+ixJXFhUheam7s0rrXdcp0/Y7r5JLWwFr7FLVAZC1MdlPLTf6sgowrBsqjw075HDzsDW9zjr6ckknofzVsZ0lRcLmqgvxeP+pP5IN0TmdZvpHBH0u2GccjyK5WvqPQjL4zvZdIC8AyzttyNveQrfTgg5vc8EauAB9wSGg2xFe7i0AcTkEwottieTBCMR4XyFuLnch2an4HY+SHNJJjErjk2N+C50yAxHssTb0KfowjmUTGU7mOzaWvxk8cYOMnvuV51u7vPgHQSuzYSxrzxANgHcjpmrJ6OT0nTsuxaFwSEB40tGVSfoRfsIPCA4dB6R8V541Xffh/kvSFRgVbzlkrJZZOyRpyTvZzuoEjGib0T+oE4UHdImmwH+VSMvTPd2TyiWekwyei5ukK4MijMwXDplw5Mk5MlxLeJDeMBddOEFIWzzcLipeW2PBdsN9FkzcTSF7L/g5GzaBC7G0koLiCt9IpZMNDhu0VJ/FEj6Rcvn5I5GofnbBCUVVZicSgS8nittF0HsyGuw9nGeTreY3rO7hw9OQV5ZRdJC9ul7EchbMDuyCUUMbKWmBebF3WdzJtcMA4m3xN1xSbzuLukIwRNIBAzJDhq7t5D4qE7Z1eVR6FxEEWOoyUM+y2uR7qynl60b2g6EWLbnuI1UkVHqXOs0ZkngAufaZ1aaE9Puy6RwAJK9J3e2Gyki/wAjm53H/SX7qSwyML4ziAJbfiCOY7Rmmm0qmwsDqqpP6JS+Cje7eIMhc4eaNB/c4+aD2X+C8hfWuc4lxuSST3lWfwgbQu9kQOgxu7zk0eq5/wDSqCvBaOT2lboKdWuJuS7vub+tWTYW9VrMkJI4OJJcO/mFUsfNTxFvMA9uSdxUlTOct298wdECDcGypwTB73OZhJJbw7O5BywlvdzSKGJoqjQOSbUQ6oScFM6SU4bALFEw17LphscYXpXidbRH7KeRe6WSdGk1RYHVC5NWgnPUJcuTA5Gw/wAbW/GkuxreNDEWyrvFswp45bpcdo5eb7/2WmbQt933/svVyR1Uar47PuOOaGUs9TiOllESpPoaZpxUa7cFrCsYwBMNkhgfik81gxYeLzwaPj3BAtU0UlsrLG4G1tY+V+OQ/wDVvADl+6P2HG1/SQu+802Pay5B9V0tPq/ddQvIdcZEfpZZxHjLdsJottujYWYRckHF94ZC9r9yLdUSz2jEr5MZALMgOedhoh6ek6UBts+B4/6Vm2Buu6LE5r+u4WDy24aONhfMqDdfw6opvh1sfBs6TrSg9JZrox5oHB5vnlz71ZpJcR+Cqs+4pc4ufOXE5m7Mz3nGnMFO9kWAuxEAgOtbsBtfhlx4JXJfspGMv0ea7frOlqpXcMRA7m9Ue4JeE021u++DO+Nv91rH0hK7ZLojTWjgmmns0VxhRcVJiF7+791L/DP8vd+6OSFpsEgc4aEhH9PcYX2z0I+NlGyisdfcpnbPxWOK1uz90VNIFM1HE3imFJM0Cy4h2CSPP93D1qKTZxb973fugvSA2LHcL2u5IsBg1IVR8Yc3K6zx9yopRBbLbJK0aFDOqc8kiZtQgc/SuP4vn5vv/Zb8RGixF2V1HjSQbZPL3/siBtI8vf8Asg1AGJXrLS6WJCxzZYtrLLGMWlu6yywDSMpIuKgjCYN6oRiBmg39f0WfdvzNlkhs3v8Azy/Nam0a3nb3p2BF13I2NjN3aAAn052+u1XOaMNyCB3Ugw0rbZF13H8kwqI8lxSPX81SoCeFBIFNMbfFRytyUWWFm0KJsjS0jI5LzXaNF0UrmHh9Ar1J6pu+1HmyT/yfTmPrtVPGVOjl/wDTC42vhWqSbC63NMOkSko+KS4C6JI8+LJXORVEy5QLimmxmYnBTfBlssdJTgMQNdRdUlNWjKy3JDdhuorp0uNqjzybUqEhH7ShAkICDeutHG0cEqMHNdOXDEwpMwZowISHVGhqVhFCxdWWWRsY5utXXRC5KIDFJG1cAIiONBsKOoW5hFnOyghb9e781KD+n6p48FZxI67h3/sPiuhnK0cvoLiDM3+sv3W6W5eXDgQtLgYdPX465kEEYOZDRkMzol82+cViM/SLJKdutjjJLHSyWJNh1WgcS5JJJHVLS8NaBexAvfuz19C5enouVcLfTbwsmNhkdLLmTa4Y0YuLQfVr8En3U2C4T4nDq2y70z3joMTchoptbKRcsf6LZN6bmzGkoLblYZad7XNIcLOHLI3/AFQFC2QShgBaCbXLbt7zyy7U9jgdK1zXgXFxdubT2pmlF2RuUk0UAoqm0UD2WJaeBIXdM7ULpe0efxhNlYN3o0harBu7JwUJ8LQ/0WBSO80qJ7lw592lSR1Mpu02+UcgHiyaV0PXKEwZrpT0cUlsBcVzdNW0YK0aAJrBTFseqPYMlJ4iNV0GINmoRByy64WXT0azvEsWmNU5Yg2kYiCKhULIUZDBZKzKzb+qFDLJYLcsl3FQnM92f17lWPBGEwts0+gfmUz3YpsRseJv9esJU93V+uKe7vuwSN7APj/pJ6PRbxX5F7oNkNDCDlfiMio/4MwOtnbmTf1BMhV4mjD2KLEBmVyNnqJBbIGsAAS7bEWtlHHtZnXkleGsaQ1t+ep+IUVRtaN2YORR6jLpCyla4ZgH4+tYafDpkFxQ1rXjqm/Lu0UtTJkpMajzDbItUyj/ACP6oaN3WHapttPvUSH/ACKGYcx3j4rvXDxZ/wCmMmBPN3jmUkZom+77uuoT4Uh0szgoi8AFSE3QlYzJRR1sSVbrvQb47ORhbndc1OYyVU6OVo4jWyhhNZd+NBUBoKYy4UJiW2VYRzIri6RyoarKQttaulJG1dFkjpgspWi65ARcESmxkbhitqpSVp60AlCLWu171I7Kw529y4As6x5+5cufdyumRCX8O8eoKzRQ4ZGnvHrAP5KrxOuM/q6tlG7HE13EBjj6LA/n6lL0OnwLfs0dX64qGtcXHANSpdkuGC3d+iglnEWOR9rnIdg+vguej0k9HMm6sTx17kXva5tfS9u4BKH7EZHNYXwgOs3gOaNm3oNg2FnSv844QSG300S2TaVVmTT5nibC3vT1om97Do2BoGHK2WXJTSvuEvpK8uycwtPHiPWjHjC3s1Uq2PejzfbB8vJb+53xUFM2596yXrOJ5kn15/miYI7BdvEeO9uwnFkme73npZEy5TnZJAcoS4Uh0s1wh6lwwrZN1E9thmo0dbehFUeci46fqIeozcm1CzqpmyEVbERjzzCw04KaV1MNUE1idMDXwH8XAITmKPqhK3t6wTqLzQlkNBI88K20rqykijzXTZzBNNEiwFxE1duUyhpxXAC6Y1ZIbLGF1bHY35ofipqqZxNrZLg6XHBWjwk+m8Vj35q1buVoLCzU6W7HG3quR3EW4hVNz7+hbpal0bgWmxH1YjiOxaUbQ0J4uz1DZdWW68PWR9WUrj0soxC7Rnb9uSruyNsiYagPF7tGpGt28xrlqO3VP6GpaTlbNcck09np+clJaJtq7WDBZmXKwASCWondnif6rBWl8kQF3AX7bICbaDSdBZa2O0BQSlwzFud0Ft2rLKd/O1h/6y/NMn1jOFlXt59oN6At+88iw/xabud3XAA9PJaCbkT9ZYxKvG4AZqZj7oIu6q7gvfiuto8uxxSsuU2oKfC9V8S4dFY9my4mgqE9FYVZYGMyS+rda6PppLhKtqy5qKOqekLCc082f5qRMzTOkqMLU8kRg6YXUtu0pQdVNPWlLZKg3TJGlKyfD1wnUZyCrzKrMXTmOsFghNDQaKPhUsGqjup6Zq6DmDGGy7suQFZNhboOq44nxyC76gU0jcP8oObjbKTfrNwtfyzap0MV+64dmrjT7gse6KIVQ6eoY+WnZ0RwvjGPoy9+LyZe2MkCxtlcob7E9fD0v9B/EPM/xLui87s873LUa0IaPZDZdSe4JZtXY7o3ENacPP4X5L0vcjZ8MmznmVwjPjcTA/Bjf1oz1BmDa5vrbJM5dxjO6WDEWuY98Yd0d4XOa0uALy4EE20AcRqsnJMb8XHZ4m6jcHWOv6rH05CujNx8cbZ+m8k+llq3SYPNfE7onU9sWbukLGg3HnXsidv+Dh1NBK90ji+DoulDoi2J3SENIhlLvK4HOAPVHEi66UiB57HIWnK4I4jIjtBTij3iItivf+9tg4/9ho73d6fUG4HTRwS9MBFJHVSyvwX6A0ou9hGLrEgsscvOXNX4NwxsrBUg1UEAqpYOjIYGYWvcxs2LrPa14JGEcroNX0Kk1wTV28rnGwcSOdsJ9VyoWbYP92vfdPazwddHLWx9PfxN1I2/R26Txp7I72xdXD0l+N7cFBtfc+OHaUdBHU9K90rYZHiItbG57wwAAuOOzSCdLG4vxSYIb/rL9is7dLdATyxad9hqls0rpHEuJJP16Ar8zwXwF3/33tVeIPPi7v8A6HeYGeU6zMnXcbWwmwKEovB20GNtRUiGSeeanp2tidI1zoZOhL3uxN6NhkyBseaKSXBXJvpTuiyssiisdSvUt3t0KWKTZrpC508lVPDLG5gdE8wPax7M3WDW3NjY4r6CyVDweNmkhNNUtkZNNUQucYnR9G6BpleWtuS9uC9tCchYXyXZijuT7ZdSBHZPWeC8F4JqHRRmCpnLp4CyRnizmB4dGHnItkDg4E30so9ibJhrXspqclvQR1Er5eiHT1B6TqNZEH3cQzBZpdl1/Sso2hk6ZNRS9VJtpz9dPdg7EdPVPp2OcAzpCXSRlsgbGOt5K5Ifww31Kl2vuAWh7myuLhAalkb48EjhG/BKxzcRwuaCHDW4KlGGy0p2in9IRojtmvx6q1ReDUhzg6VxDHxQu6KEyObK+Nssgc0PFmMD2guvck6ZKEblGnp5JnyFxbJNFaGPHG0xP6PysmIdHiOYyORHOyZx0JGSsTTwABKZwEwqpUqldmliPMGjzfZWWGhGEKsxOs8d6tsEnVCaYPP+lBDgiaVy+svsxSfhab2EXyrY3apfwtP7GL5VZxIZHywHdqte62320dHVuEoM07RDHCGklut6guOQs172i2dyV799naX8NT+xj+VZ9naX8NT+xj+VDAOR890W/UsUcYbHCZIWOignc1xmiY64wtIdhNsTrFzSRdap/CE9kIjMUDiIH0fSlrzN0Dw4YLh9ssWRtfIXvnf6F+ztL+Gp/Yx/Kufs1S/haf2MXyplH9gbPmuDe6SGDxdgZhMzKjEbl2KNpaBra1jyTVnhSqGyGUxU739NJUML2yHo3TNDJAy0g6paLZ3I4L6AO7dL+Fp/YxfKs+zdL+Gp/YxfKmSSA3Z8wQ75TNoXUPV6J0nS3z6QeacAde2AuY11rat1Uu3N7PG2kyU9N0zsOOpa17ZnFthc9fBcgWJDc19M/Zmk/C03sIvlWfZmk/C0/sIvlRsB85x7yin2LJTMm6SWqku5gaR4vE2weC9wzdIWsyblhCDqfCJPJE8FkAlkiFPLUta7xh8TQBgccWAXa1oLg0Egar6Y+zNJ+Fp/YxfKtfZik/C03sIvlQMfN1V4UJpGPDoafFKKcTSta8SyGmcx8ZccdgfJgGwANzlpZXU7zPNea3CwSmcVOHMsDg8SBut7XHO6+pfsvSfhab2EXyrDuzScaWm9hF8qxj5hj39mbezIutWt2jo7+a3F1PO/l9Y5a9qKp/CZM3N0NPI5k0tTA6RjyYJJn9I/o7PAIx9YB+LMBfSY3boz/S03P+RF8q0N26PL/i0ueY8jF8qxj5q2X4RJohEHMhlfDO+piklD8bXyEOkF2vAwuIzFuPBRbO39ngZE2MRjop5agXaXYjMzo5I3gmxYW3FrXzOa+mn7t0Y1paYd8MXf/asG7tEf6al9jF8vaFjHzTFvqGGUxUlND0sE1M8RdKARPhu/ryO6zcOQ0zKD2BtZsMuMxRTZWAlx2abghzTG9pBy58SvqT7M0n4Wm9hF8q2N26Qf01N7GL5UriGzwKh3vlNZJVOwF8mLpGlvk3Ne3C5hbfzcIA1vlqmOxN4oGVoqHtip2Qxv8lE17vGC4FvRddzhc4sySBYL25uwKbhT0/so/lWfwCm/Dwexj+VJg76NkqPn2Pe59pRNFDUMllNQWTBxDZXXBewsc1wuMrXtYBa2dvX0ccscUEEZla9j3sEmPA9xcWWdIW2A6oOG4AGfFfQf8BpdPF6f2MfH/wArh+xaRoJ8Xp8hiNoY725+b2FHF102S/R81VMiXvcvp7xKjP8ATQ6gZwR6kgW04XzXQ2VRkA+Kw5mw8hHfS9/N0tmsoUFzs+Vg+zwrNBUdUL35uz6EkDxaC5sB5CL7xsPu/V0eNhU/4eD2UfyrOFmU6DlixYqEzFixYsYxYsWLGMWLFixjFixYsYxYsWLGMWnsuLHs9xv+S0sWMQeIN7eHLh6OxSS0wcbm/DS3DTh2rFixjTKRoAHAX1sdRbPLkskpWutwtyt3Z3Gei2sWMRP2eCNT23APZy1z1XctE1xJIzPL1LFixjnxBvbpbh29naVjtntN9c76WGpvyWLFjHTKNoN89COHG5Og1z1W2UoAIzzFjp28h2lYsWMQDZEf+XrtwtfIfspG7PaAAC7I4teNrcuWXo9K0sWMaZstgLTndtiM+WnDsCLWLFjH/9k="/>
          <p:cNvSpPr/>
          <p:nvPr/>
        </p:nvSpPr>
        <p:spPr>
          <a:xfrm>
            <a:off x="1069975" y="769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21" name="Google Shape;321;p18" descr="Five Bloneds famil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7182" y="1447800"/>
            <a:ext cx="3830117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Questrial"/>
              <a:buNone/>
            </a:pPr>
            <a:endParaRPr sz="3600" b="1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27" name="Google Shape;327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21920" algn="l" rtl="0">
              <a:spcBef>
                <a:spcPts val="0"/>
              </a:spcBef>
              <a:spcAft>
                <a:spcPts val="0"/>
              </a:spcAft>
              <a:buClr>
                <a:srgbClr val="ABC2C8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28" name="Google Shape;32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432" y="1752600"/>
            <a:ext cx="3819690" cy="4028988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9" descr="data:image/jpeg;base64,/9j/4AAQSkZJRgABAQAAAQABAAD/2wCEAAkGBhQSERUUEhQVFRUWFhUYGBQXFxcYGBgYGBcXFxgYFhgXHCYgGBojHRUXHy8gJCcpLCwsFR4xNTAqNSYsLCkBCQoKDgwOGg8PGiokHiQsLCwsLCwsKSwsLCksLCwsLCwpLCksLCkpLCwsLCwsLCwsLCksLCwsLCwsLCwpLCwsKf/AABEIALoBEAMBIgACEQEDEQH/xAAcAAABBQEBAQAAAAAAAAAAAAAFAgMEBgcAAQj/xABMEAABAwIEAwQHBQYEAgcJAAABAgMRAAQFEiExBkFREyJhcQcUMoGRobEjQlJy0RUzYrLB8IKS4fFzkxZTg6KzwtIXJCUmNDVDY3T/xAAaAQACAwEBAAAAAAAAAAAAAAAAAwECBAUG/8QAKREAAgICAgEDAwQDAAAAAAAAAAECEQMhEjEEIjJBE1FxQmGR8CMz4f/aAAwDAQACEQMRAD8AzBtsEHNuNj9aZKqdeczK09kTHlypsDWlnMoUk0200RJmlKp3MBA38Kh6LQi5Okc01m1Og617dXIQO6Ped/cKkqVEACVck9P760y20AvWFL+Sao5M6ePx4wW+xpiwcd1UShPwJ8qKWmGNp0Anz2pxoHzPyqcwzI31oTG0Kt1ZdkiKlu2yViRCZ+B8PCoVyzlTJJ9xPypeFtrUD3SU8jrvy1qORDxpobTaJgjn0qKq3GuWn8aztpC41jbxnfwpm3ug4iUxP3hzSeum4qye6OV5Ph/qgMqzAa7VEWDpU26lKe9z2iozK9fCo70c5xcPgUU7Ab1LSlSACaQtrmOVKefJTrVqoRaaos/DapaM/jP0TRQpoVwmZZV+c/ypoyU02PR6Hxv9URlQ0JAk8gNyToAPeaE3yJDyFqiADm5BW5MHQCAR4nXoKslqyIzT7KtB45VAH3ST7hQ3iUG5DaV7CApIIBMHXXnty50nI7ZvxqkZq4S+lZTCUBUDqoD67yenzqK7aEIhOk7k7nTl0TVsubNKYkBI3gRHh9BNVfFL8uewNOR6n+u398lLukNoBPtQYmktzIjWnXUZfEnmf6U5hVyEOAkSNj+vxitV6MjXqoYfmdRB3+OoptImpN/chbiiBA0AHgIA+lRgKldFX2ONoM7Ucw+3J3EGP70NBW1KG1FMOdJOXRPPY/rScvRpxdUFVWw0lRQQdFJ1mPdrROwcSpClGSpsJOcCJ5BQ15DQ+PnUW0cJ9vKdNDyPXy3NO3ClISUIEIIKeWskRHvAIPxpCGsJKtSFessqglKFLRB9lQk6cxprzGYVYHEER4gEeRoXwIFOylZUvKIzFJAGwieny0FWTFbYIDaQRokiByAWqPl9K047TM+SqBkV5TkV2WniDK00qa8nUeVI50gx8RwDWemtMWt5Kyo+7wA/rSbxcI89KbsWiqUjcwPLrRLo1+NClYabOVvN95W5/pSWUZBB9pWqjT9uQSBuP6Cf0qNfrlYQndW/vpF/Y2JBCzeB8huaM2Fq48JSABy/vnSMB4aLpCANBGbp8a0/B+H0NpAjaqJuT10XpRWyo4PwXnXmck+E1cBgoCcqUgDyo2zagbCn+xpyhQpzso+IcKZxBI13kTVMxnhwW6gUns1ctAUKHQxqK2R63qscVYUHGjpqNQfEa0uaa6LRp6ZmN7Z5x0MDQ6j/AAkcqFk5TEUecYSnTaYMCNzvE0ExFsAyJnXeiGRt8Tl+b4sVHmhYuNIFePHSozLnWpdtadqaecZY/VSLTwZ+4P5z/KmjpoZwxblLSgfxn6Joy03Jjr9eVNj0d/EqgkTk2oQlsqPtFR67pEEeMTHjUNy2QU5yQRmga6DXvCZ1jXTypWJOt+rAOOpbLZJkzsTpoATIKto51UmcdHbM26FKdlQUSRlSRIiJAMnr4+FIl2bI9EPi2zWXAkEAGZ5kdAemhHyqvPWOWANZB16AdK0HiXCISVhWYknMRsCNyPkBVSbQt1UNoyhIIzrHLSSlO5MjnApEjRHYA/6PlS999ddNOnnTH/R5WcpSJgE/AVfmcFCEA95R6nczzqVbsICw5yBhQ5jSNZ5f6VH1ZLob9KPbRlbmFKAmNpPwNQ+zNbJifC4V30Aa6+B0jX9RVDvcGCVnKNjqmYPu5Gmxz/cVPxov2gFmzVoeREz/AENHEIEBCu4TqhUbK3E9Kdat0paK+Z7qQrQj7yvcNPiaQgh1BTpKRMSNU8o6EHaesc9By5MpxUVoSyTJStMaxI2zcpHTxHIij1g4nUOQpBEHY6HNJA35H4eVBLZ8ZdwrLEq5KTPTkUaEeEjpTjy1IQtSfaEaDxIJ+P8AWoemR2aNwmtph0NqDhyz3z3kEmCFQIIjTlpUnFmSleuhI26an5Vm2C8Wqzg67QRzjY+Y+m20VpBaUpltepTlgEnpE/KK0Qe6Yia1ZDIrylxXRThJk+39/wB6UlrqKWsyfPrTaExryE/KkCFH5IV4uVx0olhiMo8T9KGMCVSf751NRcAnfzPzNVm/hG+EaQXwkznV0Gh+Q+cfCpGFWX2mcid8s/Wo+H/ujHMgfGT+lH7BkBzL+FP6TWWTofFWy9cK2eRodTqat1qmguHIASI6UXt3wNyB76djVIXkdsIpFOxTDToOxp4uU+xQ2pNDb5mQanXFyEigt3jQ/wCrXHWP6UqdFkmZZjNtlucvRR+s/wBaB42DmPhyq34rb57p1Y2BSfKUp/Q0GxuyCjm5GZHu2rJiVTdlvJXLGkUoXOsUdw+4CSDNR28JEk9K5piZrckc76Ma/c0Phy4ztE/xkfJNHsOTKwnroPPeKqnA6CLdU/8AWK/lTVjbWQQRuCCPdTl0aI6WwXiqClTmVAMTO5B/MNyTy6VnGIvKZWlxCSFAgySSQSCcoPMDMrpv8d0vLNKu8dnEGfCRB896zfjLCCAkJkFBKsw3BSkf71jfpls2xpoKIxArtm2VH7Xswo/mCUqP80fGpicNAUuANyfGCoR/WqR6OcQU/dhDhkhKiCfgZrVcRZQwhTq5JgCBud4ge+iUHsmEkqIyMOgJHgPoKfVhSFiFpCvMf13quM8fNpV9qCnoBJPyqx4bxXbOwEuCTyMjXprSqQ5tjCOFUA91TiR+HOrL+tRsX4TTl7qRpVsbcSdQQaW4sRrEUcEyFNox+/wCdCNNYn+/Oq+MCWy93v3eo0TuDAggDUePhWoY5idqk+2knoP1oJb42lR7icx2Gmf4+FRFuJaSUjP7nCnGXFJAlM5dIJgnbXff61Is3kZVIUoqcUUISABA3nNHPQD3GtTwnA0PaFns519mAepEiR/rVS434RQwtnsBkccdCZG+xMj4Cncr7QjivhkThfhht0lTkpykagaifrvv51pWJMhu3S3pLagnQAAymZAG0jWqdh2BPWiA4opUNCoJOs6KiDzBnWavWPMANE7/ALv3b/0MU7GIybKvFcaURXRWkzmPJXMz1MfKlOuQg+UU2wkyrz+sUu4TJA9/wrPIIR3RBSmEz1p21+pj9a9dE16wYVpy0Aqrdo2JU0WPDjqhPVRPzAH1o9bLh8nzHxP+1VzBVjthrOUSfOZ+oqy4QwVu/D5n/WsOWVaNGOJc7IrcSNcqQN/DqanN27CR+8k+Mmor+DuOIShCsgESRuR4dKF4N6OSi57RxwraDgXkMkmM0JVIOmvXltWmEW1sTN10W+1uAnVJBB6bUZZXImgv7MDYVBkEiBHs+APP30Uw93uEHpUpNaKS30AeJ+KWrXL2h7yzCU9fEk6AeJqDYcWFxLaw2Q24VAKAkd1RSQSCddOkUcxHh5m5jtUZykyNSCI5iKkWeFIbSlCUwlIhKRsOf1qVEi0UbG05LpUaBaE+HUUBxFGYH4/DSrLximLxsdWx8lE0DvDJAHOd/Gsl1kGyVwKrfNZRCTrSLFszB51PW1G/n1pDBKldK6Jzmy28KtQyofxn6JowRQnhaeyVP4z9E0YIpiLroOW4PYa6wP8Abz/0qr4ytDhgkBaVZROyz+A+YkT+lWTDn5bXzIggeQrL0W7zj6y8IhYWEzMKE5fGQD8zWbJ2asfQjgPAS3jJSkwE5innoQTB8gkj3VsHEOIBltQUmTpAAnMToAPE7VQeEszeItuK9lSkIJjYqzJg+50fAVdr9/tXEy24gthZhxOWSkhAI6iCT/iFClcWS400jPMatXVgrDbKQIBOQHVRACZI1idSEgdCqg9tw24c7iAk5MpVlOX2p3kAA906EdNt60u/HaHYSQEq0BCgNNQf70phFqUoygJSiZKQIk+Mb0p8aoeoytO9EXhTE8yAgzmToQRBkaGR1qTxQo9n7UDc+QFCrLDlKvFZVKQlPZqITpJ1GVXUEJTp4UV4htTnQ5nITnaCkQMkZ08o0O2tLrRe92Ul7g9ZT2ypSCtIymTE/i132GkCSBrvRTBcLdSlSkEhKVhMoJCtQDohZKVkEwU6Grh6soTlgBW6SJHwr1NuoRMAJ2AAAHuGlXVJFJJ8rvR7gGIL1Q4O8I70EBQOygDqNiCORHlQD0lo7Jxm4Vr2YcKRsM2UJB85Pyo+gL7VsNgFWVzQ7QCjU6jnl+NBvS8ys29s2YKwlRXlmPZCIE66rVp5UyO4in7qB9vddphzagQfxSNSElKVAa6Hvj3VYXb7tmVqA0iB7jEfQ++s/wCFn5tHGT7TS1JInUFUoKfKUp1/SrpgP/0i53JJ8oAkecT8KvHtC5rTB8V0Uoprq1mUxxpHeO/L6V44rvEnkCKWRBJ8qjPmB7vnWaTsvjW7FtCRpy1PnTLJyqJ6fWn2AAjWdT8qiKO9VW20bHqiycPpEEnwmrbw6uXiZ5/1NVHBUw1+Y/7f1qz4IrKoHqfpp/WuZkf+R/k2Jek1XC1Apow0wKrOD3wIFWW1d0rpwejBOJDxUwJ2FRsLuMxMUviCVBOUTCgSPChVpcvId0aAQeeYz70lOnxqrlTLQjaLE0khUGpSxpQ+2Lil5lABPIc6mvOQKsmLa2Z5xev/AN+SOjP8yj+lA3vb06f6V7xFiubEF9Acv+UAfWaaCpI8q50p+p/k1OPpX4B7zcTI5moiTBolfpOY0PKCK6SyKjmuGy08LqlpX5z/ACpoyaEcLn7JX5z9E0XNPTtBVD9ncFM6xKVCehjQ0JaYT60hR0DqddozAQQPEEa+BqcK8fs0OAAkhU6EcjyPnSskL2huOVaYFsHnG7lQIJSCjMnmDEpWPEEa9QfCtS4gYU42lbZGdPeTPsqBHeSrwUDvyMHWIrML4r7U6HtCkJLjeqSZglXMd0nTyrTcKe7S0ZIM/ZpBPUpGQ/NJpeL5Q2faZVEYq0DDp7JXNLkJ+Cj3VDxBNJucaRlIY+2V/Bqkfmc9kD4noDRa8Zgwdqh3yvsyE9DSJaZpWyPw9aZG1FRClrUFqVyJ2IHQCIA6AURxJpK0qSoSkiCOoO9M212x7CFyU7jYgdYNPXd0jedPDWpfVAuyFZXjjQyuIU6gey6iCqOXaI3zD8SZneBTzmL5tG2XlH+JBbHvU5EDyBPhTtqsRKZg66iD8KeUqqpk0P8AD9kQsrWQVqiY9lKRshM6xqSSdSTOmgFb9KOIhDs7lKUwOZICikD3rnzCauuFN86oPETCbi/dKiClCsseIhAHxE+6tD1AzdzKbwJgT1wVlSiloEqJI9oysqVy6R7hVuYzJABVm0gmInSNhzo0hSGmClA+6lAjaCVKPyoPTccb2xOSXwhJrqVXEU8QYw4J3qI4rMqBUjOY193v2FRFaE+OlZV2Oh0SVOztsNB5R/fxpotyK5I5fGiQtISJ3OseAGlUlJRNsY8lsI2LgASjpBPmYqw4WvUDoSfj/tVXw9sytR6j60atX9RG/wAJrnZFUrHX8F9w5RBEVbrN/SqPgt5MTVww+4EVqxyM+UYuuK7dC8q3UhQ5c/hTjPFttyJVy0FP3FklZmBTlvZrAgQR4inp/wBorH6f6k/5/wCDJ4kKlBKGHTOgMQPPWnMUxHs2VLc7uVJUfAASalIYI7ytTWZ+lrimU+qtnvKAU5HJMyE+Z38h41DKvi5elFS9ZK3gqdVHMffJ+powhRze/wCtV+2VHZnnpR5qZFcfK6kjoPaOuX9T/fOo4XIpy7T3z76jGK6MW6OY1TLZwsfslfnP0TRc0H4U/cq/Of5U0YNb8ftQiXYmuKRzAV4HauNdV2iATjWLFtqFZWgSqcv3hAAAgbmTR70W472tuto//jWVJ/IvceYVP+ah9xYNrIK0hRG06/Km7XD+yeS6wVIWFZlJHsuCCMpHSCfj4UhxcXyNCnFriXnFLeRIoIXBtVnfTKFJO8fWqjdWyFd1Y/Wl5lux2J6HDYoUfHw3pVvYhMgnTxNA14SidAvzQo/rTqMNSTqHD+ZRI+E1nZtUI17v7/IeLoHMVJtG8xoVZWLaNQkT5UewhO6jV4K5UZsj4rQTbVkE9BNZOwypSxCie0V2hWfwFRM+J1Px8a01l/tFwPZB+NZ5Yo764B7NOZKOsSFFP5QQPhT5euqM69N2EXXe7A0AJA6xESfH9aj1wSBtXVqiqVGVu2dXteCvasVMKddke8fSm3XJNeuiAKaG9JSGp0qCuFMySpQkDl1PIUTKpMTJO8bUMZcITGvXy8fOpuGJnf51hyruR0Ya0E7VjcdZ/v41CuHcileHSeZqYLoAqUNkiPedqE3tykuFJ2OnxH60vFBvsVklvRJa4rea1SQYggKHy61a8C9KbZhLwLZ67p+O4rMbiQYJ660zW5YY0ZHlkfS+CcRtOgFC0qHUEH6VY2r9Mbivkm3ultmUKUk9Ukg/KpquI7k73D3/ADFfrQscl8h9RPtH0Lx1x21ZME5gp1QhtudSep6JHM1gjl0t1S1uKlaiST1Kv7ig7z6lmVEqJ5kkn4mn7a4+PWplDRMJqwub3VCY2I1q5MOSD1/SqOwklaB/EPrV0ZEJnzrj+WkuJ0sW4nPnvEa66g1Acb1oitMjx01NC7l070/FO4pmPJGpNFw4RH2Kvzn+VNGjQHgtcsKP/wCw/wAqaPKrqY/ajLLsTXGurqYQeUlRpUURwXBFPqBOjc6nr4J/XlUAGsYuVIDa075E6ciCBINQHgh1PaI945pPQ0X4iYBSIG1VlsFJJHkf9ayZHUqZsx9WSmUJ6VJCRQRbqwru0+h1w9B86RaRoCQQCYpb9wCMiPZ5n8R/SojbR5nz8akpRReqRV/cI4Louqti9mWnloPUkeKTqD/fSrNhqoVUvHcMQ8kTooDRXTwPUVtwv0mPKrkUE11Jv3Ay+GHJStUlEg5Vgb5FbE+Ez4UqnoQzhXteV6Kkgwa4czEkf3vXWyJNMzUyzT/f6UmWkOxK5bJjiOtPW6VE6d1A3J3P5etIbdBWBExt5+XOp11Z5USuZ6feIrI9LZplP7CrdsLSqNEgjXwG58zQV13M6TuCYj3iPfUj1wlKxsjKQB7/AK1BS6BJjwE7jx84+tMxQabZnyTvSGH9+v8AvTVKUK8itSQg8rq9r0CpoBNdXpFeVABjh9UuoHQn6Vd7hzKhI/EYqg4A5luEHxP0NXp85kADfceYri+cqyr+/c6njSuB4oSAehFM3QHQa7eNSLcykzzqPcjTy/vSl4HSaIzLdlm4L/cK/wCIf5U0eVQLg4/Yq/4h/lTRw12sXsRgl2JNJW4BuQPOg+McRhshtrKpw8ye6kdTGqvIfGqZxVjRKGwhxRcSVlSj97aRA0A2geBppSw5fIRd4i2hbh7IIOVsKIStSTJBg8x9K2HA70EQIASAABoAByAr5U/aK8wVmIUk5goGCCOYrW+CfSg0opS+Q25sSdEKPUH7p8DSJ8lK/gdBxar5NSxO4BkUGLU06Xc2o1nUUhtetZ5y5M0RVDaGRzFSktAcq8WmvEqqlFxYTSopSa4CaKIs9QqKXdYgTpTTywlJUogAbqJAA8ydBWbcYelVpoKbsyHHNu1+4nxT+M/LzpkeT0ijcVtifSfxaltbLQOZxCg6f4IByjwJmfIeNRsB46beyIc0WpQSIHM81dB41l1xcKWorWoqUoklRMkk8ya63fKFBQ3Fa4LiqMc5cnZvRTFcKz/BPSOZy3A0P3un+lXy0ukOpC21BQMbcqaUswVNS2G9Rv4Ab/7mo7LJUoJGpJ0os26ljQEFzUEzojy3lXltSZP7DIkhNwLb2YLxGpOob8PEihTl64tWqySd5Pxq4ejD1F27Ftd2vrJfcQlt0uKR2eis0hJGaTHwrRMN4Wwl/FbiwTh4T6s2pSl9q4QsnsssDNIjOedCjWyHJsxBDJAOoiIOvj9T4U28+lR1kDoOvU+FaLjPACLbAC89bFu89ZyhSswVkK4SMuaII8KsnEfo7sLfDiU24Vc2aLN24hSwXElQ7VJ70DMEubDSKslRDZhrkTpHumm62/E7bB28JZxH9lyHllsN9s5KTLozFWaD+66c6zn0acOJvcTt2HE5mySpxOoBQhJUQSNRMAe+rplSr10VvS+A8MViVgW7dJtbti4SEZnI7VrvhU55kpBETGlC3/RlbDCHlhoetC4cCFyrN2SLwMbTEZQdY50WSY1FJIr6ExD0Y2Lq8RYtrVAdZZYS0c7nddcS4rNqroUb9KGM8MYUjF7bC/V0ulLKg+8pTgK3uzzpGi4GiSogfjA5VFgYlavZFpV0INXtN0koBzDlzHOrRcejK2GEPr7IetJuHQhUqzdm3dhggCYjKDrHOijvAOGoxS6C7dItLOzQtxOZzV1ZUoKJzTORJ0msufx1mrdUaMOd4/gp7byYBzJAzbyIpF4pMHvJ05gg6edWrCvRtaDiG5tXWAq29WDzTZUuE5lNJ0IVOhzjU0p7gewetrS4NiqyWq+ZZLC1ufatqeCFCFkGCmVAgAjKeVJh4fH5LS8jl8AvhfEm0MqBWmcxMAiYhOvhQrijjUIBSkyeSBIHms7kfw/GrpecDYZcXN9YM2nYP27KHW30OuGSpCVDuqOkFSQRrI6VnvobwFi9xFTd232qOwcXlJUO8FIgykg8z8a2xXFUZm7ZVU40uVKJJWrcn+kbDwoe68VGSTW+YT6L7BWK3WdhJtOwtVMozOZQp8lIIIVJktq3P3qH3vCVhh9tf3zlol/JdqZZYUtQQhAWhGm+uqjJnYba1YgxE615X0Sz6LsNTiCypgG2XZh8NlS4bUFwspIUDGUpME9aY4X9FVj69iCbhgLaS+0i3SVLASFNF5QSQoE6KG8+zQBi+CcZ3dpoy8oJ/ArvI/yq290VbLP0zvCO1t21+KFKQfnmFXS24KsW8OS+MLVeuG5uG8jS3QoIS++lKjBOiUoSnbmKZsfR7Z3eGXbqbP1e57S5DLalLztqbTmS2QTBPdVuOZqjhF9oupyXTBzHput479u8PJSFfWKWv002nJl8/wDLH/mohccO4Vb3WH267AOG9ZZ7/auJyLPtKIzazI002qlelxuxYuFWlpZ9g4ysZ3Q4pQWFNpUAEqJiCr5VX6US31ZBl/04IH7u1WfzOAfRJoNf+mm7VIabaaHWCtXxUY+VXHDPR/YPKwl4MJDLtq+5cjMuFKQ03qTm0halHSNqUn0dWLIvS7bpMYjbsMAqX3W3VW5yiFa915W87VKxxRDySZjuL8R3N0ZfeW50BPdHkkaD4UNr6Db9E1qMRvc9nFom3QWSS5k7TKM+U5pJ30NRXuELJixsXE4O5erft21uKaW73Vdm2olQBI7xWensmmJUUbswWurc3vR1ZO4Rb3DduEPksuqGZZUpvtkodSQVRAS4JIA2FUH0v4ExZ4mtm2bDbYbaISCo6qTJ1USaCClUQwrHnrdWZpZT4bg+YofXUAONulOxI8qTNSv2U92Qd7Jzs1GEu5FZCZIgLiCZBETyqW3wpeKc7NNrcFzKFZOxczZSSAqImJBE+FWVAEPRzfIaxS0cdUltCXQVLUQlIEHVRO1abwxxPao4jxF9VwylpbUIdLiQhR+x0SqYJ7p+BrHP2Bc51o9XezNiXE9muUDqsR3R4mmXcNdQhLi2nEtr9lxSFBCvyqIhWx26UNAbTgfFDN3hlu3e3rZc9fQtfbOpzdk25n1kzlITA86NN+kHDLm9v7dRQ0HmS2u7W8OyeCRkSlIJyiA6ogjeDWCW/DV04gLbtrhaDstLTiknloQmDsabw/BH31lDDLrqk+0lCFKKeXeAGnvqKA0LiHF2DwxaWyXmlPN3CippK0lYAXcd4pGsd5Jn+IUj0J4rbWa7y7uHG0qbYyttqWlK3CZWoNg6k/ZpT/iqho4duS4psW75cRGdAaWVJnbMkCR76SxgVwtKVIYeUlailKktrIUoTKUkDUjKrQfhPSpA2y143w92ysnGSi1NpetkW63QpwNKV2bpGYyU5Xir/AelGHeNbD9rJb9YYNsbNwlfaJ7PtlXIcgqmM2hMeNYGjhO8IkWlyR1DDp20/DUQYY6Xex7FztZI7LIrtJAmMkTMa7VFEG24X6QmW147cIfZDhWDbhSk/adk2tCChM98d1O3UUP4j4gs3b3DMWZeaS4Vspumc6c6AdCpSd4SCtJPQIrIzhDwStXYu5WjlcV2aobV0WYhJ8DShgz/AGYd7B3szADnZryEk5RCogydPOigPoR/jWw/ayW/WGDbGzdzL7RPZ9qu4DkFUxm7pPvoXecbWCLfE3nlN3PrV0UerodCVrZbCGUGUmQmEKVPRQ61iJwG47TsvV3u1IzBrsl58v4gmJjQ6xTqeFLxQkWlyR1DDsfy0UB9B4fxhh7l5a3vrLDWaxcaW2t1GZslbLiELk7j7Qe6q3gvGLN1YW6ry6ZVcMYk0tJcWgOJaD6JUNjlyKOvQeFZdw60CFtG1cfdSSSlDRWpI0Scw3EH60QtlNKaUs2TykEpQHUsSkLkDLm2zSQI8azvLJSri/yOUE1fJGrX3EVhaXeIYiL5h1T7CG2mGlBa5Q2lOuUndSU66ADes39B2LM2+JKXcOoaR6u4nM4oJTJU3Ak89D8KrfEGAvoWgm0fZSuEoC2lJzKJMBOmqjO29D/2Bc5lo9XezNpzLT2S8yEkTmWIlIjWTTk7QtqmbnhHH9sbPCwp9pLvbMtvytIUltgPZS5J0TISQT+Oo+JYvaYja4hYi8t2XDeqdbccWA2tBWheZK9j98aeHWsZPC12E5ja3GWJzdi5ERMzliI51BtLNbqwhpCnFnZCElSjAkwBqdATUkH0Nf8AHVku5uW0XLWRrDVspcKwErdUT3WyT3zATtzNOWHpDtFLwom4ZSVoW5ckrSMjibXswHNe6SVkCfw18/jh+57XsvV3u1Ccxb7JefL+LJExrvFLteGbpxxTbds+pxEZ0BpZUidswiU++gDdLfHWXcMSyxirFk8Lq5WV9omSg3FwQIzDRQWlU9AKGjitmys2gb5q6ebxNLji0rTmcbWD2i8oJMZVqE7aVjrXDN2pSkptrhSkHKtIacJSYmFAJ0Mawa9d4Xu0glVrcJCUlSiWXBCRuoynQaHXwoA2DjriS0XjeFONXDKmmiM60rSUIAX94gwnSs49K1+29i104ytLjalIyrQQpJhpAMEaHUEe6gbXDtyrIU276g4CUENOHOBBJRCe8NRqOtOL4VvAQDa3AKpygsuSYEmBl1ga0Aavwzxnbo4bcbW82m5aaumm0FaQ5Dp0ypmTosf5TRXjXje0daw7sn2SXL20ffyrSSgISmS5B7sd3f8ADWHv8OXSClK7d9JWcqAppwFSuiQU94+Apy14Vu3VLS3avrU2YWlLSyUHeFCO6fA0Ab216QGTil8lV82bX1VvsgXU9l2hSM2TWCreYqJcYuh+ww9FtjTFitq3bS6nOglR7JoAKGYQUlKv81fP6rZYXkKVBc5chBzZpjLl3mdIokrhG9G9pcj/ALB3/wBNAGz2HGNtbfshs3TLiEpuWLghaSAlQSErWJ7oKkJOvKazz004m1cYqtxhxDqC20AtCgpMhOokaVVU8PXJcLQt3y4kZlN9kvOE/iKYkDUa+NOjhO8IkWlyREz2LsRvM5dqABNdRO34YunGu2RbPqa1PaJaWUQNzmAiB1oZQBtHoKvkXbL2HXHeShbd02OmRxBUPLMEGP41UYxHi1b2D4tfMLU2tV2G23EkpWlps26EAEaiQpSvNw1kvAPG68LuFvobS6VNKbyqJAAKkKmR+T51L4S9IZs2H7Z23bubZ9QUplalJhQjUKTP4U8vujagDfLpIUXXT+8cwnvnmYzEE+9aqyrjk/8Ay1hX5z/K5Q//ANttwb1VwplotKY7A20nL2ck+1vmknWIgxFBOMuPjfNMMIYRbW9uD2bSFKVqdJKlb/Dmd6ANMwzG3rbB8DLC1I7S8Q2sDZaFOugpUOYNHePT6nYYs9aktOrfYKnEHKoFSLYGCNR7Sj/jPWsuwL0wG2tbe3VZMPerEqbW4VEpXmUoLAjQjMdqbsfS+7N2Lthq6au1ha2SVICVJCUpyESQAEIEHXuAzvJQG3ovQ08btYlQwtDjnUhtSl6/FVAeI3kYVZ2rpUoMoxJx1JbSlZLTqblaUpCiBqlzLPKZ5Vmd76aH3XLlRYbCX7X1VLYKgGm+/qD95XfPTYUM4h9Jbt5hzFi42kBgtkOhSipXZoUgSDpsr5VNAaFwHxxc3NpjLxdWOyaW4wmR9jmD6wEmOUJ36VSvRbiDj+P2zryytxa3SpZ3J7Bwax5UG4X42XZW94wltKxdt9mpRJBQMq0yAN/b59KicKcQKsbtq5QhLims0IUSAcyFI3H5p91FEWbbxHhzDeF436u/26nLhSnE5SnsnC4iW/4o60TxTAnP2c9hqW1ZGsOZWhzKQk3DalqKQqIzZkIMfxVkmH+lRxsXaTbNrTdXQuVArUIIWleQdR3InxqU16cLwXy7kjM2pGX1QuL7FOiRmSPxSkmY+8aKYWarbvJXcMYsodwYQtRP8QUhwjzhSxQt/ED+ycNWrFDh5W1mKsmftSQknnplJn/FWZH0svDC14ellCUKStAczKzJQtwrygbEAHJ5VJs/S4E2tvbPYfa3CbdAQhTveOgAJAIMEwNqKZNgbgHidVniiLkrKklwpdV+Jt1UKUR5kKjqBW5OONMYrY4ayIQPWrxY6rX2pb+BU4R0yo6V80v3WZ1TiUhAUsqCE+ykFWYJHgNvdWg4lxndvYiziSW2mnGm0pS3mKkrTK8wJ5SHCKpOSh7mWjFy9qL/AMPYk5dW2I+sKU52WKo7POZyBNwzlSifZAjYdT1p53/7tjn/APA3/wCBWc8T+lJ4NKYZtGrMuvJuXVIWXC44FpWFdBKm0kjwrsU9Na3W7jJZstXFy0GnrhKlkqSElOiD7JgkDU8t4FSmntENV2bPZuKF1aRdRFjPqI3eMCFgkgCNvd0msQ9F654iaOTs5duT2f4JQ73fdt7q4+mJ3122u/V25tmFMhGZUKBBEk8jrVewTjA22JevIbST2jqw0VHL9oFiM2+mf5VJB9EMpT68MSgQ4y1Z/wDaG9LSvhp8KA8cX7lth2JPW61NOqxBALiCUqgBgRI1iBHvPWszb9L7waba7JGVF6bv2la/aqe7L8uZW++lPt+mNSjdJuLRp9i5dS6WFLUAhaQgaKgkj7NJiNx4mgDVMVxV1viGxabcKW7i3KnkCIWpCHsqlabiB/lFQeGsVcurnHmrp9Qab7VpKiAQy0TcAkAbgAT/AIayu49K77mKt4ittBLSShDIKghKSlaYncnvkz1pGHek5xpeIqDKD+0M+aVK+zz9p7PX96d+lAG6YHbNtqwhDLnatpt7gIdjLnSG2oVB2npVf4evc2MMJGKG+AN0Szky9jCCBrz3KazzCPTO6wmzSLdtXqjS20krUM4UlKZOmh7vzpxn0yJbfQ+zhto04lSyVIlKl50qSQpQTMSqfMUAaHxBjBt8NDyrlV4lGIpUbhCUqNsEOg5AlZ7xEZB/xOkVE4d44ZxBlbbdwvD7hd4p5pRByuyqUIWoEJckQlSMwJyiJFZW56Q1nD7myLKctw+p/PmVmQorQuANiO586m8M+lH1e0btH7Rq6bZd7VrMpSChclQOgIVBUr4negD3i9m5TjyfXA12xetiVNApQsSgJUAddQBM8wa0P0w4optVxkxYtKDbcWAR7U5dl8p9qsfx3jJ27v8A111Kc4W2oIEhIDcZUjnHd38TVl4l9LaL1Docw217VxBR28ZnE6QFJUUzKeWvKgDQuIeLmxgysUbEXN5bt2kjksKcCyOkfaGf4UVK4wveztbP/wCKmwPqghvJm7XuJ1mdI299YpecbrcwtnDi2kIadLgdk5iSXDBG0faH4VZ3vTOlxtpD+G2j/ZNhtKnZUQAANJSYmOVAGh4FjhvWbT9nXYtrpi2yGxfQrsnO6kE5QRmAKdFpzQDsNa+esVbWl90OJCVhxYWlMQlQUcwAHIGRWh2npvUkMuLsmHLphotN3BUsQkiNUDfTfUbmImqvxLxuq8tmGVtISplTilOp9pxThklWmms0AVmlV5XoqyA8rjXle1CA41015XUWB7XV5XtWTAVSkmkCvUb1JVjs0k0oUgmrFUcTSCaVSTUFkck1Z8AxDO2UH2kag+G1VeiOCH7YeSvpWXyoKWN/tsfgk4zVfI7xI8VOidwiP+8oj60IozxSPth+QfVVBqjBvGgze9nV1dXU4UdXV1dQA7bgFQzbTrrGnvqem1anVSfa172mUgxudwQNJ+9QuvaACXqrUnUe0CAFDVGxGp9rUGPCvGbZrMQpQiRqCYA576z8Rp76HV5QASFugoPspXrELEbp5z0J+FKSwyDqQUkojvaiQQqddBInyNDK6gAr6szI7wAM5jm1ToIgTrJnr7q8VbNZCZSF8k55H3uc9AD5x1oXXUATQhAzSBohBGsSSETGuu5NOG3alYlI3yqzTpMjnrIBHvFDia6gAsu2ZgwUz347/wCfLz8E1Fu2UBCcpGbTNCp3Hn4VDrqAP//Z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0" name="Google Shape;330;p19" descr="data:image/jpeg;base64,/9j/4AAQSkZJRgABAQAAAQABAAD/2wCEAAkGBhQSERUUEhQVFRUWFhUYGBQXFxcYGBgYGBcXFxgYFhgXHCYgGBojHRUXHy8gJCcpLCwsFR4xNTAqNSYsLCkBCQoKDgwOGg8PGiokHiQsLCwsLCwsKSwsLCksLCwsLCwpLCksLCkpLCwsLCwsLCwsLCksLCwsLCwsLCwpLCwsKf/AABEIALoBEAMBIgACEQEDEQH/xAAcAAABBQEBAQAAAAAAAAAAAAAFAgMEBgcAAQj/xABMEAABAwIEAwQHBQYEAgcJAAABAgMRAAQFEiExBkFREyJhcQcUMoGRobEjQlJy0RUzYrLB8IKS4fFzkxZTg6KzwtIXJCUmNDVDY3T/xAAaAQACAwEBAAAAAAAAAAAAAAAAAwECBAUG/8QAKREAAgICAgEDAwQDAAAAAAAAAAECEQMhEjEEIjJBE1FxQmGR8CMz4f/aAAwDAQACEQMRAD8AzBtsEHNuNj9aZKqdeczK09kTHlypsDWlnMoUk0200RJmlKp3MBA38Kh6LQi5Okc01m1Og617dXIQO6Ped/cKkqVEACVck9P760y20AvWFL+Sao5M6ePx4wW+xpiwcd1UShPwJ8qKWmGNp0Anz2pxoHzPyqcwzI31oTG0Kt1ZdkiKlu2yViRCZ+B8PCoVyzlTJJ9xPypeFtrUD3SU8jrvy1qORDxpobTaJgjn0qKq3GuWn8aztpC41jbxnfwpm3ug4iUxP3hzSeum4qye6OV5Ph/qgMqzAa7VEWDpU26lKe9z2iozK9fCo70c5xcPgUU7Ab1LSlSACaQtrmOVKefJTrVqoRaaos/DapaM/jP0TRQpoVwmZZV+c/ypoyU02PR6Hxv9URlQ0JAk8gNyToAPeaE3yJDyFqiADm5BW5MHQCAR4nXoKslqyIzT7KtB45VAH3ST7hQ3iUG5DaV7CApIIBMHXXnty50nI7ZvxqkZq4S+lZTCUBUDqoD67yenzqK7aEIhOk7k7nTl0TVsubNKYkBI3gRHh9BNVfFL8uewNOR6n+u398lLukNoBPtQYmktzIjWnXUZfEnmf6U5hVyEOAkSNj+vxitV6MjXqoYfmdRB3+OoptImpN/chbiiBA0AHgIA+lRgKldFX2ONoM7Ucw+3J3EGP70NBW1KG1FMOdJOXRPPY/rScvRpxdUFVWw0lRQQdFJ1mPdrROwcSpClGSpsJOcCJ5BQ15DQ+PnUW0cJ9vKdNDyPXy3NO3ClISUIEIIKeWskRHvAIPxpCGsJKtSFessqglKFLRB9lQk6cxprzGYVYHEER4gEeRoXwIFOylZUvKIzFJAGwieny0FWTFbYIDaQRokiByAWqPl9K047TM+SqBkV5TkV2WniDK00qa8nUeVI50gx8RwDWemtMWt5Kyo+7wA/rSbxcI89KbsWiqUjcwPLrRLo1+NClYabOVvN95W5/pSWUZBB9pWqjT9uQSBuP6Cf0qNfrlYQndW/vpF/Y2JBCzeB8huaM2Fq48JSABy/vnSMB4aLpCANBGbp8a0/B+H0NpAjaqJuT10XpRWyo4PwXnXmck+E1cBgoCcqUgDyo2zagbCn+xpyhQpzso+IcKZxBI13kTVMxnhwW6gUns1ctAUKHQxqK2R63qscVYUHGjpqNQfEa0uaa6LRp6ZmN7Z5x0MDQ6j/AAkcqFk5TEUecYSnTaYMCNzvE0ExFsAyJnXeiGRt8Tl+b4sVHmhYuNIFePHSozLnWpdtadqaecZY/VSLTwZ+4P5z/KmjpoZwxblLSgfxn6Joy03Jjr9eVNj0d/EqgkTk2oQlsqPtFR67pEEeMTHjUNy2QU5yQRmga6DXvCZ1jXTypWJOt+rAOOpbLZJkzsTpoATIKto51UmcdHbM26FKdlQUSRlSRIiJAMnr4+FIl2bI9EPi2zWXAkEAGZ5kdAemhHyqvPWOWANZB16AdK0HiXCISVhWYknMRsCNyPkBVSbQt1UNoyhIIzrHLSSlO5MjnApEjRHYA/6PlS999ddNOnnTH/R5WcpSJgE/AVfmcFCEA95R6nczzqVbsICw5yBhQ5jSNZ5f6VH1ZLob9KPbRlbmFKAmNpPwNQ+zNbJifC4V30Aa6+B0jX9RVDvcGCVnKNjqmYPu5Gmxz/cVPxov2gFmzVoeREz/AENHEIEBCu4TqhUbK3E9Kdat0paK+Z7qQrQj7yvcNPiaQgh1BTpKRMSNU8o6EHaesc9By5MpxUVoSyTJStMaxI2zcpHTxHIij1g4nUOQpBEHY6HNJA35H4eVBLZ8ZdwrLEq5KTPTkUaEeEjpTjy1IQtSfaEaDxIJ+P8AWoemR2aNwmtph0NqDhyz3z3kEmCFQIIjTlpUnFmSleuhI26an5Vm2C8Wqzg67QRzjY+Y+m20VpBaUpltepTlgEnpE/KK0Qe6Yia1ZDIrylxXRThJk+39/wB6UlrqKWsyfPrTaExryE/KkCFH5IV4uVx0olhiMo8T9KGMCVSf751NRcAnfzPzNVm/hG+EaQXwkznV0Gh+Q+cfCpGFWX2mcid8s/Wo+H/ujHMgfGT+lH7BkBzL+FP6TWWTofFWy9cK2eRodTqat1qmguHIASI6UXt3wNyB76djVIXkdsIpFOxTDToOxp4uU+xQ2pNDb5mQanXFyEigt3jQ/wCrXHWP6UqdFkmZZjNtlucvRR+s/wBaB42DmPhyq34rb57p1Y2BSfKUp/Q0GxuyCjm5GZHu2rJiVTdlvJXLGkUoXOsUdw+4CSDNR28JEk9K5piZrckc76Ma/c0Phy4ztE/xkfJNHsOTKwnroPPeKqnA6CLdU/8AWK/lTVjbWQQRuCCPdTl0aI6WwXiqClTmVAMTO5B/MNyTy6VnGIvKZWlxCSFAgySSQSCcoPMDMrpv8d0vLNKu8dnEGfCRB896zfjLCCAkJkFBKsw3BSkf71jfpls2xpoKIxArtm2VH7Xswo/mCUqP80fGpicNAUuANyfGCoR/WqR6OcQU/dhDhkhKiCfgZrVcRZQwhTq5JgCBud4ge+iUHsmEkqIyMOgJHgPoKfVhSFiFpCvMf13quM8fNpV9qCnoBJPyqx4bxXbOwEuCTyMjXprSqQ5tjCOFUA91TiR+HOrL+tRsX4TTl7qRpVsbcSdQQaW4sRrEUcEyFNox+/wCdCNNYn+/Oq+MCWy93v3eo0TuDAggDUePhWoY5idqk+2knoP1oJb42lR7icx2Gmf4+FRFuJaSUjP7nCnGXFJAlM5dIJgnbXff61Is3kZVIUoqcUUISABA3nNHPQD3GtTwnA0PaFns519mAepEiR/rVS434RQwtnsBkccdCZG+xMj4Cncr7QjivhkThfhht0lTkpykagaifrvv51pWJMhu3S3pLagnQAAymZAG0jWqdh2BPWiA4opUNCoJOs6KiDzBnWavWPMANE7/ALv3b/0MU7GIybKvFcaURXRWkzmPJXMz1MfKlOuQg+UU2wkyrz+sUu4TJA9/wrPIIR3RBSmEz1p21+pj9a9dE16wYVpy0Aqrdo2JU0WPDjqhPVRPzAH1o9bLh8nzHxP+1VzBVjthrOUSfOZ+oqy4QwVu/D5n/WsOWVaNGOJc7IrcSNcqQN/DqanN27CR+8k+Mmor+DuOIShCsgESRuR4dKF4N6OSi57RxwraDgXkMkmM0JVIOmvXltWmEW1sTN10W+1uAnVJBB6bUZZXImgv7MDYVBkEiBHs+APP30Uw93uEHpUpNaKS30AeJ+KWrXL2h7yzCU9fEk6AeJqDYcWFxLaw2Q24VAKAkd1RSQSCddOkUcxHh5m5jtUZykyNSCI5iKkWeFIbSlCUwlIhKRsOf1qVEi0UbG05LpUaBaE+HUUBxFGYH4/DSrLximLxsdWx8lE0DvDJAHOd/Gsl1kGyVwKrfNZRCTrSLFszB51PW1G/n1pDBKldK6Jzmy28KtQyofxn6JowRQnhaeyVP4z9E0YIpiLroOW4PYa6wP8Abz/0qr4ytDhgkBaVZROyz+A+YkT+lWTDn5bXzIggeQrL0W7zj6y8IhYWEzMKE5fGQD8zWbJ2asfQjgPAS3jJSkwE5innoQTB8gkj3VsHEOIBltQUmTpAAnMToAPE7VQeEszeItuK9lSkIJjYqzJg+50fAVdr9/tXEy24gthZhxOWSkhAI6iCT/iFClcWS400jPMatXVgrDbKQIBOQHVRACZI1idSEgdCqg9tw24c7iAk5MpVlOX2p3kAA906EdNt60u/HaHYSQEq0BCgNNQf70phFqUoygJSiZKQIk+Mb0p8aoeoytO9EXhTE8yAgzmToQRBkaGR1qTxQo9n7UDc+QFCrLDlKvFZVKQlPZqITpJ1GVXUEJTp4UV4htTnQ5nITnaCkQMkZ08o0O2tLrRe92Ul7g9ZT2ypSCtIymTE/i132GkCSBrvRTBcLdSlSkEhKVhMoJCtQDohZKVkEwU6Grh6soTlgBW6SJHwr1NuoRMAJ2AAAHuGlXVJFJJ8rvR7gGIL1Q4O8I70EBQOygDqNiCORHlQD0lo7Jxm4Vr2YcKRsM2UJB85Pyo+gL7VsNgFWVzQ7QCjU6jnl+NBvS8ys29s2YKwlRXlmPZCIE66rVp5UyO4in7qB9vddphzagQfxSNSElKVAa6Hvj3VYXb7tmVqA0iB7jEfQ++s/wCFn5tHGT7TS1JInUFUoKfKUp1/SrpgP/0i53JJ8oAkecT8KvHtC5rTB8V0Uoprq1mUxxpHeO/L6V44rvEnkCKWRBJ8qjPmB7vnWaTsvjW7FtCRpy1PnTLJyqJ6fWn2AAjWdT8qiKO9VW20bHqiycPpEEnwmrbw6uXiZ5/1NVHBUw1+Y/7f1qz4IrKoHqfpp/WuZkf+R/k2Jek1XC1Apow0wKrOD3wIFWW1d0rpwejBOJDxUwJ2FRsLuMxMUviCVBOUTCgSPChVpcvId0aAQeeYz70lOnxqrlTLQjaLE0khUGpSxpQ+2Lil5lABPIc6mvOQKsmLa2Z5xev/AN+SOjP8yj+lA3vb06f6V7xFiubEF9Acv+UAfWaaCpI8q50p+p/k1OPpX4B7zcTI5moiTBolfpOY0PKCK6SyKjmuGy08LqlpX5z/ACpoyaEcLn7JX5z9E0XNPTtBVD9ncFM6xKVCehjQ0JaYT60hR0DqddozAQQPEEa+BqcK8fs0OAAkhU6EcjyPnSskL2huOVaYFsHnG7lQIJSCjMnmDEpWPEEa9QfCtS4gYU42lbZGdPeTPsqBHeSrwUDvyMHWIrML4r7U6HtCkJLjeqSZglXMd0nTyrTcKe7S0ZIM/ZpBPUpGQ/NJpeL5Q2faZVEYq0DDp7JXNLkJ+Cj3VDxBNJucaRlIY+2V/Bqkfmc9kD4noDRa8Zgwdqh3yvsyE9DSJaZpWyPw9aZG1FRClrUFqVyJ2IHQCIA6AURxJpK0qSoSkiCOoO9M212x7CFyU7jYgdYNPXd0jedPDWpfVAuyFZXjjQyuIU6gey6iCqOXaI3zD8SZneBTzmL5tG2XlH+JBbHvU5EDyBPhTtqsRKZg66iD8KeUqqpk0P8AD9kQsrWQVqiY9lKRshM6xqSSdSTOmgFb9KOIhDs7lKUwOZICikD3rnzCauuFN86oPETCbi/dKiClCsseIhAHxE+6tD1AzdzKbwJgT1wVlSiloEqJI9oysqVy6R7hVuYzJABVm0gmInSNhzo0hSGmClA+6lAjaCVKPyoPTccb2xOSXwhJrqVXEU8QYw4J3qI4rMqBUjOY193v2FRFaE+OlZV2Oh0SVOztsNB5R/fxpotyK5I5fGiQtISJ3OseAGlUlJRNsY8lsI2LgASjpBPmYqw4WvUDoSfj/tVXw9sytR6j60atX9RG/wAJrnZFUrHX8F9w5RBEVbrN/SqPgt5MTVww+4EVqxyM+UYuuK7dC8q3UhQ5c/hTjPFttyJVy0FP3FklZmBTlvZrAgQR4inp/wBorH6f6k/5/wCDJ4kKlBKGHTOgMQPPWnMUxHs2VLc7uVJUfAASalIYI7ytTWZ+lrimU+qtnvKAU5HJMyE+Z38h41DKvi5elFS9ZK3gqdVHMffJ+powhRze/wCtV+2VHZnnpR5qZFcfK6kjoPaOuX9T/fOo4XIpy7T3z76jGK6MW6OY1TLZwsfslfnP0TRc0H4U/cq/Of5U0YNb8ftQiXYmuKRzAV4HauNdV2iATjWLFtqFZWgSqcv3hAAAgbmTR70W472tuto//jWVJ/IvceYVP+ah9xYNrIK0hRG06/Km7XD+yeS6wVIWFZlJHsuCCMpHSCfj4UhxcXyNCnFriXnFLeRIoIXBtVnfTKFJO8fWqjdWyFd1Y/Wl5lux2J6HDYoUfHw3pVvYhMgnTxNA14SidAvzQo/rTqMNSTqHD+ZRI+E1nZtUI17v7/IeLoHMVJtG8xoVZWLaNQkT5UewhO6jV4K5UZsj4rQTbVkE9BNZOwypSxCie0V2hWfwFRM+J1Px8a01l/tFwPZB+NZ5Yo764B7NOZKOsSFFP5QQPhT5euqM69N2EXXe7A0AJA6xESfH9aj1wSBtXVqiqVGVu2dXteCvasVMKddke8fSm3XJNeuiAKaG9JSGp0qCuFMySpQkDl1PIUTKpMTJO8bUMZcITGvXy8fOpuGJnf51hyruR0Ya0E7VjcdZ/v41CuHcileHSeZqYLoAqUNkiPedqE3tykuFJ2OnxH60vFBvsVklvRJa4rea1SQYggKHy61a8C9KbZhLwLZ67p+O4rMbiQYJ660zW5YY0ZHlkfS+CcRtOgFC0qHUEH6VY2r9Mbivkm3ultmUKUk9Ukg/KpquI7k73D3/ADFfrQscl8h9RPtH0Lx1x21ZME5gp1QhtudSep6JHM1gjl0t1S1uKlaiST1Kv7ig7z6lmVEqJ5kkn4mn7a4+PWplDRMJqwub3VCY2I1q5MOSD1/SqOwklaB/EPrV0ZEJnzrj+WkuJ0sW4nPnvEa66g1Acb1oitMjx01NC7l070/FO4pmPJGpNFw4RH2Kvzn+VNGjQHgtcsKP/wCw/wAqaPKrqY/ajLLsTXGurqYQeUlRpUURwXBFPqBOjc6nr4J/XlUAGsYuVIDa075E6ciCBINQHgh1PaI945pPQ0X4iYBSIG1VlsFJJHkf9ayZHUqZsx9WSmUJ6VJCRQRbqwru0+h1w9B86RaRoCQQCYpb9wCMiPZ5n8R/SojbR5nz8akpRReqRV/cI4Louqti9mWnloPUkeKTqD/fSrNhqoVUvHcMQ8kTooDRXTwPUVtwv0mPKrkUE11Jv3Ay+GHJStUlEg5Vgb5FbE+Ez4UqnoQzhXteV6Kkgwa4czEkf3vXWyJNMzUyzT/f6UmWkOxK5bJjiOtPW6VE6d1A3J3P5etIbdBWBExt5+XOp11Z5USuZ6feIrI9LZplP7CrdsLSqNEgjXwG58zQV13M6TuCYj3iPfUj1wlKxsjKQB7/AK1BS6BJjwE7jx84+tMxQabZnyTvSGH9+v8AvTVKUK8itSQg8rq9r0CpoBNdXpFeVABjh9UuoHQn6Vd7hzKhI/EYqg4A5luEHxP0NXp85kADfceYri+cqyr+/c6njSuB4oSAehFM3QHQa7eNSLcykzzqPcjTy/vSl4HSaIzLdlm4L/cK/wCIf5U0eVQLg4/Yq/4h/lTRw12sXsRgl2JNJW4BuQPOg+McRhshtrKpw8ye6kdTGqvIfGqZxVjRKGwhxRcSVlSj97aRA0A2geBppSw5fIRd4i2hbh7IIOVsKIStSTJBg8x9K2HA70EQIASAABoAByAr5U/aK8wVmIUk5goGCCOYrW+CfSg0opS+Q25sSdEKPUH7p8DSJ8lK/gdBxar5NSxO4BkUGLU06Xc2o1nUUhtetZ5y5M0RVDaGRzFSktAcq8WmvEqqlFxYTSopSa4CaKIs9QqKXdYgTpTTywlJUogAbqJAA8ydBWbcYelVpoKbsyHHNu1+4nxT+M/LzpkeT0ijcVtifSfxaltbLQOZxCg6f4IByjwJmfIeNRsB46beyIc0WpQSIHM81dB41l1xcKWorWoqUoklRMkk8ya63fKFBQ3Fa4LiqMc5cnZvRTFcKz/BPSOZy3A0P3un+lXy0ukOpC21BQMbcqaUswVNS2G9Rv4Ab/7mo7LJUoJGpJ0os26ljQEFzUEzojy3lXltSZP7DIkhNwLb2YLxGpOob8PEihTl64tWqySd5Pxq4ejD1F27Ftd2vrJfcQlt0uKR2eis0hJGaTHwrRMN4Wwl/FbiwTh4T6s2pSl9q4QsnsssDNIjOedCjWyHJsxBDJAOoiIOvj9T4U28+lR1kDoOvU+FaLjPACLbAC89bFu89ZyhSswVkK4SMuaII8KsnEfo7sLfDiU24Vc2aLN24hSwXElQ7VJ70DMEubDSKslRDZhrkTpHumm62/E7bB28JZxH9lyHllsN9s5KTLozFWaD+66c6zn0acOJvcTt2HE5mySpxOoBQhJUQSNRMAe+rplSr10VvS+A8MViVgW7dJtbti4SEZnI7VrvhU55kpBETGlC3/RlbDCHlhoetC4cCFyrN2SLwMbTEZQdY50WSY1FJIr6ExD0Y2Lq8RYtrVAdZZYS0c7nddcS4rNqroUb9KGM8MYUjF7bC/V0ulLKg+8pTgK3uzzpGi4GiSogfjA5VFgYlavZFpV0INXtN0koBzDlzHOrRcejK2GEPr7IetJuHQhUqzdm3dhggCYjKDrHOijvAOGoxS6C7dItLOzQtxOZzV1ZUoKJzTORJ0msufx1mrdUaMOd4/gp7byYBzJAzbyIpF4pMHvJ05gg6edWrCvRtaDiG5tXWAq29WDzTZUuE5lNJ0IVOhzjU0p7gewetrS4NiqyWq+ZZLC1ufatqeCFCFkGCmVAgAjKeVJh4fH5LS8jl8AvhfEm0MqBWmcxMAiYhOvhQrijjUIBSkyeSBIHms7kfw/GrpecDYZcXN9YM2nYP27KHW30OuGSpCVDuqOkFSQRrI6VnvobwFi9xFTd232qOwcXlJUO8FIgykg8z8a2xXFUZm7ZVU40uVKJJWrcn+kbDwoe68VGSTW+YT6L7BWK3WdhJtOwtVMozOZQp8lIIIVJktq3P3qH3vCVhh9tf3zlol/JdqZZYUtQQhAWhGm+uqjJnYba1YgxE615X0Sz6LsNTiCypgG2XZh8NlS4bUFwspIUDGUpME9aY4X9FVj69iCbhgLaS+0i3SVLASFNF5QSQoE6KG8+zQBi+CcZ3dpoy8oJ/ArvI/yq290VbLP0zvCO1t21+KFKQfnmFXS24KsW8OS+MLVeuG5uG8jS3QoIS++lKjBOiUoSnbmKZsfR7Z3eGXbqbP1e57S5DLalLztqbTmS2QTBPdVuOZqjhF9oupyXTBzHput479u8PJSFfWKWv002nJl8/wDLH/mohccO4Vb3WH267AOG9ZZ7/auJyLPtKIzazI002qlelxuxYuFWlpZ9g4ysZ3Q4pQWFNpUAEqJiCr5VX6US31ZBl/04IH7u1WfzOAfRJoNf+mm7VIabaaHWCtXxUY+VXHDPR/YPKwl4MJDLtq+5cjMuFKQ03qTm0halHSNqUn0dWLIvS7bpMYjbsMAqX3W3VW5yiFa915W87VKxxRDySZjuL8R3N0ZfeW50BPdHkkaD4UNr6Db9E1qMRvc9nFom3QWSS5k7TKM+U5pJ30NRXuELJixsXE4O5erft21uKaW73Vdm2olQBI7xWensmmJUUbswWurc3vR1ZO4Rb3DduEPksuqGZZUpvtkodSQVRAS4JIA2FUH0v4ExZ4mtm2bDbYbaISCo6qTJ1USaCClUQwrHnrdWZpZT4bg+YofXUAONulOxI8qTNSv2U92Qd7Jzs1GEu5FZCZIgLiCZBETyqW3wpeKc7NNrcFzKFZOxczZSSAqImJBE+FWVAEPRzfIaxS0cdUltCXQVLUQlIEHVRO1abwxxPao4jxF9VwylpbUIdLiQhR+x0SqYJ7p+BrHP2Bc51o9XezNiXE9muUDqsR3R4mmXcNdQhLi2nEtr9lxSFBCvyqIhWx26UNAbTgfFDN3hlu3e3rZc9fQtfbOpzdk25n1kzlITA86NN+kHDLm9v7dRQ0HmS2u7W8OyeCRkSlIJyiA6ogjeDWCW/DV04gLbtrhaDstLTiknloQmDsabw/BH31lDDLrqk+0lCFKKeXeAGnvqKA0LiHF2DwxaWyXmlPN3CippK0lYAXcd4pGsd5Jn+IUj0J4rbWa7y7uHG0qbYyttqWlK3CZWoNg6k/ZpT/iqho4duS4psW75cRGdAaWVJnbMkCR76SxgVwtKVIYeUlailKktrIUoTKUkDUjKrQfhPSpA2y143w92ysnGSi1NpetkW63QpwNKV2bpGYyU5Xir/AelGHeNbD9rJb9YYNsbNwlfaJ7PtlXIcgqmM2hMeNYGjhO8IkWlyR1DDp20/DUQYY6Xex7FztZI7LIrtJAmMkTMa7VFEG24X6QmW147cIfZDhWDbhSk/adk2tCChM98d1O3UUP4j4gs3b3DMWZeaS4Vspumc6c6AdCpSd4SCtJPQIrIzhDwStXYu5WjlcV2aobV0WYhJ8DShgz/AGYd7B3szADnZryEk5RCogydPOigPoR/jWw/ayW/WGDbGzdzL7RPZ9qu4DkFUxm7pPvoXecbWCLfE3nlN3PrV0UerodCVrZbCGUGUmQmEKVPRQ61iJwG47TsvV3u1IzBrsl58v4gmJjQ6xTqeFLxQkWlyR1DDsfy0UB9B4fxhh7l5a3vrLDWaxcaW2t1GZslbLiELk7j7Qe6q3gvGLN1YW6ry6ZVcMYk0tJcWgOJaD6JUNjlyKOvQeFZdw60CFtG1cfdSSSlDRWpI0Scw3EH60QtlNKaUs2TykEpQHUsSkLkDLm2zSQI8azvLJSri/yOUE1fJGrX3EVhaXeIYiL5h1T7CG2mGlBa5Q2lOuUndSU66ADes39B2LM2+JKXcOoaR6u4nM4oJTJU3Ak89D8KrfEGAvoWgm0fZSuEoC2lJzKJMBOmqjO29D/2Bc5lo9XezNpzLT2S8yEkTmWIlIjWTTk7QtqmbnhHH9sbPCwp9pLvbMtvytIUltgPZS5J0TISQT+Oo+JYvaYja4hYi8t2XDeqdbccWA2tBWheZK9j98aeHWsZPC12E5ja3GWJzdi5ERMzliI51BtLNbqwhpCnFnZCElSjAkwBqdATUkH0Nf8AHVku5uW0XLWRrDVspcKwErdUT3WyT3zATtzNOWHpDtFLwom4ZSVoW5ckrSMjibXswHNe6SVkCfw18/jh+57XsvV3u1Ccxb7JefL+LJExrvFLteGbpxxTbds+pxEZ0BpZUidswiU++gDdLfHWXcMSyxirFk8Lq5WV9omSg3FwQIzDRQWlU9AKGjitmys2gb5q6ebxNLji0rTmcbWD2i8oJMZVqE7aVjrXDN2pSkptrhSkHKtIacJSYmFAJ0Mawa9d4Xu0glVrcJCUlSiWXBCRuoynQaHXwoA2DjriS0XjeFONXDKmmiM60rSUIAX94gwnSs49K1+29i104ytLjalIyrQQpJhpAMEaHUEe6gbXDtyrIU276g4CUENOHOBBJRCe8NRqOtOL4VvAQDa3AKpygsuSYEmBl1ga0Aavwzxnbo4bcbW82m5aaumm0FaQ5Dp0ypmTosf5TRXjXje0daw7sn2SXL20ffyrSSgISmS5B7sd3f8ADWHv8OXSClK7d9JWcqAppwFSuiQU94+Apy14Vu3VLS3avrU2YWlLSyUHeFCO6fA0Ab216QGTil8lV82bX1VvsgXU9l2hSM2TWCreYqJcYuh+ww9FtjTFitq3bS6nOglR7JoAKGYQUlKv81fP6rZYXkKVBc5chBzZpjLl3mdIokrhG9G9pcj/ALB3/wBNAGz2HGNtbfshs3TLiEpuWLghaSAlQSErWJ7oKkJOvKazz004m1cYqtxhxDqC20AtCgpMhOokaVVU8PXJcLQt3y4kZlN9kvOE/iKYkDUa+NOjhO8IkWlyREz2LsRvM5dqABNdRO34YunGu2RbPqa1PaJaWUQNzmAiB1oZQBtHoKvkXbL2HXHeShbd02OmRxBUPLMEGP41UYxHi1b2D4tfMLU2tV2G23EkpWlps26EAEaiQpSvNw1kvAPG68LuFvobS6VNKbyqJAAKkKmR+T51L4S9IZs2H7Z23bubZ9QUplalJhQjUKTP4U8vujagDfLpIUXXT+8cwnvnmYzEE+9aqyrjk/8Ay1hX5z/K5Q//ANttwb1VwplotKY7A20nL2ck+1vmknWIgxFBOMuPjfNMMIYRbW9uD2bSFKVqdJKlb/Dmd6ANMwzG3rbB8DLC1I7S8Q2sDZaFOugpUOYNHePT6nYYs9aktOrfYKnEHKoFSLYGCNR7Sj/jPWsuwL0wG2tbe3VZMPerEqbW4VEpXmUoLAjQjMdqbsfS+7N2Lthq6au1ha2SVICVJCUpyESQAEIEHXuAzvJQG3ovQ08btYlQwtDjnUhtSl6/FVAeI3kYVZ2rpUoMoxJx1JbSlZLTqblaUpCiBqlzLPKZ5Vmd76aH3XLlRYbCX7X1VLYKgGm+/qD95XfPTYUM4h9Jbt5hzFi42kBgtkOhSipXZoUgSDpsr5VNAaFwHxxc3NpjLxdWOyaW4wmR9jmD6wEmOUJ36VSvRbiDj+P2zryytxa3SpZ3J7Bwax5UG4X42XZW94wltKxdt9mpRJBQMq0yAN/b59KicKcQKsbtq5QhLims0IUSAcyFI3H5p91FEWbbxHhzDeF436u/26nLhSnE5SnsnC4iW/4o60TxTAnP2c9hqW1ZGsOZWhzKQk3DalqKQqIzZkIMfxVkmH+lRxsXaTbNrTdXQuVArUIIWleQdR3InxqU16cLwXy7kjM2pGX1QuL7FOiRmSPxSkmY+8aKYWarbvJXcMYsodwYQtRP8QUhwjzhSxQt/ED+ycNWrFDh5W1mKsmftSQknnplJn/FWZH0svDC14ellCUKStAczKzJQtwrygbEAHJ5VJs/S4E2tvbPYfa3CbdAQhTveOgAJAIMEwNqKZNgbgHidVniiLkrKklwpdV+Jt1UKUR5kKjqBW5OONMYrY4ayIQPWrxY6rX2pb+BU4R0yo6V80v3WZ1TiUhAUsqCE+ykFWYJHgNvdWg4lxndvYiziSW2mnGm0pS3mKkrTK8wJ5SHCKpOSh7mWjFy9qL/AMPYk5dW2I+sKU52WKo7POZyBNwzlSifZAjYdT1p53/7tjn/APA3/wCBWc8T+lJ4NKYZtGrMuvJuXVIWXC44FpWFdBKm0kjwrsU9Na3W7jJZstXFy0GnrhKlkqSElOiD7JgkDU8t4FSmntENV2bPZuKF1aRdRFjPqI3eMCFgkgCNvd0msQ9F654iaOTs5duT2f4JQ73fdt7q4+mJ3122u/V25tmFMhGZUKBBEk8jrVewTjA22JevIbST2jqw0VHL9oFiM2+mf5VJB9EMpT68MSgQ4y1Z/wDaG9LSvhp8KA8cX7lth2JPW61NOqxBALiCUqgBgRI1iBHvPWszb9L7waba7JGVF6bv2la/aqe7L8uZW++lPt+mNSjdJuLRp9i5dS6WFLUAhaQgaKgkj7NJiNx4mgDVMVxV1viGxabcKW7i3KnkCIWpCHsqlabiB/lFQeGsVcurnHmrp9Qab7VpKiAQy0TcAkAbgAT/AIayu49K77mKt4ittBLSShDIKghKSlaYncnvkz1pGHek5xpeIqDKD+0M+aVK+zz9p7PX96d+lAG6YHbNtqwhDLnatpt7gIdjLnSG2oVB2npVf4evc2MMJGKG+AN0Szky9jCCBrz3KazzCPTO6wmzSLdtXqjS20krUM4UlKZOmh7vzpxn0yJbfQ+zhto04lSyVIlKl50qSQpQTMSqfMUAaHxBjBt8NDyrlV4lGIpUbhCUqNsEOg5AlZ7xEZB/xOkVE4d44ZxBlbbdwvD7hd4p5pRByuyqUIWoEJckQlSMwJyiJFZW56Q1nD7myLKctw+p/PmVmQorQuANiO586m8M+lH1e0btH7Rq6bZd7VrMpSChclQOgIVBUr4negD3i9m5TjyfXA12xetiVNApQsSgJUAddQBM8wa0P0w4optVxkxYtKDbcWAR7U5dl8p9qsfx3jJ27v8A111Kc4W2oIEhIDcZUjnHd38TVl4l9LaL1Docw217VxBR28ZnE6QFJUUzKeWvKgDQuIeLmxgysUbEXN5bt2kjksKcCyOkfaGf4UVK4wveztbP/wCKmwPqghvJm7XuJ1mdI299YpecbrcwtnDi2kIadLgdk5iSXDBG0faH4VZ3vTOlxtpD+G2j/ZNhtKnZUQAANJSYmOVAGh4FjhvWbT9nXYtrpi2yGxfQrsnO6kE5QRmAKdFpzQDsNa+esVbWl90OJCVhxYWlMQlQUcwAHIGRWh2npvUkMuLsmHLphotN3BUsQkiNUDfTfUbmImqvxLxuq8tmGVtISplTilOp9pxThklWmms0AVmlV5XoqyA8rjXle1CA41015XUWB7XV5XtWTAVSkmkCvUb1JVjs0k0oUgmrFUcTSCaVSTUFkck1Z8AxDO2UH2kag+G1VeiOCH7YeSvpWXyoKWN/tsfgk4zVfI7xI8VOidwiP+8oj60IozxSPth+QfVVBqjBvGgze9nV1dXU4UdXV1dQA7bgFQzbTrrGnvqem1anVSfa172mUgxudwQNJ+9QuvaACXqrUnUe0CAFDVGxGp9rUGPCvGbZrMQpQiRqCYA576z8Rp76HV5QASFugoPspXrELEbp5z0J+FKSwyDqQUkojvaiQQqddBInyNDK6gAr6szI7wAM5jm1ToIgTrJnr7q8VbNZCZSF8k55H3uc9AD5x1oXXUATQhAzSBohBGsSSETGuu5NOG3alYlI3yqzTpMjnrIBHvFDia6gAsu2ZgwUz347/wCfLz8E1Fu2UBCcpGbTNCp3Hn4VDrqAP//Z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31" name="Google Shape;33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2243093"/>
            <a:ext cx="4648200" cy="317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rgbClr val="000000"/>
      </a:dk1>
      <a:lt1>
        <a:srgbClr val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772</Words>
  <Application>Microsoft Office PowerPoint</Application>
  <PresentationFormat>On-screen Show (4:3)</PresentationFormat>
  <Paragraphs>174</Paragraphs>
  <Slides>43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Questrial</vt:lpstr>
      <vt:lpstr>Arial</vt:lpstr>
      <vt:lpstr>Thatch</vt:lpstr>
      <vt:lpstr>Genetics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What is Genetics?</vt:lpstr>
      <vt:lpstr>PowerPoint Presentation</vt:lpstr>
      <vt:lpstr>I. What is genetics?</vt:lpstr>
      <vt:lpstr>PowerPoint Presentation</vt:lpstr>
      <vt:lpstr>https://www.youtube.com/watch?v=EGzFsme22s8</vt:lpstr>
      <vt:lpstr>Gregor Mendel</vt:lpstr>
      <vt:lpstr>Gregor Mendel</vt:lpstr>
      <vt:lpstr>Pea Plants</vt:lpstr>
      <vt:lpstr>Pea Plants</vt:lpstr>
      <vt:lpstr>Pea Plants</vt:lpstr>
      <vt:lpstr>Pea Plants</vt:lpstr>
      <vt:lpstr>Probability</vt:lpstr>
      <vt:lpstr>Dominant and Recessive</vt:lpstr>
      <vt:lpstr>Dominant Human Traits</vt:lpstr>
      <vt:lpstr>More Dominant Traits</vt:lpstr>
      <vt:lpstr>Dominant and Recessive</vt:lpstr>
      <vt:lpstr>Recessive Human Traits</vt:lpstr>
      <vt:lpstr>More Recessive Traits</vt:lpstr>
      <vt:lpstr>Example of Mendel’s Results</vt:lpstr>
      <vt:lpstr>Mendel’s Conclusions:</vt:lpstr>
      <vt:lpstr>Mendel’s Laws:</vt:lpstr>
      <vt:lpstr>Example of dominant / recessive gene: </vt:lpstr>
      <vt:lpstr>PowerPoint Presentation</vt:lpstr>
      <vt:lpstr>Mendel’s Laws:</vt:lpstr>
      <vt:lpstr>What is the probability of the A trait being passed down?</vt:lpstr>
      <vt:lpstr>PowerPoint Presentation</vt:lpstr>
      <vt:lpstr>What are the chances the child will receive the Y gene?</vt:lpstr>
      <vt:lpstr>PowerPoint Presentation</vt:lpstr>
      <vt:lpstr>PowerPoint Presentation</vt:lpstr>
      <vt:lpstr>Key Vocabulary</vt:lpstr>
      <vt:lpstr>Key Vocabulary</vt:lpstr>
      <vt:lpstr>Key Vocabulary</vt:lpstr>
      <vt:lpstr>Key Vocabulary</vt:lpstr>
      <vt:lpstr>Key Vocabulary</vt:lpstr>
      <vt:lpstr>Key Vocabulary</vt:lpstr>
      <vt:lpstr>The miracle of life!!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</dc:title>
  <cp:lastModifiedBy>Harabin, Richard</cp:lastModifiedBy>
  <cp:revision>5</cp:revision>
  <dcterms:modified xsi:type="dcterms:W3CDTF">2019-03-21T14:32:01Z</dcterms:modified>
</cp:coreProperties>
</file>