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8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5" r:id="rId41"/>
    <p:sldId id="308" r:id="rId42"/>
    <p:sldId id="293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6" r:id="rId53"/>
    <p:sldId id="307" r:id="rId54"/>
    <p:sldId id="305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Constantia" panose="02030602050306030303" pitchFamily="18" charset="0"/>
      <p:regular r:id="rId8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5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90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font" Target="fonts/font3.fntdata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4.fntdata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857ba661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857ba661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857ba661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857ba661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f59b6d41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f59b6d41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859a3d3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859a3d3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f5b2b69c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f5b2b69c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857ba661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4857ba6613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f5b2b69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f5b2b69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99ea268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499ea268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869272fe2_4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869272fe2_4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62bdd9a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62bdd9a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462bdd9a8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462bdd9a8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8d6aa61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8d6aa61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8d6aa61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8d6aa61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462bdd9a8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462bdd9a8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f5b2b69c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f5b2b69c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f72d90d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f72d90d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f5fa4a5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f5fa4a5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f59b6d41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f59b6d41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f5b2b69c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f5b2b69c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499ea2687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499ea2687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f6424ace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1f6424ace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e2a8e07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1e2a8e07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f6424aceb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f6424aceb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1400"/>
              <a:buFont typeface="Calibri"/>
              <a:buNone/>
              <a:defRPr sz="5600" b="1" i="0" u="none" strike="noStrike" cap="non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45720" lvl="0" indent="0" algn="r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ctr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ctr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None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ctr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ctr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ctr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/>
          <p:nvPr/>
        </p:nvSpPr>
        <p:spPr>
          <a:xfrm rot="-10380000" flipH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38500" dir="7500000" sx="98500" sy="100080" kx="1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5" name="Google Shape;85;p12"/>
          <p:cNvSpPr/>
          <p:nvPr/>
        </p:nvSpPr>
        <p:spPr>
          <a:xfrm rot="-10380000" flipH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  <a:effectLst>
            <a:outerShdw blurRad="19685" dist="6350" dir="12900000" algn="tl" rotWithShape="0">
              <a:srgbClr val="000000">
                <a:alpha val="4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  <a:defRPr sz="1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93369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7305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Noto Sans Symbols"/>
              <a:buChar char="●"/>
              <a:defRPr sz="1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65747" algn="l" rtl="0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585"/>
              <a:buFont typeface="Noto Sans Symbols"/>
              <a:buChar char="●"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65747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585"/>
              <a:buFont typeface="Noto Sans Symbols"/>
              <a:buChar char="●"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12"/>
          <p:cNvSpPr>
            <a:spLocks noGrp="1"/>
          </p:cNvSpPr>
          <p:nvPr>
            <p:ph type="pic" idx="2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lt2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40080" marR="0" lvl="1" indent="-2590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254000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8720" marR="0" lvl="3" indent="-210819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3040" marR="0" lvl="4" indent="-218439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21336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9303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18796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182879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2" name="Google Shape;92;p12"/>
          <p:cNvSpPr/>
          <p:nvPr/>
        </p:nvSpPr>
        <p:spPr>
          <a:xfrm rot="10800000" flipH="1">
            <a:off x="-9525" y="5816600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4" y="365"/>
                </a:moveTo>
                <a:lnTo>
                  <a:pt x="52848" y="0"/>
                </a:lnTo>
                <a:cubicBezTo>
                  <a:pt x="57089" y="18475"/>
                  <a:pt x="79584" y="67134"/>
                  <a:pt x="90935" y="67134"/>
                </a:cubicBezTo>
                <a:cubicBezTo>
                  <a:pt x="102286" y="67134"/>
                  <a:pt x="114885" y="27804"/>
                  <a:pt x="119875" y="10060"/>
                </a:cubicBezTo>
                <a:lnTo>
                  <a:pt x="120000" y="38963"/>
                </a:lnTo>
                <a:cubicBezTo>
                  <a:pt x="117879" y="47012"/>
                  <a:pt x="104282" y="80670"/>
                  <a:pt x="89438" y="80304"/>
                </a:cubicBezTo>
                <a:cubicBezTo>
                  <a:pt x="74594" y="79939"/>
                  <a:pt x="45841" y="30182"/>
                  <a:pt x="30935" y="36768"/>
                </a:cubicBezTo>
                <a:cubicBezTo>
                  <a:pt x="15592" y="38231"/>
                  <a:pt x="5613" y="88170"/>
                  <a:pt x="0" y="120000"/>
                </a:cubicBezTo>
                <a:lnTo>
                  <a:pt x="124" y="365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93" name="Google Shape;93;p12"/>
          <p:cNvSpPr/>
          <p:nvPr/>
        </p:nvSpPr>
        <p:spPr>
          <a:xfrm rot="10800000" flipH="1">
            <a:off x="4381500" y="6219825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cubicBezTo>
                  <a:pt x="6960" y="20571"/>
                  <a:pt x="46720" y="107495"/>
                  <a:pt x="66720" y="113747"/>
                </a:cubicBezTo>
                <a:cubicBezTo>
                  <a:pt x="86720" y="120000"/>
                  <a:pt x="111120" y="56268"/>
                  <a:pt x="120000" y="37512"/>
                </a:cubicBezTo>
                <a:lnTo>
                  <a:pt x="120000" y="12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body" idx="1"/>
          </p:nvPr>
        </p:nvSpPr>
        <p:spPr>
          <a:xfrm rot="5400000">
            <a:off x="2377440" y="15240"/>
            <a:ext cx="438912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 rot="5400000">
            <a:off x="5052218" y="2491583"/>
            <a:ext cx="52117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 rot="5400000">
            <a:off x="861219" y="510383"/>
            <a:ext cx="5211763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1400"/>
              <a:buFont typeface="Calibri"/>
              <a:buNone/>
              <a:defRPr sz="5600" b="1" i="0" u="none" strike="noStrike" cap="non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45720" lvl="0" indent="0" algn="r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ctr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ctr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None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ctr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ctr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ctr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ctr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1400"/>
              <a:buFont typeface="Calibri"/>
              <a:buNone/>
              <a:defRPr sz="5600" b="1" i="0" u="none" strike="noStrike" cap="non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2894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2894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  <a:defRPr sz="2400" b="1" i="0" u="none" strike="noStrike" cap="non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2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  <a:defRPr sz="2400" b="1" i="0" u="none" strike="noStrike" cap="non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3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315" algn="l" rtl="0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0861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94639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94639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4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315" algn="l" rtl="0">
              <a:spcBef>
                <a:spcPts val="440"/>
              </a:spcBef>
              <a:spcAft>
                <a:spcPts val="0"/>
              </a:spcAft>
              <a:buClr>
                <a:schemeClr val="accent3"/>
              </a:buClr>
              <a:buSzPts val="209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0861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94639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94639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2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2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7510" algn="l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68935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3528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2895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65000" sy="65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9525" y="-7144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4" y="365"/>
                </a:moveTo>
                <a:lnTo>
                  <a:pt x="52848" y="0"/>
                </a:lnTo>
                <a:cubicBezTo>
                  <a:pt x="57089" y="18475"/>
                  <a:pt x="79584" y="67134"/>
                  <a:pt x="90935" y="67134"/>
                </a:cubicBezTo>
                <a:cubicBezTo>
                  <a:pt x="102286" y="67134"/>
                  <a:pt x="114885" y="27804"/>
                  <a:pt x="119875" y="10060"/>
                </a:cubicBezTo>
                <a:lnTo>
                  <a:pt x="120000" y="38963"/>
                </a:lnTo>
                <a:cubicBezTo>
                  <a:pt x="117879" y="47012"/>
                  <a:pt x="104282" y="80670"/>
                  <a:pt x="89438" y="80304"/>
                </a:cubicBezTo>
                <a:cubicBezTo>
                  <a:pt x="74594" y="79939"/>
                  <a:pt x="45841" y="30182"/>
                  <a:pt x="30935" y="36768"/>
                </a:cubicBezTo>
                <a:cubicBezTo>
                  <a:pt x="15592" y="38231"/>
                  <a:pt x="5613" y="88170"/>
                  <a:pt x="0" y="120000"/>
                </a:cubicBezTo>
                <a:lnTo>
                  <a:pt x="124" y="365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4381500" y="-7144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cubicBezTo>
                  <a:pt x="6960" y="20571"/>
                  <a:pt x="46720" y="107495"/>
                  <a:pt x="66720" y="113747"/>
                </a:cubicBezTo>
                <a:cubicBezTo>
                  <a:pt x="86720" y="120000"/>
                  <a:pt x="111120" y="56268"/>
                  <a:pt x="120000" y="37512"/>
                </a:cubicBezTo>
                <a:lnTo>
                  <a:pt x="120000" y="12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3" name="Google Shape;13;p1"/>
          <p:cNvGrpSpPr/>
          <p:nvPr/>
        </p:nvGrpSpPr>
        <p:grpSpPr>
          <a:xfrm>
            <a:off x="-29294" y="-16113"/>
            <a:ext cx="9198255" cy="1086266"/>
            <a:chOff x="-29322" y="-1971"/>
            <a:chExt cx="9198255" cy="1086266"/>
          </a:xfrm>
        </p:grpSpPr>
        <p:sp>
          <p:nvSpPr>
            <p:cNvPr id="14" name="Google Shape;14;p1"/>
            <p:cNvSpPr/>
            <p:nvPr/>
          </p:nvSpPr>
          <p:spPr>
            <a:xfrm rot="-164308">
              <a:off x="-19045" y="216550"/>
              <a:ext cx="9163050" cy="64922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09876"/>
                  </a:moveTo>
                  <a:cubicBezTo>
                    <a:pt x="5862" y="83943"/>
                    <a:pt x="19189" y="31279"/>
                    <a:pt x="33430" y="32075"/>
                  </a:cubicBezTo>
                  <a:cubicBezTo>
                    <a:pt x="47671" y="32872"/>
                    <a:pt x="71018" y="120000"/>
                    <a:pt x="85446" y="114654"/>
                  </a:cubicBezTo>
                  <a:cubicBezTo>
                    <a:pt x="99875" y="109308"/>
                    <a:pt x="112806" y="23886"/>
                    <a:pt x="120000" y="0"/>
                  </a:cubicBezTo>
                </a:path>
              </a:pathLst>
            </a:custGeom>
            <a:noFill/>
            <a:ln w="10775" cap="flat" cmpd="sng">
              <a:solidFill>
                <a:srgbClr val="09B6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 rot="-164308">
              <a:off x="-14309" y="290003"/>
              <a:ext cx="9175812" cy="53035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02857"/>
                  </a:moveTo>
                  <a:cubicBezTo>
                    <a:pt x="5681" y="90913"/>
                    <a:pt x="19791" y="30070"/>
                    <a:pt x="34089" y="32037"/>
                  </a:cubicBezTo>
                  <a:cubicBezTo>
                    <a:pt x="48387" y="34004"/>
                    <a:pt x="71467" y="120000"/>
                    <a:pt x="85785" y="114660"/>
                  </a:cubicBezTo>
                  <a:cubicBezTo>
                    <a:pt x="100104" y="109320"/>
                    <a:pt x="112882" y="2388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65000" sy="65000" flip="none" algn="tl"/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-9525" y="-7144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4" y="365"/>
                </a:moveTo>
                <a:lnTo>
                  <a:pt x="52848" y="0"/>
                </a:lnTo>
                <a:cubicBezTo>
                  <a:pt x="57089" y="18475"/>
                  <a:pt x="79584" y="67134"/>
                  <a:pt x="90935" y="67134"/>
                </a:cubicBezTo>
                <a:cubicBezTo>
                  <a:pt x="102286" y="67134"/>
                  <a:pt x="114885" y="27804"/>
                  <a:pt x="119875" y="10060"/>
                </a:cubicBezTo>
                <a:lnTo>
                  <a:pt x="120000" y="38963"/>
                </a:lnTo>
                <a:cubicBezTo>
                  <a:pt x="117879" y="47012"/>
                  <a:pt x="104282" y="80670"/>
                  <a:pt x="89438" y="80304"/>
                </a:cubicBezTo>
                <a:cubicBezTo>
                  <a:pt x="74594" y="79939"/>
                  <a:pt x="45841" y="30182"/>
                  <a:pt x="30935" y="36768"/>
                </a:cubicBezTo>
                <a:cubicBezTo>
                  <a:pt x="15592" y="38231"/>
                  <a:pt x="5613" y="88170"/>
                  <a:pt x="0" y="120000"/>
                </a:cubicBezTo>
                <a:lnTo>
                  <a:pt x="124" y="365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381500" y="-7144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cubicBezTo>
                  <a:pt x="6960" y="20571"/>
                  <a:pt x="46720" y="107495"/>
                  <a:pt x="66720" y="113747"/>
                </a:cubicBezTo>
                <a:cubicBezTo>
                  <a:pt x="86720" y="120000"/>
                  <a:pt x="111120" y="56268"/>
                  <a:pt x="120000" y="37512"/>
                </a:cubicBezTo>
                <a:lnTo>
                  <a:pt x="120000" y="12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>
            <a:off x="-29294" y="-16113"/>
            <a:ext cx="9198255" cy="1086266"/>
            <a:chOff x="-29322" y="-1971"/>
            <a:chExt cx="9198255" cy="1086266"/>
          </a:xfrm>
        </p:grpSpPr>
        <p:sp>
          <p:nvSpPr>
            <p:cNvPr id="31" name="Google Shape;31;p3"/>
            <p:cNvSpPr/>
            <p:nvPr/>
          </p:nvSpPr>
          <p:spPr>
            <a:xfrm rot="-164308">
              <a:off x="-19045" y="216550"/>
              <a:ext cx="9163050" cy="64922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09876"/>
                  </a:moveTo>
                  <a:cubicBezTo>
                    <a:pt x="5862" y="83943"/>
                    <a:pt x="19189" y="31279"/>
                    <a:pt x="33430" y="32075"/>
                  </a:cubicBezTo>
                  <a:cubicBezTo>
                    <a:pt x="47671" y="32872"/>
                    <a:pt x="71018" y="120000"/>
                    <a:pt x="85446" y="114654"/>
                  </a:cubicBezTo>
                  <a:cubicBezTo>
                    <a:pt x="99875" y="109308"/>
                    <a:pt x="112806" y="23886"/>
                    <a:pt x="120000" y="0"/>
                  </a:cubicBezTo>
                </a:path>
              </a:pathLst>
            </a:custGeom>
            <a:noFill/>
            <a:ln w="10775" cap="flat" cmpd="sng">
              <a:solidFill>
                <a:srgbClr val="09B6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 rot="-164308">
              <a:off x="-14309" y="290003"/>
              <a:ext cx="9175812" cy="53035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02857"/>
                  </a:moveTo>
                  <a:cubicBezTo>
                    <a:pt x="5681" y="90913"/>
                    <a:pt x="19791" y="30070"/>
                    <a:pt x="34089" y="32037"/>
                  </a:cubicBezTo>
                  <a:cubicBezTo>
                    <a:pt x="48387" y="34004"/>
                    <a:pt x="71467" y="120000"/>
                    <a:pt x="85785" y="114660"/>
                  </a:cubicBezTo>
                  <a:cubicBezTo>
                    <a:pt x="100104" y="109320"/>
                    <a:pt x="112882" y="2388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q6be-CZJ3w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youtube.com/watch?v=XOiUZ3ycZwU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 rot="2558921">
            <a:off x="2398209" y="970112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6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EVOLUTION</a:t>
            </a:r>
            <a:endParaRPr sz="6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/>
          <a:p>
            <a:pPr marL="0" marR="45720" lvl="0" indent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6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12" name="Google Shape;112;p15" descr="http://conversationsinthepostmodernworld.files.wordpress.com/2012/06/29-tre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"/>
            <a:ext cx="563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Where did life begin?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41"/>
          <p:cNvSpPr txBox="1">
            <a:spLocks noGrp="1"/>
          </p:cNvSpPr>
          <p:nvPr>
            <p:ph type="body" idx="1"/>
          </p:nvPr>
        </p:nvSpPr>
        <p:spPr>
          <a:xfrm>
            <a:off x="381000" y="144780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1" i="0" u="sng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Hydrothermal Vents</a:t>
            </a:r>
            <a:r>
              <a:rPr lang="en-US" sz="24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: 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Many scientists now believe that life first began with ancient bacteria that used the </a:t>
            </a:r>
            <a:r>
              <a:rPr lang="en-US" sz="24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heat</a:t>
            </a:r>
            <a:r>
              <a:rPr lang="en-US" sz="2400" b="0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and </a:t>
            </a:r>
            <a:r>
              <a:rPr lang="en-US" sz="24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chemicals</a:t>
            </a:r>
            <a:r>
              <a:rPr lang="en-US" sz="2400" b="0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spewing from within the earth to create energy. (Life started in </a:t>
            </a:r>
            <a:r>
              <a:rPr lang="en-US" sz="24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underwater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!)</a:t>
            </a:r>
            <a:endParaRPr/>
          </a:p>
        </p:txBody>
      </p:sp>
      <p:pic>
        <p:nvPicPr>
          <p:cNvPr id="312" name="Google Shape;312;p41" descr="http://legacy-cdn.smosh.com/smosh-pit/4/earth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399" y="3199236"/>
            <a:ext cx="4695825" cy="351589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1"/>
          <p:cNvSpPr txBox="1"/>
          <p:nvPr/>
        </p:nvSpPr>
        <p:spPr>
          <a:xfrm>
            <a:off x="2087225" y="141250"/>
            <a:ext cx="73446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https://video.nationalgeographic.com/video/hydrothermal-vents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88" y="246063"/>
            <a:ext cx="8487826" cy="636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4500" b="1" i="0" u="sng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History of Life</a:t>
            </a:r>
            <a: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b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Geologic Time Scale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1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Bacteria (anaerobic)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were the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first organism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on earth.  They first appeared about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3.6 billion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years ago.    </a:t>
            </a:r>
            <a:endParaRPr dirty="0"/>
          </a:p>
          <a:p>
            <a:pPr marL="274320" marR="0" lvl="1" indent="-20574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●"/>
            </a:pPr>
            <a:r>
              <a:rPr lang="en-US" dirty="0"/>
              <a:t>Before that </a:t>
            </a:r>
            <a:r>
              <a:rPr lang="en-US" b="1" dirty="0"/>
              <a:t>RNA</a:t>
            </a:r>
            <a:r>
              <a:rPr lang="en-US" dirty="0"/>
              <a:t>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https://www.youtube.com/watch?v=VYQQD0KNOis </a:t>
            </a:r>
            <a:endParaRPr sz="1200" dirty="0"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83" name="Google Shape;183;p25" descr="http://lensonleeuwenhoek.net/images/overview/bacter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3276600"/>
            <a:ext cx="3810000" cy="32214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Google Shape;184;p25"/>
          <p:cNvCxnSpPr/>
          <p:nvPr/>
        </p:nvCxnSpPr>
        <p:spPr>
          <a:xfrm flipH="1">
            <a:off x="3352800" y="4114800"/>
            <a:ext cx="1752600" cy="3048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50800" dist="50800" dir="7320000" sx="95000" sy="95000" algn="ctr" rotWithShape="0">
              <a:schemeClr val="dk1"/>
            </a:outerShdw>
          </a:effectLst>
        </p:spPr>
      </p:cxnSp>
      <p:cxnSp>
        <p:nvCxnSpPr>
          <p:cNvPr id="185" name="Google Shape;185;p25"/>
          <p:cNvCxnSpPr/>
          <p:nvPr/>
        </p:nvCxnSpPr>
        <p:spPr>
          <a:xfrm>
            <a:off x="3505200" y="5181600"/>
            <a:ext cx="1828800" cy="2286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50800" dist="50800" dir="7320000" sx="95000" sy="95000" algn="ctr" rotWithShape="0">
              <a:schemeClr val="dk1"/>
            </a:outerShdw>
          </a:effectLst>
        </p:spPr>
      </p:cxnSp>
      <p:sp>
        <p:nvSpPr>
          <p:cNvPr id="186" name="Google Shape;186;p25"/>
          <p:cNvSpPr txBox="1"/>
          <p:nvPr/>
        </p:nvSpPr>
        <p:spPr>
          <a:xfrm>
            <a:off x="5410200" y="3810000"/>
            <a:ext cx="352551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“Chemosynthetic”: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Ate Poisonous Chemicals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(like sulfur)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Breathed out Oxygen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6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825" y="1057150"/>
            <a:ext cx="7566351" cy="504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4500" b="1" i="0" u="sng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History of Life</a:t>
            </a:r>
            <a: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b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Geologic Time Scale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7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1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Bacteria: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  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Prokaryotes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(made of only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one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cell with </a:t>
            </a:r>
            <a:endParaRPr/>
          </a:p>
          <a:p>
            <a:pPr marL="274320" marR="0" lvl="1" indent="-27432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no nucleus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and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anaerobic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they did not need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oxygen.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Instead, they made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oxygen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that would allow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future life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 be able to breathe (</a:t>
            </a:r>
            <a:r>
              <a:rPr lang="en-US" sz="24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like us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!).</a:t>
            </a:r>
            <a:endParaRPr/>
          </a:p>
          <a:p>
            <a:pPr marL="274320" marR="0" lvl="1" indent="-27432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 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00" name="Google Shape;200;p27" descr="http://lensonleeuwenhoek.net/images/overview/bacter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3276600"/>
            <a:ext cx="3810000" cy="32214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27"/>
          <p:cNvCxnSpPr/>
          <p:nvPr/>
        </p:nvCxnSpPr>
        <p:spPr>
          <a:xfrm flipH="1">
            <a:off x="3352800" y="4114800"/>
            <a:ext cx="1752600" cy="3048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50800" dist="50800" dir="7320000" sx="95000" sy="95000" algn="ctr" rotWithShape="0">
              <a:schemeClr val="dk1"/>
            </a:outerShdw>
          </a:effectLst>
        </p:spPr>
      </p:cxnSp>
      <p:cxnSp>
        <p:nvCxnSpPr>
          <p:cNvPr id="202" name="Google Shape;202;p27"/>
          <p:cNvCxnSpPr/>
          <p:nvPr/>
        </p:nvCxnSpPr>
        <p:spPr>
          <a:xfrm>
            <a:off x="3505200" y="5181600"/>
            <a:ext cx="1828800" cy="2286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50800" dist="50800" dir="7320000" sx="95000" sy="95000" algn="ctr" rotWithShape="0">
              <a:schemeClr val="dk1"/>
            </a:outerShdw>
          </a:effectLst>
        </p:spPr>
      </p:cxnSp>
      <p:sp>
        <p:nvSpPr>
          <p:cNvPr id="203" name="Google Shape;203;p27"/>
          <p:cNvSpPr txBox="1"/>
          <p:nvPr/>
        </p:nvSpPr>
        <p:spPr>
          <a:xfrm>
            <a:off x="5410200" y="3810000"/>
            <a:ext cx="352551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“Chemosynthetic”: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Ate Poisonous Chemicals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(like sulfur)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Breathed out Oxygen</a:t>
            </a:r>
            <a:endParaRPr sz="24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8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560"/>
              <a:buFont typeface="Noto Sans Symbols"/>
              <a:buChar char="●"/>
            </a:pPr>
            <a:r>
              <a:rPr lang="en-US" sz="48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Geologic Time Line:    </a:t>
            </a:r>
            <a:endParaRPr/>
          </a:p>
          <a:p>
            <a:pPr marL="274320" marR="0" lvl="0" indent="-274320" algn="ctr" rtl="0">
              <a:spcBef>
                <a:spcPts val="96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History of the Earth</a:t>
            </a:r>
            <a:endParaRPr/>
          </a:p>
          <a:p>
            <a:pPr marL="274320" marR="0" lvl="0" indent="-33020" algn="l" rtl="0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Noto Sans Symbols"/>
              <a:buNone/>
            </a:pPr>
            <a:endParaRPr sz="40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4860" b="0" i="0" u="sng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Geologic Time Line:    </a:t>
            </a:r>
            <a:br>
              <a:rPr lang="en-US" sz="4860" b="0" i="0" u="sng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6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History of the Earth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9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77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Earth’s history is divided into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eras.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Each era ends or begins with big events like mass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extinctions.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ctr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b.y.a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 = billion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years ago</a:t>
            </a:r>
            <a:endParaRPr/>
          </a:p>
          <a:p>
            <a:pPr marL="274320" marR="0" lvl="0" indent="-274320" algn="ctr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m.y.a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 = million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years ago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16" name="Google Shape;216;p29" descr="http://www.mixtechs.com/wp-content/uploads/2011/07/mete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7600" y="2971800"/>
            <a:ext cx="4800600" cy="262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603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Precambrian Era:</a:t>
            </a: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4.6 bya – 580 mya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0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Formation of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atmosphere, land,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and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oceans.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1</a:t>
            </a:r>
            <a:r>
              <a:rPr lang="en-US" sz="2600" b="0" i="0" u="none" strike="noStrike" cap="none" baseline="30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organism → </a:t>
            </a:r>
            <a:r>
              <a:rPr lang="en-US" sz="26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chemo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synthetic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bacteria 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				(ate chemicals)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2</a:t>
            </a:r>
            <a:r>
              <a:rPr lang="en-US" sz="2600" b="0" i="0" u="none" strike="noStrike" cap="none" baseline="30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nd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organism →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photosynthetic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bacteria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				(used sunlight)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23" name="Google Shape;223;p30" descr="https://encrypted-tbn3.google.com/images?q=tbn:ANd9GcSNTggQa8_0vw5OaBWMJkOZntKkzD_INjKSjZFDWCFfFziWps9MG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4114800"/>
            <a:ext cx="25146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 descr="http://legacy-cdn.smosh.com/smosh-pit/4/earth-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4343400"/>
            <a:ext cx="3167679" cy="237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>
            <a:spLocks noGrp="1"/>
          </p:cNvSpPr>
          <p:nvPr>
            <p:ph type="title"/>
          </p:nvPr>
        </p:nvSpPr>
        <p:spPr>
          <a:xfrm>
            <a:off x="358825" y="84213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Endosymbiosis</a:t>
            </a:r>
            <a:endParaRPr/>
          </a:p>
        </p:txBody>
      </p:sp>
      <p:sp>
        <p:nvSpPr>
          <p:cNvPr id="230" name="Google Shape;230;p31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700" y="1180975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6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Precambrian Era:</a:t>
            </a:r>
            <a:r>
              <a:rPr lang="en-US"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4.6 bya – 580 mya</a:t>
            </a:r>
            <a:endParaRPr sz="32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2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87%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of Earth’s history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(lasted 4 billion years)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Not much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life on earth for the first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4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billion years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Eukaryotes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appear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1.8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bya→ Precambrian ends with the Cambrian Explosion.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38" name="Google Shape;238;p32" descr="http://t0.gstatic.com/images?q=tbn:ANd9GcRV5edf1_aakzMiJnzwzlZq_3Is0caHBjIWyJNGLvdCtcSQ8dVVQJ0QicZbJ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0" y="3810000"/>
            <a:ext cx="4038600" cy="2687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350" y="297168"/>
            <a:ext cx="8229600" cy="602730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639500" y="94575"/>
            <a:ext cx="6350700" cy="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4"/>
              </a:rPr>
              <a:t>https://www.youtube.com/watch?v=tq6be-CZJ3w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603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Paleozoic Era:</a:t>
            </a: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580 mya – 245 mya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3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Started with the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Cambrian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Explosion: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development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of thousands of new species that formed around the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same time.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45" name="Google Shape;245;p33" descr="http://www.anditdidntcostmeadime.com/wp-content/uploads/2012/03/l6_ordovician_life_more_b.jpgw550038h3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0" y="3048000"/>
            <a:ext cx="5131836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 descr="http://www.mhs.ox.ac.uk/smallworlds/images/postcards/62954_2856-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118241" y="3775840"/>
            <a:ext cx="3436881" cy="228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Google Shape;247;p33"/>
          <p:cNvCxnSpPr/>
          <p:nvPr/>
        </p:nvCxnSpPr>
        <p:spPr>
          <a:xfrm>
            <a:off x="2819400" y="4953000"/>
            <a:ext cx="990600" cy="0"/>
          </a:xfrm>
          <a:prstGeom prst="straightConnector1">
            <a:avLst/>
          </a:prstGeom>
          <a:noFill/>
          <a:ln w="1206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50800" dist="50800" dir="7320000" sx="95000" sy="95000" algn="ctr" rotWithShape="0">
              <a:srgbClr val="68DAFB"/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Paleozoic Era:</a:t>
            </a:r>
            <a:r>
              <a:rPr lang="en-US"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580 mya – 245 mya</a:t>
            </a:r>
            <a:endParaRPr sz="2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4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Sponges, Starfish,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and then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fish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 ocean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54" name="Google Shape;254;p34" descr="Spong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286000"/>
            <a:ext cx="3276600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 descr="jellyfish_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2200" y="2286000"/>
            <a:ext cx="2895600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4" descr="Octopus-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8264" y="4521336"/>
            <a:ext cx="2108473" cy="23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4" descr="mb0556x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81400" y="2286000"/>
            <a:ext cx="2480469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 descr="boxfis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600" y="4800600"/>
            <a:ext cx="3124200" cy="191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4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Paleozoic Era:</a:t>
            </a:r>
            <a:r>
              <a:rPr lang="en-US"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580 mya – 245 mya</a:t>
            </a:r>
            <a:endParaRPr sz="2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5"/>
          <p:cNvSpPr txBox="1">
            <a:spLocks noGrp="1"/>
          </p:cNvSpPr>
          <p:nvPr>
            <p:ph type="body" idx="1"/>
          </p:nvPr>
        </p:nvSpPr>
        <p:spPr>
          <a:xfrm>
            <a:off x="304800" y="1676400"/>
            <a:ext cx="84582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Fish develop into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amphibians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  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(like frogs) that move to land.</a:t>
            </a:r>
            <a:endParaRPr/>
          </a:p>
          <a:p>
            <a:pPr marL="274320" marR="0" lvl="0" indent="-117475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640080" marR="0" lvl="1" indent="-25908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						</a:t>
            </a:r>
            <a:endParaRPr/>
          </a:p>
          <a:p>
            <a:pPr marL="640080" marR="0" lvl="1" indent="-25908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						   Plants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(like ferns) on land</a:t>
            </a:r>
            <a:endParaRPr/>
          </a:p>
          <a:p>
            <a:pPr marL="457200" marR="0" lvl="0" indent="-3937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onstantia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mass extinction of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terrestrial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(land)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marine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(sea) life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None/>
            </a:pPr>
            <a:r>
              <a:rPr lang="en-US"/>
              <a:t>		-Volcanoes caused a mass climate change</a:t>
            </a:r>
            <a:endParaRPr/>
          </a:p>
          <a:p>
            <a:pPr marL="274320" marR="0" lvl="0" indent="-117475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65" name="Google Shape;265;p35" descr="http://www.hoax-slayer.com/images/fish-with-hands2.jpg"/>
          <p:cNvPicPr preferRelativeResize="0"/>
          <p:nvPr/>
        </p:nvPicPr>
        <p:blipFill rotWithShape="1">
          <a:blip r:embed="rId3">
            <a:alphaModFix/>
          </a:blip>
          <a:srcRect l="16800" r="4799"/>
          <a:stretch/>
        </p:blipFill>
        <p:spPr>
          <a:xfrm>
            <a:off x="990600" y="2590800"/>
            <a:ext cx="2354400" cy="22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5" descr="http://web.cortland.edu/broyles/northernbeechfer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800" y="457200"/>
            <a:ext cx="2768600" cy="3691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603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Mesozoic Era</a:t>
            </a: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245 mya - 65 mya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6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49530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Dinosaurs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appear → age of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Reptiles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starts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Mammals, Birds,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and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Flowering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plants appear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Plant life gets bigger and bigger →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forests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of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trees </a:t>
            </a:r>
            <a:endParaRPr/>
          </a:p>
        </p:txBody>
      </p:sp>
      <p:pic>
        <p:nvPicPr>
          <p:cNvPr id="273" name="Google Shape;273;p36" descr="http://www.pillarstoneproductions.com/img/resume/the_land_before_tim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1295400"/>
            <a:ext cx="3076575" cy="45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6569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Mesozoic Era</a:t>
            </a:r>
            <a: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245 mya - 65 mya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7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mass extinction of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Dinosaurs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→ What caused it?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80" name="Google Shape;280;p37" descr="http://3.bp.blogspot.com/_pDK64Qms8i0/TJBhzLBYadI/AAAAAAAAAOc/f2B---yLjUI/s1600/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3048000"/>
            <a:ext cx="4202348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7" descr="http://1.bp.blogspot.com/-61yxn4Prfcc/TWLblFDiMVI/AAAAAAAAAFQ/YBIGNrlexRA/s1600/dinoroidSPL0509_468x28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276600"/>
            <a:ext cx="4457700" cy="269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Cenozoic Era</a:t>
            </a: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65 mya – present (now!)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8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Birds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and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Mammals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take place of dinosaurs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Primitive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Humans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appear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then us: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Homo Sapiens (our species name!)</a:t>
            </a:r>
            <a:endParaRPr sz="2600" b="1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88" name="Google Shape;288;p38" descr="https://encrypted-tbn0.google.com/images?q=tbn:ANd9GcTE2NoG6pvV8G_KkNPAXu1UQZtFqz8HNFnaFb--rwTgGetZ1NthL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3810000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8" descr="http://www.thelifechangeexperiment.com/wp-content/uploads/2010/03/sabertooth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3733800"/>
            <a:ext cx="3169391" cy="2790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38"/>
          <p:cNvCxnSpPr/>
          <p:nvPr/>
        </p:nvCxnSpPr>
        <p:spPr>
          <a:xfrm>
            <a:off x="3657600" y="4953000"/>
            <a:ext cx="762000" cy="0"/>
          </a:xfrm>
          <a:prstGeom prst="straightConnector1">
            <a:avLst/>
          </a:prstGeom>
          <a:noFill/>
          <a:ln w="1206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50800" dist="50800" dir="7320000" sx="95000" sy="95000" algn="ctr" rotWithShape="0">
              <a:srgbClr val="68DAFB"/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9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Cenozoic Era</a:t>
            </a: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65 mya – present (now!)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9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Primitive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Humans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appear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then us: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Homo Sapiens 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     (our species name!)</a:t>
            </a:r>
            <a:endParaRPr sz="2600" b="1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97" name="Google Shape;297;p39" descr="http://www.kacr.or.kr/img/etc/human_rac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2600" y="1923558"/>
            <a:ext cx="3403092" cy="47930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39"/>
          <p:cNvCxnSpPr/>
          <p:nvPr/>
        </p:nvCxnSpPr>
        <p:spPr>
          <a:xfrm>
            <a:off x="4572000" y="4572000"/>
            <a:ext cx="762000" cy="0"/>
          </a:xfrm>
          <a:prstGeom prst="straightConnector1">
            <a:avLst/>
          </a:prstGeom>
          <a:noFill/>
          <a:ln w="1206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50800" dist="50800" dir="7320000" sx="95000" sy="95000" algn="ctr" rotWithShape="0">
              <a:srgbClr val="68DAFB"/>
            </a:outerShdw>
          </a:effectLst>
        </p:spPr>
      </p:cxnSp>
      <p:pic>
        <p:nvPicPr>
          <p:cNvPr id="299" name="Google Shape;299;p39" descr="http://www.iplanretirement.com/retirementblog/wp-content/uploads/2008/04/cromagno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3505200"/>
            <a:ext cx="4167187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>
            <a:spLocks noGrp="1"/>
          </p:cNvSpPr>
          <p:nvPr>
            <p:ph type="body" idx="1"/>
          </p:nvPr>
        </p:nvSpPr>
        <p:spPr>
          <a:xfrm>
            <a:off x="0" y="228600"/>
            <a:ext cx="9144000" cy="589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“It </a:t>
            </a:r>
            <a:r>
              <a:rPr lang="en-US" sz="2600" b="1" i="0" u="sng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takes life to make life.”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Biogenesis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)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Cell theory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: cells come from pre-existing cells.)</a:t>
            </a:r>
            <a:endParaRPr/>
          </a:p>
          <a:p>
            <a:pPr marL="274320" marR="0" lvl="0" indent="-105410" algn="l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05" name="Google Shape;305;p40" descr="http://bennettes.schools.pwcs.edu/modules/groups/homepagefiles/cms/494196/Image/froglc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2514600"/>
            <a:ext cx="6553200" cy="386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"/>
          <p:cNvSpPr txBox="1">
            <a:spLocks noGrp="1"/>
          </p:cNvSpPr>
          <p:nvPr>
            <p:ph type="body" idx="1"/>
          </p:nvPr>
        </p:nvSpPr>
        <p:spPr>
          <a:xfrm>
            <a:off x="0" y="609425"/>
            <a:ext cx="9144000" cy="51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90"/>
              <a:buFont typeface="Arial"/>
              <a:buChar char="•"/>
            </a:pPr>
            <a:r>
              <a:rPr lang="en-US" sz="54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Evolution</a:t>
            </a:r>
            <a:r>
              <a:rPr lang="en-US" sz="5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: organisms’ traits </a:t>
            </a:r>
            <a:r>
              <a:rPr lang="en-US" sz="54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change over time.</a:t>
            </a:r>
            <a:endParaRPr/>
          </a:p>
          <a:p>
            <a:pPr marL="274320" marR="0" lvl="0" indent="-274320" algn="l" rtl="0">
              <a:spcBef>
                <a:spcPts val="720"/>
              </a:spcBef>
              <a:spcAft>
                <a:spcPts val="0"/>
              </a:spcAft>
              <a:buClr>
                <a:schemeClr val="accent3"/>
              </a:buClr>
              <a:buSzPts val="3420"/>
              <a:buFont typeface="Noto Sans Symbols"/>
              <a:buChar char="●"/>
            </a:pPr>
            <a:r>
              <a:rPr lang="en-US" sz="3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-The traits of a population change because its </a:t>
            </a:r>
            <a:r>
              <a:rPr lang="en-US" sz="36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DNA</a:t>
            </a:r>
            <a:r>
              <a:rPr lang="en-US" sz="3600" b="0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3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changes</a:t>
            </a:r>
            <a:endParaRPr sz="32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19" name="Google Shape;319;p42" descr="http://3.bp.blogspot.com/-MoYQsz61xxU/Tkfg-lvKIPI/AAAAAAAAAA8/TYB9ZBtnS7Q/s1600/giraffe_lamark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8600" y="3243867"/>
            <a:ext cx="4876800" cy="3489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3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1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Evolution means the whole population changes, not just one individual…what is a population?</a:t>
            </a:r>
            <a:endParaRPr/>
          </a:p>
          <a:p>
            <a:pPr marL="274320" marR="0" lvl="1" indent="-27432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Population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– group of organisms of the same </a:t>
            </a:r>
            <a:r>
              <a:rPr lang="en-US" sz="24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species</a:t>
            </a:r>
            <a:r>
              <a:rPr lang="en-US" sz="2400" b="0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that live in the same area and </a:t>
            </a:r>
            <a:r>
              <a:rPr lang="en-US" sz="24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interbreed.</a:t>
            </a:r>
            <a:endParaRPr sz="2000" b="1" i="0" u="none" strike="noStrike" cap="none">
              <a:solidFill>
                <a:srgbClr val="7030A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25" name="Google Shape;325;p43" descr="http://en.mercopress.com/data/cache/noticias/30357/0x0/forage-fish-sardin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92594"/>
            <a:ext cx="4457700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3" descr="http://www.worldisround.com/photos/30/57/487_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2980242"/>
            <a:ext cx="4262005" cy="319650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3"/>
          <p:cNvSpPr txBox="1"/>
          <p:nvPr/>
        </p:nvSpPr>
        <p:spPr>
          <a:xfrm>
            <a:off x="457200" y="2548375"/>
            <a:ext cx="56673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https://www.youtube.com/watch?v=GhHOjC4oxh8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31664"/>
            <a:ext cx="9144000" cy="399467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4577250" y="582500"/>
            <a:ext cx="98754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https://goo.gl/gt35o1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577250" y="1019175"/>
            <a:ext cx="4060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https://www.youtube.com/watch?v=tq6be-CZJ3w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4"/>
          <p:cNvSpPr txBox="1">
            <a:spLocks noGrp="1"/>
          </p:cNvSpPr>
          <p:nvPr>
            <p:ph type="body" idx="1"/>
          </p:nvPr>
        </p:nvSpPr>
        <p:spPr>
          <a:xfrm>
            <a:off x="-49175" y="267300"/>
            <a:ext cx="9144000" cy="46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-What causes evolution?  → </a:t>
            </a:r>
            <a:r>
              <a:rPr lang="en-US" sz="2600" b="1" i="0" u="sng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NATURAL SELECTION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1" i="0" u="sng" strike="noStrike" cap="none">
              <a:solidFill>
                <a:srgbClr val="7030A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1" indent="-27432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Natural Selection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is the theory that organisms who are </a:t>
            </a:r>
            <a:r>
              <a:rPr lang="en-US" sz="24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best fit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 live in an environment </a:t>
            </a:r>
            <a:r>
              <a:rPr lang="en-US" sz="24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survive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(weaker traits </a:t>
            </a:r>
            <a:r>
              <a:rPr lang="en-US" sz="24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die out.)</a:t>
            </a:r>
            <a:endParaRPr sz="2000" b="0" i="0" u="none" strike="noStrike" cap="none">
              <a:solidFill>
                <a:srgbClr val="7030A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1" i="0" u="sng" strike="noStrike" cap="none">
              <a:solidFill>
                <a:srgbClr val="7030A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33" name="Google Shape;333;p44" descr="http://www.blackwellpublishing.com/ridley/images/peppered_mot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4682" y="3018992"/>
            <a:ext cx="4589318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4" descr="http://www.cals.ncsu.edu/course/ent425/images/tutorials/ecology/survival/peppered_moth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648" y="3018991"/>
            <a:ext cx="4279812" cy="316706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4"/>
          <p:cNvSpPr txBox="1"/>
          <p:nvPr/>
        </p:nvSpPr>
        <p:spPr>
          <a:xfrm>
            <a:off x="3965250" y="2440150"/>
            <a:ext cx="56673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https://www.youtube.com/watch?v=0SCjhI86grU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5"/>
          <p:cNvSpPr txBox="1">
            <a:spLocks noGrp="1"/>
          </p:cNvSpPr>
          <p:nvPr>
            <p:ph type="body" idx="1"/>
          </p:nvPr>
        </p:nvSpPr>
        <p:spPr>
          <a:xfrm>
            <a:off x="457200" y="762000"/>
            <a:ext cx="82296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-“Nature Chooses”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which traits </a:t>
            </a:r>
            <a:r>
              <a:rPr lang="en-US" sz="26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die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out and which are </a:t>
            </a:r>
            <a:r>
              <a:rPr lang="en-US" sz="26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passed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on (only applies to </a:t>
            </a:r>
            <a:r>
              <a:rPr lang="en-US" sz="26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genetic traits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)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-Natural Selection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is also known as 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	“</a:t>
            </a:r>
            <a:r>
              <a:rPr lang="en-US" sz="26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survival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of the </a:t>
            </a:r>
            <a:r>
              <a:rPr lang="en-US" sz="26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fittest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”</a:t>
            </a:r>
            <a:endParaRPr sz="2600" b="1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41" name="Google Shape;341;p45" descr="http://2.bp.blogspot.com/-77WlfQ6iErQ/Tg5kYDzt5_I/AAAAAAAAANs/mCsP7LJi1IE/s1600/liongazell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657600"/>
            <a:ext cx="9056911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6"/>
          <p:cNvSpPr txBox="1"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Darwin vs. Lamarck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46"/>
          <p:cNvSpPr txBox="1">
            <a:spLocks noGrp="1"/>
          </p:cNvSpPr>
          <p:nvPr>
            <p:ph type="body" idx="1"/>
          </p:nvPr>
        </p:nvSpPr>
        <p:spPr>
          <a:xfrm>
            <a:off x="0" y="1371600"/>
            <a:ext cx="32766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Lamarck—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Thought animals could </a:t>
            </a:r>
            <a:r>
              <a:rPr lang="en-US" sz="2600" b="0" i="0" u="none" strike="noStrike" cap="none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acquire traits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during their lifetime through their effort and pass them on.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Ex: Giraffe stretches neck, so it gets longer and longer.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48" name="Google Shape;348;p46" descr="http://www.blogonauts.com/eats-the-world/wp-content/uploads/2008/07/lamarck_giraff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0" y="1447800"/>
            <a:ext cx="5486400" cy="4846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Darwin vs. Lamarck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7"/>
          <p:cNvSpPr txBox="1">
            <a:spLocks noGrp="1"/>
          </p:cNvSpPr>
          <p:nvPr>
            <p:ph type="body" idx="1"/>
          </p:nvPr>
        </p:nvSpPr>
        <p:spPr>
          <a:xfrm>
            <a:off x="0" y="1524000"/>
            <a:ext cx="3276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Darwin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:  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babies </a:t>
            </a:r>
            <a:r>
              <a:rPr lang="en-US" sz="2600" b="0" i="0" u="none" strike="noStrike" cap="none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inherit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the parents’ </a:t>
            </a:r>
            <a:r>
              <a:rPr lang="en-US" sz="26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DNA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Ex: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Giraffes got their long necks because those who could reach the leaves (longer necks) survived to pass on their traits.</a:t>
            </a:r>
            <a:endParaRPr sz="2600" b="1" i="0" u="sng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1" i="0" u="sng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55" name="Google Shape;355;p47" descr="http://www.bio.davidson.edu/people/vecase/behavior/Spring2003/Henry/Giraffeeatin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7075" y="1676400"/>
            <a:ext cx="5876925" cy="448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8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62" name="Google Shape;362;p48" descr="http://www.failfunnies.com/22/images/giraffe-friend-fai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0"/>
            <a:ext cx="4800600" cy="682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9"/>
          <p:cNvSpPr txBox="1">
            <a:spLocks noGrp="1"/>
          </p:cNvSpPr>
          <p:nvPr>
            <p:ph type="title"/>
          </p:nvPr>
        </p:nvSpPr>
        <p:spPr>
          <a:xfrm>
            <a:off x="505691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Font typeface="Calibri"/>
              <a:buNone/>
            </a:pPr>
            <a:r>
              <a:rPr lang="en-US" sz="5400" b="1" i="0" u="sng" strike="noStrike" cap="non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Charles Darwin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49"/>
          <p:cNvSpPr txBox="1">
            <a:spLocks noGrp="1"/>
          </p:cNvSpPr>
          <p:nvPr>
            <p:ph type="body" idx="1"/>
          </p:nvPr>
        </p:nvSpPr>
        <p:spPr>
          <a:xfrm>
            <a:off x="142350" y="1597475"/>
            <a:ext cx="8229600" cy="4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first came up with the theory that the changes seen in organisms happened because of natural selection.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69" name="Google Shape;369;p49"/>
          <p:cNvSpPr txBox="1"/>
          <p:nvPr/>
        </p:nvSpPr>
        <p:spPr>
          <a:xfrm>
            <a:off x="0" y="3686475"/>
            <a:ext cx="34221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Darwin: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“The Evolution Guy”</a:t>
            </a:r>
            <a:endParaRPr sz="2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70" name="Google Shape;37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3850" y="2893550"/>
            <a:ext cx="5627749" cy="373973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9"/>
          <p:cNvSpPr txBox="1"/>
          <p:nvPr/>
        </p:nvSpPr>
        <p:spPr>
          <a:xfrm>
            <a:off x="2102900" y="235400"/>
            <a:ext cx="73446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https://www.cbsnews.com/video/why-are-there-goats-in-the-trees/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0"/>
          <p:cNvSpPr txBox="1">
            <a:spLocks noGrp="1"/>
          </p:cNvSpPr>
          <p:nvPr>
            <p:ph type="title"/>
          </p:nvPr>
        </p:nvSpPr>
        <p:spPr>
          <a:xfrm>
            <a:off x="505691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Font typeface="Calibri"/>
              <a:buNone/>
            </a:pPr>
            <a:r>
              <a:rPr lang="en-US" sz="5400" b="1" i="0" u="sng" strike="noStrike" cap="non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Charles Darwin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50"/>
          <p:cNvSpPr txBox="1">
            <a:spLocks noGrp="1"/>
          </p:cNvSpPr>
          <p:nvPr>
            <p:ph type="body" idx="1"/>
          </p:nvPr>
        </p:nvSpPr>
        <p:spPr>
          <a:xfrm>
            <a:off x="457200" y="14520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Some of his most famous data was collected from the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Galapagos</a:t>
            </a:r>
            <a:r>
              <a:rPr lang="en-US" sz="2600" b="0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Islands.  The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finches</a:t>
            </a:r>
            <a:r>
              <a:rPr lang="en-US" sz="2600" b="0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on each island were found to have different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beak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shapes that matched the different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food</a:t>
            </a:r>
            <a:r>
              <a:rPr lang="en-US" sz="2600" b="0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sources on each island.  </a:t>
            </a:r>
            <a:endParaRPr/>
          </a:p>
        </p:txBody>
      </p:sp>
      <p:pic>
        <p:nvPicPr>
          <p:cNvPr id="378" name="Google Shape;378;p50" descr="http://endlessinnovation.typepad.com/.a/6a00d83451c07669e20120a53846dd970b-p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7614" y="3436257"/>
            <a:ext cx="4648200" cy="327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0" descr="http://www.lonelyplanet.com/maps/south-america/ecuador/galapagos-islands/map_of_galapagos-island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378921"/>
            <a:ext cx="443865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0"/>
          <p:cNvSpPr txBox="1"/>
          <p:nvPr/>
        </p:nvSpPr>
        <p:spPr>
          <a:xfrm>
            <a:off x="1137625" y="139525"/>
            <a:ext cx="6181800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https://www.youtube.com/watch?v=mcM23M-CCog&amp;app=desktop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1"/>
          <p:cNvSpPr txBox="1"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Font typeface="Calibri"/>
              <a:buNone/>
            </a:pPr>
            <a:r>
              <a:rPr lang="en-US" sz="5400" b="1" i="0" u="sng" strike="noStrike" cap="non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Charles Darwin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1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455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Because the birds’ traits were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similar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in other ways, Darwin hypothesized that  all of these finch species evolved from a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common ancestor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Common Ancestor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:  earlier species that two or more species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descended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from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87" name="Google Shape;387;p51" descr="http://www.biology-online.org/images/darwin_finch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3412" y="3319081"/>
            <a:ext cx="4528388" cy="3520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3"/>
          <p:cNvSpPr txBox="1">
            <a:spLocks noGrp="1"/>
          </p:cNvSpPr>
          <p:nvPr>
            <p:ph type="body" idx="1"/>
          </p:nvPr>
        </p:nvSpPr>
        <p:spPr>
          <a:xfrm>
            <a:off x="457200" y="76200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40"/>
              <a:buFont typeface="Noto Sans Symbols"/>
              <a:buChar char="●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Darwin’s famous book: </a:t>
            </a:r>
            <a:r>
              <a:rPr lang="en-US" sz="3200" b="1" i="0" u="none" strike="noStrike" cap="none" dirty="0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The Origin of Species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endParaRPr sz="32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640"/>
              </a:spcBef>
              <a:spcAft>
                <a:spcPts val="0"/>
              </a:spcAft>
              <a:buClr>
                <a:schemeClr val="accent3"/>
              </a:buClr>
              <a:buSzPts val="3040"/>
              <a:buFont typeface="Noto Sans Symbols"/>
              <a:buChar char="●"/>
            </a:pPr>
            <a:r>
              <a:rPr lang="en-US" sz="3200" b="1" i="0" u="none" strike="noStrike" cap="none" dirty="0" smtClean="0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Adaptation</a:t>
            </a:r>
            <a:r>
              <a:rPr lang="en-US" sz="3200" b="1" i="0" u="none" strike="noStrike" cap="none" dirty="0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: 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to better “fit” in your environment (this means you 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change to be able to survive better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.)</a:t>
            </a:r>
            <a:endParaRPr sz="32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05410" algn="l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400" name="Google Shape;400;p53" descr="http://t1.gstatic.com/images?q=tbn:ANd9GcQ5D91sQOrRGG8wctHQIi8HeoM8MyNCaZCne4h-gdGe88JCTiz-IxOl1-U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625" y="3991466"/>
            <a:ext cx="3962400" cy="2660882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3"/>
          <p:cNvSpPr txBox="1"/>
          <p:nvPr/>
        </p:nvSpPr>
        <p:spPr>
          <a:xfrm>
            <a:off x="618625" y="335825"/>
            <a:ext cx="7338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https://www.youtube.com/watch?v=XOiUZ3ycZwU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https://www.youtube.com/watch?v=GhHOjC4oxh8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505" y="3115608"/>
            <a:ext cx="3663295" cy="3414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4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</a:t>
            </a:r>
            <a:r>
              <a:rPr lang="en-US" dirty="0" smtClean="0"/>
              <a:t> </a:t>
            </a:r>
            <a:r>
              <a:rPr lang="en-US" dirty="0"/>
              <a:t>important points </a:t>
            </a:r>
            <a:endParaRPr dirty="0"/>
          </a:p>
        </p:txBody>
      </p:sp>
      <p:sp>
        <p:nvSpPr>
          <p:cNvPr id="407" name="Google Shape;407;p54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5445" algn="l" rtl="0">
              <a:spcBef>
                <a:spcPts val="520"/>
              </a:spcBef>
              <a:spcAft>
                <a:spcPts val="0"/>
              </a:spcAft>
              <a:buSzPts val="2470"/>
              <a:buAutoNum type="arabicPeriod"/>
            </a:pPr>
            <a:r>
              <a:rPr lang="en-US" dirty="0"/>
              <a:t>Variation exists among individuals in a species</a:t>
            </a:r>
            <a:endParaRPr dirty="0"/>
          </a:p>
          <a:p>
            <a:pPr marL="457200" lvl="0" indent="-385445" algn="l" rtl="0">
              <a:spcBef>
                <a:spcPts val="0"/>
              </a:spcBef>
              <a:spcAft>
                <a:spcPts val="0"/>
              </a:spcAft>
              <a:buSzPts val="2470"/>
              <a:buAutoNum type="arabicPeriod"/>
            </a:pPr>
            <a:r>
              <a:rPr lang="en-US" dirty="0"/>
              <a:t>Individuals of a species will compete for a resource</a:t>
            </a:r>
            <a:endParaRPr dirty="0"/>
          </a:p>
          <a:p>
            <a:pPr marL="457200" lvl="0" indent="-385445" algn="l" rtl="0">
              <a:spcBef>
                <a:spcPts val="0"/>
              </a:spcBef>
              <a:spcAft>
                <a:spcPts val="0"/>
              </a:spcAft>
              <a:buSzPts val="2470"/>
              <a:buAutoNum type="arabicPeriod"/>
            </a:pPr>
            <a:r>
              <a:rPr lang="en-US" dirty="0"/>
              <a:t>Competition leads to death of some individuals while others survive</a:t>
            </a:r>
            <a:endParaRPr dirty="0"/>
          </a:p>
          <a:p>
            <a:pPr marL="457200" lvl="0" indent="-385445" algn="l" rtl="0">
              <a:spcBef>
                <a:spcPts val="0"/>
              </a:spcBef>
              <a:spcAft>
                <a:spcPts val="0"/>
              </a:spcAft>
              <a:buSzPts val="2470"/>
              <a:buAutoNum type="arabicPeriod"/>
            </a:pPr>
            <a:r>
              <a:rPr lang="en-US" dirty="0"/>
              <a:t>Individuals are more likely to reproduce and pass their traits to their offspring</a:t>
            </a:r>
            <a:endParaRPr dirty="0"/>
          </a:p>
          <a:p>
            <a:pPr marL="457200" lvl="0" indent="-385445" algn="l" rtl="0">
              <a:spcBef>
                <a:spcPts val="0"/>
              </a:spcBef>
              <a:spcAft>
                <a:spcPts val="0"/>
              </a:spcAft>
              <a:buSzPts val="2470"/>
              <a:buAutoNum type="arabicPeriod"/>
            </a:pPr>
            <a:r>
              <a:rPr lang="en-US" dirty="0"/>
              <a:t>Over time the species evolves</a:t>
            </a:r>
            <a:endParaRPr dirty="0"/>
          </a:p>
          <a:p>
            <a:pPr marL="457200" lvl="0" indent="-385445" algn="l" rtl="0">
              <a:spcBef>
                <a:spcPts val="0"/>
              </a:spcBef>
              <a:spcAft>
                <a:spcPts val="0"/>
              </a:spcAft>
              <a:buSzPts val="2470"/>
              <a:buAutoNum type="arabicPeriod"/>
            </a:pPr>
            <a:r>
              <a:rPr lang="en-US" dirty="0"/>
              <a:t>Organisms produce more offspring than that can </a:t>
            </a:r>
            <a:r>
              <a:rPr lang="en-US" dirty="0" smtClean="0"/>
              <a:t>survive</a:t>
            </a:r>
          </a:p>
        </p:txBody>
      </p:sp>
      <p:sp>
        <p:nvSpPr>
          <p:cNvPr id="2" name="TextBox 1"/>
          <p:cNvSpPr txBox="1"/>
          <p:nvPr/>
        </p:nvSpPr>
        <p:spPr>
          <a:xfrm rot="21116994">
            <a:off x="1084083" y="2691836"/>
            <a:ext cx="7417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Selection is not random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body" idx="1"/>
          </p:nvPr>
        </p:nvSpPr>
        <p:spPr>
          <a:xfrm>
            <a:off x="0" y="457200"/>
            <a:ext cx="9144000" cy="422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Noto Sans Symbols"/>
              <a:buChar char="●"/>
            </a:pPr>
            <a:r>
              <a:rPr lang="en-US" sz="40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 Origin of Life:  </a:t>
            </a:r>
            <a:endParaRPr sz="4000" b="1" i="0" u="sng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Spontaneous Generation vs. Biogenesis</a:t>
            </a:r>
            <a:endParaRPr sz="2600" b="1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375"/>
              <a:buFont typeface="Noto Sans Symbols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few hundred years ago, people believed in </a:t>
            </a:r>
            <a:r>
              <a:rPr lang="en-US" sz="2500" b="1" i="0" u="sng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spontaneous generation </a:t>
            </a:r>
            <a:r>
              <a:rPr lang="en-US" sz="2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(a.k.a. </a:t>
            </a:r>
            <a:r>
              <a:rPr lang="en-US" sz="2500" b="1" i="0" u="sng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abiogenesis) </a:t>
            </a:r>
            <a:r>
              <a:rPr lang="en-US" sz="2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of organisms.  They thought living things could just appear out of nowhere.  Francesco Redi’s fly experiment </a:t>
            </a:r>
            <a:r>
              <a:rPr lang="en-US" sz="25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disproved</a:t>
            </a:r>
            <a:r>
              <a:rPr lang="en-US" sz="2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this theory.</a:t>
            </a:r>
            <a:endParaRPr/>
          </a:p>
          <a:p>
            <a:pPr marL="274320" marR="0" lvl="0" indent="-27432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375"/>
              <a:buFont typeface="Noto Sans Symbols"/>
              <a:buChar char="●"/>
            </a:pPr>
            <a:r>
              <a:rPr lang="en-US" sz="2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Proved </a:t>
            </a:r>
            <a:r>
              <a:rPr lang="en-US" sz="2500" b="1" i="0" u="sng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biogenesis</a:t>
            </a:r>
            <a:r>
              <a:rPr lang="en-US" sz="2500" b="0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: living things only come from other living things.</a:t>
            </a:r>
            <a:endParaRPr sz="25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34" name="Google Shape;134;p18" descr="http://www.slic2.wsu.edu:82/hurlbert/micro101/images/maggots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3856153"/>
            <a:ext cx="7162800" cy="2974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7559" y="42950"/>
            <a:ext cx="555833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7"/>
          <p:cNvSpPr txBox="1"/>
          <p:nvPr/>
        </p:nvSpPr>
        <p:spPr>
          <a:xfrm>
            <a:off x="193175" y="429300"/>
            <a:ext cx="274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Modes of Selection</a:t>
            </a:r>
            <a:endParaRPr sz="4800"/>
          </a:p>
        </p:txBody>
      </p:sp>
      <p:sp>
        <p:nvSpPr>
          <p:cNvPr id="2" name="TextBox 1"/>
          <p:cNvSpPr txBox="1"/>
          <p:nvPr/>
        </p:nvSpPr>
        <p:spPr>
          <a:xfrm>
            <a:off x="4775134" y="4619134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(Disruptive)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2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2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4" name="Google Shape;39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413" y="1058949"/>
            <a:ext cx="8409176" cy="340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5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 we see it today?</a:t>
            </a:r>
            <a:endParaRPr/>
          </a:p>
        </p:txBody>
      </p:sp>
      <p:sp>
        <p:nvSpPr>
          <p:cNvPr id="413" name="Google Shape;413;p55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4" name="Google Shape;41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550" y="2260400"/>
            <a:ext cx="61722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5"/>
          <p:cNvSpPr txBox="1"/>
          <p:nvPr/>
        </p:nvSpPr>
        <p:spPr>
          <a:xfrm>
            <a:off x="1307975" y="300475"/>
            <a:ext cx="7338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https://www.webmd.com/skin-problems-and-treatments/understanding-mrsa#1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6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56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2" name="Google Shape;42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137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7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9" name="Google Shape;42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345" y="0"/>
            <a:ext cx="667730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8"/>
          <p:cNvSpPr txBox="1">
            <a:spLocks noGrp="1"/>
          </p:cNvSpPr>
          <p:nvPr>
            <p:ph type="title"/>
          </p:nvPr>
        </p:nvSpPr>
        <p:spPr>
          <a:xfrm>
            <a:off x="283029" y="740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ADAPTATIONS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58"/>
          <p:cNvSpPr txBox="1">
            <a:spLocks noGrp="1"/>
          </p:cNvSpPr>
          <p:nvPr>
            <p:ph type="body" idx="1"/>
          </p:nvPr>
        </p:nvSpPr>
        <p:spPr>
          <a:xfrm>
            <a:off x="0" y="1143000"/>
            <a:ext cx="89916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Noto Sans Symbols"/>
              <a:buChar char="●"/>
            </a:pPr>
            <a:r>
              <a:rPr lang="en-US" sz="3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Mimicry</a:t>
            </a:r>
            <a:r>
              <a:rPr lang="en-US"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→ adapting to </a:t>
            </a:r>
            <a:r>
              <a:rPr lang="en-US" sz="32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look like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another organism  (copy cat)</a:t>
            </a:r>
            <a:endParaRPr sz="32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600" b="1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Coral Snake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—venomous    	    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King Snake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—Harmless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(predators can’t tell the difference, so they leave the king snake alone even though it’s not dangerous.)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436" name="Google Shape;436;p58" descr="http://cryptobranchidae.tripod.com/sitebuildercontent/sitebuilderpictures/dpp_2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6800" y="2133600"/>
            <a:ext cx="3969197" cy="2641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8" descr="http://s4.hubimg.com/u/256731_f52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2209800"/>
            <a:ext cx="3754782" cy="2491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9"/>
          <p:cNvSpPr txBox="1">
            <a:spLocks noGrp="1"/>
          </p:cNvSpPr>
          <p:nvPr>
            <p:ph type="title"/>
          </p:nvPr>
        </p:nvSpPr>
        <p:spPr>
          <a:xfrm>
            <a:off x="463332" y="2177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ADAPTATIONS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59"/>
          <p:cNvSpPr txBox="1">
            <a:spLocks noGrp="1"/>
          </p:cNvSpPr>
          <p:nvPr>
            <p:ph type="body" idx="1"/>
          </p:nvPr>
        </p:nvSpPr>
        <p:spPr>
          <a:xfrm>
            <a:off x="533400" y="1143000"/>
            <a:ext cx="8229600" cy="467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Noto Sans Symbols"/>
              <a:buChar char="●"/>
            </a:pPr>
            <a:r>
              <a:rPr lang="en-US" sz="3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Camouflage</a:t>
            </a:r>
            <a:r>
              <a:rPr lang="en-US"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→ adapting to </a:t>
            </a:r>
            <a:r>
              <a:rPr lang="en-US" sz="32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blend in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with your environment </a:t>
            </a:r>
            <a:endParaRPr sz="21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342900" marR="0" lvl="2" indent="-342900" algn="l" rtl="0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Noto Sans Symbols"/>
              <a:buChar char="●"/>
            </a:pPr>
            <a:r>
              <a:rPr lang="en-US"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See how hard it is to see these camouflaged animals?</a:t>
            </a:r>
            <a:endParaRPr sz="32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444" name="Google Shape;444;p59" descr="http://www.funny-potato.com/blog/wp-content/uploads/2010/05/stick-bu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3505200"/>
            <a:ext cx="2734818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9" descr="http://www.bowhunting.net/artman2/uploads/1/Snow-Camo_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799" y="2895600"/>
            <a:ext cx="5209421" cy="355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610600" cy="12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60"/>
          <p:cNvSpPr txBox="1">
            <a:spLocks noGrp="1"/>
          </p:cNvSpPr>
          <p:nvPr>
            <p:ph type="body" idx="1"/>
          </p:nvPr>
        </p:nvSpPr>
        <p:spPr>
          <a:xfrm>
            <a:off x="381000" y="5913437"/>
            <a:ext cx="8229600" cy="94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32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CAMOUFLAGE OR MIMICRY?</a:t>
            </a:r>
            <a:endParaRPr sz="3200" b="1" i="0" u="sng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452" name="Google Shape;452;p60" descr="http://www.wallpaperbydesign.com/wp-content/gallery/drive-to-ubud/leaf-bu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9156357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610600" cy="12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61"/>
          <p:cNvSpPr txBox="1">
            <a:spLocks noGrp="1"/>
          </p:cNvSpPr>
          <p:nvPr>
            <p:ph type="body" idx="1"/>
          </p:nvPr>
        </p:nvSpPr>
        <p:spPr>
          <a:xfrm>
            <a:off x="381000" y="5913437"/>
            <a:ext cx="8229600" cy="94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26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Both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!  It’s copy-catting a leaf (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mimicry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) to blend in with its environment (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camouflage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)!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459" name="Google Shape;459;p61" descr="http://www.wallpaperbydesign.com/wp-content/gallery/drive-to-ubud/leaf-bu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9156357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2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2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2"/>
          <p:cNvSpPr txBox="1"/>
          <p:nvPr/>
        </p:nvSpPr>
        <p:spPr>
          <a:xfrm>
            <a:off x="1166575" y="212100"/>
            <a:ext cx="7338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https://www.youtube.com/watch?v=udZUaNKXbJA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>
          <a:xfrm>
            <a:off x="0" y="632550"/>
            <a:ext cx="9144000" cy="55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40080" marR="0" lvl="1" indent="-2590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Louis Pasteur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→ helped disprove </a:t>
            </a:r>
            <a:r>
              <a:rPr lang="en-US" sz="2400" b="1" i="0" u="sng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spontaneous generation</a:t>
            </a: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Pasteurization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:  kills the </a:t>
            </a:r>
            <a:r>
              <a:rPr lang="en-US" sz="2600" b="1" i="0" u="sng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germs (bacteria)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 your milk</a:t>
            </a:r>
            <a:endParaRPr sz="2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Once the germs are dead, they </a:t>
            </a:r>
            <a:r>
              <a:rPr lang="en-US" sz="2600" b="1" i="0" u="sng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cannot grow back.</a:t>
            </a:r>
            <a:endParaRPr sz="2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“It </a:t>
            </a:r>
            <a:r>
              <a:rPr lang="en-US" sz="2600" b="1" i="0" u="sng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takes life to make life.”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Biogenesis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)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</a:t>
            </a: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Cell theory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: cells come from pre-existing cells.)</a:t>
            </a:r>
            <a:endParaRPr/>
          </a:p>
          <a:p>
            <a:pPr marL="274320" marR="0" lvl="0" indent="-105410" algn="l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40" name="Google Shape;140;p19" descr="http://altmed.creighton.edu/MilkPasteurization/Page1_files/image0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3124200"/>
            <a:ext cx="4343400" cy="341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 descr="http://static.ddmcdn.com/gif/beer-ferment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0200" y="3048000"/>
            <a:ext cx="2857500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3"/>
          <p:cNvSpPr txBox="1">
            <a:spLocks noGrp="1"/>
          </p:cNvSpPr>
          <p:nvPr>
            <p:ph type="title"/>
          </p:nvPr>
        </p:nvSpPr>
        <p:spPr>
          <a:xfrm>
            <a:off x="382075" y="607975"/>
            <a:ext cx="89121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Speciation (caused by reproductive Isolation)</a:t>
            </a:r>
            <a:endParaRPr sz="360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-"/>
            </a:pPr>
            <a:r>
              <a:rPr lang="en-US" sz="3600"/>
              <a:t>Loss of Gene flow</a:t>
            </a:r>
            <a:br>
              <a:rPr lang="en-US" sz="3600"/>
            </a:br>
            <a:endParaRPr sz="3600"/>
          </a:p>
        </p:txBody>
      </p:sp>
      <p:sp>
        <p:nvSpPr>
          <p:cNvPr id="473" name="Google Shape;473;p63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4" name="Google Shape;47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75" y="1257300"/>
            <a:ext cx="695325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63"/>
          <p:cNvSpPr txBox="1"/>
          <p:nvPr/>
        </p:nvSpPr>
        <p:spPr>
          <a:xfrm>
            <a:off x="729800" y="6010150"/>
            <a:ext cx="6181800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5"/>
          <p:cNvSpPr txBox="1">
            <a:spLocks noGrp="1"/>
          </p:cNvSpPr>
          <p:nvPr>
            <p:ph type="body" idx="1"/>
          </p:nvPr>
        </p:nvSpPr>
        <p:spPr>
          <a:xfrm>
            <a:off x="124525" y="702825"/>
            <a:ext cx="82296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40080" marR="0" lvl="1" indent="-2590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Genetic Isolation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– isolation of genes</a:t>
            </a:r>
            <a:endParaRPr sz="20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914400" marR="0" lvl="2" indent="-254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●"/>
            </a:pPr>
            <a:r>
              <a:rPr lang="en-US" sz="24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Geographic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isolation:</a:t>
            </a:r>
            <a:endParaRPr sz="20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Char char="●"/>
            </a:pPr>
            <a:r>
              <a:rPr lang="en-US"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– individuals separated by </a:t>
            </a:r>
            <a:r>
              <a:rPr lang="en-US" sz="28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landforms</a:t>
            </a:r>
            <a:endParaRPr/>
          </a:p>
          <a:p>
            <a:pPr marL="274320" marR="0" lvl="0" indent="-27432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488" name="Google Shape;488;p65" descr="http://www.lonelyplanet.com/maps/south-america/ecuador/galapagos-islands/map_of_galapagos-islan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2743200"/>
            <a:ext cx="4876800" cy="3662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6"/>
          <p:cNvSpPr txBox="1">
            <a:spLocks noGrp="1"/>
          </p:cNvSpPr>
          <p:nvPr>
            <p:ph type="body" idx="1"/>
          </p:nvPr>
        </p:nvSpPr>
        <p:spPr>
          <a:xfrm>
            <a:off x="264000" y="551325"/>
            <a:ext cx="82296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marR="0" lvl="2" indent="-254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60"/>
              <a:buFont typeface="Noto Sans Symbols"/>
              <a:buChar char="●"/>
            </a:pPr>
            <a:r>
              <a:rPr lang="en-US" sz="28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Reproductive</a:t>
            </a:r>
            <a:r>
              <a:rPr lang="en-US"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– individuals separated by differences in </a:t>
            </a:r>
            <a:r>
              <a:rPr lang="en-US" sz="28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mating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494" name="Google Shape;494;p66" descr="http://lh4.ggpht.com/_yItZwKwfM-I/TZCPiPezosI/AAAAAAAABXE/ymRLg6wlne4/Mechanicalisolation_thumb.jpg?imgmax=8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1905000"/>
            <a:ext cx="4972050" cy="233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6" descr="http://classconnection.s3.amazonaws.com/815/flashcards/1187815/jpg/ch14_mechanical133056276693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90800" y="4332871"/>
            <a:ext cx="3276600" cy="252512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6"/>
          <p:cNvSpPr txBox="1"/>
          <p:nvPr/>
        </p:nvSpPr>
        <p:spPr>
          <a:xfrm>
            <a:off x="407250" y="6190125"/>
            <a:ext cx="73368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https://www.youtube.com/watch?v=hgE6GwnzQMU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5000" y="568275"/>
            <a:ext cx="4262100" cy="23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8800" y="3154225"/>
            <a:ext cx="4606349" cy="259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204050"/>
            <a:ext cx="4074000" cy="2053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68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9" name="Google Shape;50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400" y="323100"/>
            <a:ext cx="8408400" cy="6306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8"/>
          <p:cNvSpPr txBox="1"/>
          <p:nvPr/>
        </p:nvSpPr>
        <p:spPr>
          <a:xfrm>
            <a:off x="2405625" y="5884550"/>
            <a:ext cx="73365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http://evolution.berkeley.edu/evolibrary/article/0_0_0/evoscales_04</a:t>
            </a:r>
            <a:endParaRPr/>
          </a:p>
        </p:txBody>
      </p:sp>
      <p:sp>
        <p:nvSpPr>
          <p:cNvPr id="511" name="Google Shape;511;p68"/>
          <p:cNvSpPr txBox="1"/>
          <p:nvPr/>
        </p:nvSpPr>
        <p:spPr>
          <a:xfrm>
            <a:off x="3411325" y="106050"/>
            <a:ext cx="7338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https://www.youtube.com/watch?v=lk4_aIocyHc</a:t>
            </a:r>
            <a:endParaRPr/>
          </a:p>
        </p:txBody>
      </p:sp>
      <p:sp>
        <p:nvSpPr>
          <p:cNvPr id="512" name="Google Shape;512;p68"/>
          <p:cNvSpPr/>
          <p:nvPr/>
        </p:nvSpPr>
        <p:spPr>
          <a:xfrm rot="-9671293">
            <a:off x="3058627" y="3315396"/>
            <a:ext cx="1803012" cy="321706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9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http://www.amoebasisters.com/uploads/2/1/9/0/21902384/video_recap_of_genetic_drift_by_amoeba_sisters_v3.pdf</a:t>
            </a:r>
            <a:endParaRPr sz="1400" dirty="0"/>
          </a:p>
        </p:txBody>
      </p:sp>
      <p:sp>
        <p:nvSpPr>
          <p:cNvPr id="518" name="Google Shape;518;p69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9" name="Google Shape;51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719263"/>
            <a:ext cx="6076950" cy="34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1023" y="5703216"/>
            <a:ext cx="4112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https://www.youtube.com/watch?v=mjQ_yN5znyk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0"/>
          <p:cNvSpPr txBox="1">
            <a:spLocks noGrp="1"/>
          </p:cNvSpPr>
          <p:nvPr>
            <p:ph type="title"/>
          </p:nvPr>
        </p:nvSpPr>
        <p:spPr>
          <a:xfrm>
            <a:off x="-133200" y="-85875"/>
            <a:ext cx="9277200" cy="22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Natural selection Vs Genetic Drift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0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6" name="Google Shape;52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363" y="1483113"/>
            <a:ext cx="743902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What are the Evidences of Evolution?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71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85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marR="0" lvl="2" indent="-254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●"/>
            </a:pPr>
            <a:r>
              <a:rPr lang="en-US" sz="24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Fossils</a:t>
            </a:r>
            <a:r>
              <a:rPr lang="en-US" sz="2400" b="0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: preserved remains of organisms</a:t>
            </a:r>
            <a:endParaRPr/>
          </a:p>
          <a:p>
            <a:pPr marL="914400" marR="0" lvl="2" indent="-254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We can tell when organisms lived based on </a:t>
            </a:r>
            <a:r>
              <a:rPr lang="en-US" sz="24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how deep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 the soil the fossil is found.</a:t>
            </a:r>
            <a:endParaRPr/>
          </a:p>
          <a:p>
            <a:pPr marL="914400" marR="0" lvl="2" indent="-254000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Preserved tissue—amber, ice, tar (keeps it from deteriorating)</a:t>
            </a:r>
            <a:endParaRPr/>
          </a:p>
          <a:p>
            <a:pPr marL="914400" marR="0" lvl="2" indent="-254000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Preserved trace—imprint, mold, cast (mold filled with minerals)</a:t>
            </a:r>
            <a:endParaRPr/>
          </a:p>
        </p:txBody>
      </p:sp>
      <p:pic>
        <p:nvPicPr>
          <p:cNvPr id="533" name="Google Shape;533;p71" descr="http://www.treasure-hunting-team.com/Pictures/Fossil-Fish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200" y="4343400"/>
            <a:ext cx="3379694" cy="2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Determining Fossil Age</a:t>
            </a:r>
            <a:endParaRPr sz="50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72"/>
          <p:cNvSpPr txBox="1">
            <a:spLocks noGrp="1"/>
          </p:cNvSpPr>
          <p:nvPr>
            <p:ph type="body" idx="1"/>
          </p:nvPr>
        </p:nvSpPr>
        <p:spPr>
          <a:xfrm>
            <a:off x="203200" y="1295400"/>
            <a:ext cx="4569900" cy="43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Noto Sans Symbols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Deeper Fossils = </a:t>
            </a:r>
            <a:r>
              <a:rPr lang="en-US" sz="20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Older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Noto Sans Symbols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Most recent (</a:t>
            </a:r>
            <a:r>
              <a:rPr lang="en-US" sz="2000" b="0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newest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)—upper layer of rock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Noto Sans Symbols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Earliest (</a:t>
            </a:r>
            <a:r>
              <a:rPr lang="en-US" sz="2000" b="0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oldest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)—lower layer of rock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Radiocarbon dating: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 chemical analysis that tells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how old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organic material is.</a:t>
            </a:r>
            <a:endParaRPr/>
          </a:p>
          <a:p>
            <a:pPr marL="274320" marR="0" lvl="0" indent="-27432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uses half-life—amount of time it takes for ½ of radioactive element to decay (carbon dating)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540" name="Google Shape;540;p72" descr="http://www.prehistoricplanet.com/images/features/earth/geologictime/rocklayers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8162" y="1295399"/>
            <a:ext cx="2990700" cy="25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72"/>
          <p:cNvSpPr txBox="1"/>
          <p:nvPr/>
        </p:nvSpPr>
        <p:spPr>
          <a:xfrm>
            <a:off x="1338150" y="206625"/>
            <a:ext cx="56673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https://www.youtube.com/watch?v=54e5Bz7m3do</a:t>
            </a:r>
            <a:endParaRPr/>
          </a:p>
        </p:txBody>
      </p:sp>
      <p:pic>
        <p:nvPicPr>
          <p:cNvPr id="542" name="Google Shape;54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4675" y="3936369"/>
            <a:ext cx="3377671" cy="253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3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9" name="Google Shape;54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" y="514350"/>
            <a:ext cx="7543800" cy="58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body" idx="1"/>
          </p:nvPr>
        </p:nvSpPr>
        <p:spPr>
          <a:xfrm>
            <a:off x="304800" y="533400"/>
            <a:ext cx="8839200" cy="5364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**Stanley Miller and Harold Urey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→ created a system that simulated the environment of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early earth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  It contained water to simulate the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oceans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, and a mix of ammonia (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NH</a:t>
            </a:r>
            <a:r>
              <a:rPr lang="en-US" sz="20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3</a:t>
            </a:r>
            <a:r>
              <a:rPr lang="en-US"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), methane (</a:t>
            </a:r>
            <a:r>
              <a:rPr lang="en-US" sz="28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CH</a:t>
            </a:r>
            <a:r>
              <a:rPr lang="en-US" sz="20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4</a:t>
            </a:r>
            <a:r>
              <a:rPr lang="en-US"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), and CO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2</a:t>
            </a:r>
            <a:r>
              <a:rPr lang="en-US"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to simulate the </a:t>
            </a:r>
            <a:r>
              <a:rPr lang="en-US" sz="28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atmosphere</a:t>
            </a:r>
            <a:r>
              <a:rPr lang="en-US"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 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47" name="Google Shape;147;p20" descr="http://www.e-nemo.nl/files/Image/Tentoonstellingen/Miller-Ure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3592894"/>
            <a:ext cx="3295650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 descr="http://kentsimmons.uwinnipeg.ca/16cm05/1116/26-10-MillerUreyExperim-L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400" y="3297620"/>
            <a:ext cx="3092734" cy="339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4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4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6" name="Google Shape;55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00" y="1878536"/>
            <a:ext cx="8628600" cy="3746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Anatomy of Living Organisms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75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305800" cy="525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Homologous Structures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—very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different</a:t>
            </a:r>
            <a:r>
              <a:rPr lang="en-US" sz="2600" b="0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animals have structures with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similar</a:t>
            </a:r>
            <a:r>
              <a:rPr lang="en-US" sz="2600" b="0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bone structure even though they may have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different</a:t>
            </a:r>
            <a:r>
              <a:rPr lang="en-US" sz="2600" b="0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uses. 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Evidence of a 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recent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common ancestor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Ex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: Human arm, whale fin, pig leg</a:t>
            </a:r>
            <a:endParaRPr/>
          </a:p>
          <a:p>
            <a:pPr marL="640080" marR="0" lvl="1" indent="-2590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563" name="Google Shape;563;p75" descr="http://www.personal.psu.edu/staff/d/r/drs18/bisciImages/divergentEvolution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3364046"/>
            <a:ext cx="5715000" cy="3465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Anatomy of Living Organisms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76"/>
          <p:cNvSpPr txBox="1">
            <a:spLocks noGrp="1"/>
          </p:cNvSpPr>
          <p:nvPr>
            <p:ph type="body" idx="1"/>
          </p:nvPr>
        </p:nvSpPr>
        <p:spPr>
          <a:xfrm>
            <a:off x="457200" y="1219201"/>
            <a:ext cx="8305800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40080" marR="0" lvl="1" indent="-2590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Analogous Structures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–</a:t>
            </a:r>
            <a:r>
              <a:rPr lang="en-US" sz="26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different</a:t>
            </a:r>
            <a:r>
              <a:rPr lang="en-US" sz="2600" b="0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bone structure; </a:t>
            </a:r>
            <a:r>
              <a:rPr lang="en-US" sz="26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similar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function; evidence of a very </a:t>
            </a:r>
            <a:r>
              <a:rPr lang="en-US" sz="26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distant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relationship (not closely related)</a:t>
            </a: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640080" marR="0" lvl="1" indent="-2590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Ex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: Bird wing vs. Bat wing</a:t>
            </a: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570" name="Google Shape;570;p76" descr="http://evolution.berkeley.edu/evosite/evo101/images/bat_bird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3886200"/>
            <a:ext cx="4084948" cy="149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548" y="3886200"/>
            <a:ext cx="4302747" cy="1789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77" descr="http://www.answersingenesis.org/assets/images/articles/ee/v2/whale-vestigial-structu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1" y="2438400"/>
            <a:ext cx="6553200" cy="4383363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7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Vestigial Structures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77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755"/>
              <a:buFont typeface="Noto Sans Symbols"/>
              <a:buChar char="●"/>
            </a:pPr>
            <a:r>
              <a:rPr lang="en-US" sz="29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Vestigial </a:t>
            </a:r>
            <a:r>
              <a:rPr lang="en-US" sz="2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structures→ </a:t>
            </a:r>
            <a:r>
              <a:rPr lang="en-US" sz="29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left-over </a:t>
            </a:r>
            <a:r>
              <a:rPr lang="en-US" sz="2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structure that is no longer useful.  Ex:  </a:t>
            </a:r>
            <a:r>
              <a:rPr lang="en-US" sz="29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Whale back leg bones</a:t>
            </a:r>
            <a:endParaRPr sz="2500" b="1" i="0" u="none" strike="noStrike" cap="none">
              <a:solidFill>
                <a:srgbClr val="7030A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Embryology and Biochemistry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78"/>
          <p:cNvSpPr txBox="1">
            <a:spLocks noGrp="1"/>
          </p:cNvSpPr>
          <p:nvPr>
            <p:ph type="body" idx="1"/>
          </p:nvPr>
        </p:nvSpPr>
        <p:spPr>
          <a:xfrm>
            <a:off x="609600" y="137160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Embryology</a:t>
            </a:r>
            <a:r>
              <a:rPr lang="en-US" sz="2600" b="0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—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similar development shows that two species are related </a:t>
            </a:r>
            <a:endParaRPr/>
          </a:p>
        </p:txBody>
      </p:sp>
      <p:pic>
        <p:nvPicPr>
          <p:cNvPr id="584" name="Google Shape;584;p78" descr="http://users.rcn.com/jkimball.ma.ultranet/BiologyPages/R/Roman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1216" y="2209800"/>
            <a:ext cx="4917460" cy="454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Embryology and Biochemistry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79"/>
          <p:cNvSpPr txBox="1">
            <a:spLocks noGrp="1"/>
          </p:cNvSpPr>
          <p:nvPr>
            <p:ph type="body" idx="1"/>
          </p:nvPr>
        </p:nvSpPr>
        <p:spPr>
          <a:xfrm>
            <a:off x="152400" y="1371600"/>
            <a:ext cx="88392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2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1" i="0" u="sng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Biochemical</a:t>
            </a:r>
            <a:r>
              <a:rPr lang="en-US" sz="24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4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similarities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→</a:t>
            </a:r>
            <a:r>
              <a:rPr lang="en-US" sz="21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Similar </a:t>
            </a:r>
            <a:r>
              <a:rPr lang="en-US" sz="21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DNA &amp; proteins </a:t>
            </a:r>
            <a:r>
              <a:rPr lang="en-US" sz="21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shows that two species have a common ancestor.</a:t>
            </a:r>
            <a:endParaRPr/>
          </a:p>
          <a:p>
            <a:pPr marL="274320" marR="0" lvl="2" indent="-274320" algn="l" rtl="0">
              <a:spcBef>
                <a:spcPts val="420"/>
              </a:spcBef>
              <a:spcAft>
                <a:spcPts val="0"/>
              </a:spcAft>
              <a:buClr>
                <a:schemeClr val="accent3"/>
              </a:buClr>
              <a:buSzPts val="1995"/>
              <a:buFont typeface="Noto Sans Symbols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This is the </a:t>
            </a:r>
            <a:r>
              <a:rPr lang="en-US" sz="2100" b="1" i="0" u="none" strike="noStrike" cap="none">
                <a:solidFill>
                  <a:srgbClr val="7030A0"/>
                </a:solidFill>
                <a:latin typeface="Constantia"/>
                <a:ea typeface="Constantia"/>
                <a:cs typeface="Constantia"/>
                <a:sym typeface="Constantia"/>
              </a:rPr>
              <a:t>best (most accurate) </a:t>
            </a:r>
            <a:r>
              <a:rPr lang="en-US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way to determine how related two species are.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Which two organisms below do you think are most closely related?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Tiger:    A  T  G  C  T  C  G  A  T  C  T  A  C  T  G  C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Lion:     A  T  G  C  G  C  G  A  T  A  T  A  C  T  G  C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Snake:  G  A   T  A  T  A  C  T  G  C  G  C  G  A  T  A </a:t>
            </a:r>
            <a:endParaRPr/>
          </a:p>
        </p:txBody>
      </p:sp>
      <p:sp>
        <p:nvSpPr>
          <p:cNvPr id="591" name="Google Shape;591;p79"/>
          <p:cNvSpPr/>
          <p:nvPr/>
        </p:nvSpPr>
        <p:spPr>
          <a:xfrm>
            <a:off x="152400" y="3886200"/>
            <a:ext cx="1447800" cy="1905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0"/>
          <p:cNvSpPr txBox="1"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Types of Evolution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80"/>
          <p:cNvSpPr txBox="1">
            <a:spLocks noGrp="1"/>
          </p:cNvSpPr>
          <p:nvPr>
            <p:ph type="body" idx="1"/>
          </p:nvPr>
        </p:nvSpPr>
        <p:spPr>
          <a:xfrm>
            <a:off x="174925" y="1345891"/>
            <a:ext cx="4953000" cy="46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Convergent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—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unrelated organisms develop similar characteristics.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Ex: Whale and fish both developing fins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Divergent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—</a:t>
            </a:r>
            <a:r>
              <a:rPr lang="en-US" sz="26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related organisms become more different (adaptive </a:t>
            </a:r>
            <a:r>
              <a:rPr lang="en-US" b="1">
                <a:solidFill>
                  <a:srgbClr val="660066"/>
                </a:solidFill>
              </a:rPr>
              <a:t>radiation)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598" name="Google Shape;598;p80" descr="http://img.sparknotes.com/figures/C/c20dba9bb5ab0b84facbb597018d1d19/types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1066800"/>
            <a:ext cx="3938952" cy="24384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599" name="Google Shape;599;p80" descr="http://www.biologycorner.com/resources/divergent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3810000"/>
            <a:ext cx="2800350" cy="279082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8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Whale → related to the wolf or to </a:t>
            </a:r>
            <a:b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			the fish?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81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606" name="Google Shape;606;p81" descr="http://www.jon-atkinson.com/Large%20Images/La_Grey_Wolf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0894" y="1295401"/>
            <a:ext cx="3903106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81" descr="http://www.freewebs.com/cetaceanrc/MinkeWhale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02" y="1981200"/>
            <a:ext cx="4912669" cy="347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81" descr="http://dummidumbwit.files.wordpress.com/2010/04/great-white-shark-00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7800" y="4267200"/>
            <a:ext cx="3886200" cy="2581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82"/>
          <p:cNvSpPr txBox="1">
            <a:spLocks noGrp="1"/>
          </p:cNvSpPr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Example: Convergent Evolution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82"/>
          <p:cNvSpPr txBox="1">
            <a:spLocks noGrp="1"/>
          </p:cNvSpPr>
          <p:nvPr>
            <p:ph type="body" idx="1"/>
          </p:nvPr>
        </p:nvSpPr>
        <p:spPr>
          <a:xfrm>
            <a:off x="266700" y="4647076"/>
            <a:ext cx="8610600" cy="14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lang="en-US" sz="240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They evolved separately to become </a:t>
            </a:r>
            <a:r>
              <a:rPr lang="en-US" sz="2405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more similar</a:t>
            </a:r>
            <a:endParaRPr/>
          </a:p>
          <a:p>
            <a:pPr marL="274320" marR="0" lvl="0" indent="-274320" algn="l" rtl="0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lang="en-US" sz="240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This is because they were adapting to the </a:t>
            </a:r>
            <a:r>
              <a:rPr lang="en-US" sz="2405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same environment</a:t>
            </a:r>
            <a:endParaRPr/>
          </a:p>
          <a:p>
            <a:pPr marL="274320" marR="0" lvl="0" indent="-274320" algn="l" rtl="0">
              <a:spcBef>
                <a:spcPts val="481"/>
              </a:spcBef>
              <a:spcAft>
                <a:spcPts val="0"/>
              </a:spcAft>
              <a:buClr>
                <a:schemeClr val="accent3"/>
              </a:buClr>
              <a:buSzPts val="2285"/>
              <a:buFont typeface="Noto Sans Symbols"/>
              <a:buChar char="●"/>
            </a:pPr>
            <a:r>
              <a:rPr lang="en-US" sz="240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Form</a:t>
            </a:r>
            <a:r>
              <a:rPr lang="en-US" sz="2405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analogous structures</a:t>
            </a:r>
            <a:endParaRPr sz="2405" b="1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615" name="Google Shape;615;p82" descr="http://www.freewebs.com/cetaceanrc/MinkeWhale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900" y="1275900"/>
            <a:ext cx="4482000" cy="31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82" descr="http://dummidumbwit.files.wordpress.com/2010/04/great-white-shark-0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3500" y="1371600"/>
            <a:ext cx="4114800" cy="27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Example: Divergent Evolution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83"/>
          <p:cNvSpPr txBox="1">
            <a:spLocks noGrp="1"/>
          </p:cNvSpPr>
          <p:nvPr>
            <p:ph type="body" idx="1"/>
          </p:nvPr>
        </p:nvSpPr>
        <p:spPr>
          <a:xfrm>
            <a:off x="457200" y="5638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14"/>
              <a:buFont typeface="Noto Sans Symbols"/>
              <a:buChar char="●"/>
            </a:pPr>
            <a:r>
              <a:rPr lang="en-US" sz="201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Both are mammals!...</a:t>
            </a:r>
            <a:r>
              <a:rPr lang="en-US" sz="2015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Started out similar</a:t>
            </a:r>
            <a:r>
              <a:rPr lang="en-US" sz="201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914"/>
              <a:buFont typeface="Noto Sans Symbols"/>
              <a:buChar char="●"/>
            </a:pPr>
            <a:r>
              <a:rPr lang="en-US" sz="201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evolved to become </a:t>
            </a:r>
            <a:r>
              <a:rPr lang="en-US" sz="2015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different</a:t>
            </a:r>
            <a:r>
              <a:rPr lang="en-US" sz="201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/>
          </a:p>
          <a:p>
            <a:pPr marL="274320" marR="0" lvl="0" indent="-274320" algn="l" rtl="0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914"/>
              <a:buFont typeface="Noto Sans Symbols"/>
              <a:buChar char="●"/>
            </a:pPr>
            <a:r>
              <a:rPr lang="en-US" sz="201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Form</a:t>
            </a:r>
            <a:r>
              <a:rPr lang="en-US" sz="2015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homologous structures</a:t>
            </a:r>
            <a:endParaRPr sz="2015" b="1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52765" algn="l" rtl="0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chemeClr val="accent3"/>
              </a:buClr>
              <a:buSzPts val="1914"/>
              <a:buFont typeface="Noto Sans Symbols"/>
              <a:buNone/>
            </a:pPr>
            <a:endParaRPr sz="2015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623" name="Google Shape;623;p83" descr="http://www.freewebs.com/cetaceanrc/MinkeWhale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81200"/>
            <a:ext cx="4912669" cy="347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83" descr="http://www.jon-atkinson.com/Large%20Images/La_Grey_Wolf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0894" y="2362200"/>
            <a:ext cx="3903106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Ask yourself: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Where did life come from?</a:t>
            </a:r>
            <a:endParaRPr/>
          </a:p>
          <a:p>
            <a:pPr marL="274320" marR="0" lvl="0" indent="-274320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How did all different kinds of life develop?</a:t>
            </a:r>
            <a:endParaRPr sz="2600" b="1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55" name="Google Shape;155;p21" descr="http://www.confabulatorcafe.com/wpress/wp-content/uploads/2012/03/Chicken_or_Eg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0" y="3048000"/>
            <a:ext cx="2686050" cy="304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4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4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1" name="Google Shape;63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2541"/>
            <a:ext cx="9143999" cy="6432917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84"/>
          <p:cNvSpPr txBox="1"/>
          <p:nvPr/>
        </p:nvSpPr>
        <p:spPr>
          <a:xfrm>
            <a:off x="493700" y="107325"/>
            <a:ext cx="6181800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https://www.livescience.com/24745-archaeopteryx.html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5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82296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10"/>
              <a:buFont typeface="Noto Sans Symbols"/>
              <a:buChar char="●"/>
            </a:pPr>
            <a:r>
              <a:rPr lang="en-US" sz="38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Evolution and Genetics</a:t>
            </a:r>
            <a:endParaRPr/>
          </a:p>
          <a:p>
            <a:pPr marL="640080" marR="0" lvl="1" indent="-25908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0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640080" marR="0" lvl="1" indent="-2590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Gene Pool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– all of the genes in a </a:t>
            </a:r>
            <a:r>
              <a:rPr lang="en-US" sz="24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population.</a:t>
            </a:r>
            <a:endParaRPr sz="2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05410" algn="l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05410" algn="l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05410" algn="l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0" indent="-105410" algn="l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274320" marR="0" lvl="1" indent="-274320" algn="l" rtl="0">
              <a:spcBef>
                <a:spcPts val="560"/>
              </a:spcBef>
              <a:spcAft>
                <a:spcPts val="0"/>
              </a:spcAft>
              <a:buClr>
                <a:schemeClr val="accent3"/>
              </a:buClr>
              <a:buSzPts val="2660"/>
              <a:buFont typeface="Noto Sans Symbols"/>
              <a:buChar char="●"/>
            </a:pPr>
            <a:r>
              <a:rPr lang="en-US" sz="28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Genetic mutations </a:t>
            </a:r>
            <a:r>
              <a:rPr lang="en-US"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– change in the </a:t>
            </a:r>
            <a:r>
              <a:rPr lang="en-US" sz="2800" b="1" i="0" u="none" strike="noStrike" cap="none">
                <a:solidFill>
                  <a:srgbClr val="660066"/>
                </a:solidFill>
                <a:latin typeface="Constantia"/>
                <a:ea typeface="Constantia"/>
                <a:cs typeface="Constantia"/>
                <a:sym typeface="Constantia"/>
              </a:rPr>
              <a:t>sequence</a:t>
            </a:r>
            <a:r>
              <a:rPr lang="en-US" sz="28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US"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of genes or chromosomes.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638" name="Google Shape;638;p85" descr="http://mumtazticloft.com/images/eye_color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0" y="1905000"/>
            <a:ext cx="2819400" cy="190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85" descr="http://mthfr.net/files/2011/09/mutatio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7401" y="4419600"/>
            <a:ext cx="3276600" cy="24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6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**Add to notes**</a:t>
            </a:r>
            <a:b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1" i="0" u="sng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Rate of Evolution</a:t>
            </a: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86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Gradualism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—(Darwin) evolution happens very slowly (thousands-millions of generations)  </a:t>
            </a:r>
            <a:endParaRPr/>
          </a:p>
          <a:p>
            <a:pPr marL="640080" marR="0" lvl="1" indent="-2590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Evolution occurs “</a:t>
            </a: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gradually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”</a:t>
            </a:r>
            <a:endParaRPr/>
          </a:p>
          <a:p>
            <a:pPr marL="393192" marR="0" lvl="1" indent="-12191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646" name="Google Shape;64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" y="3525238"/>
            <a:ext cx="8572500" cy="320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6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4500" b="1" i="0" u="sng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Rate of Evolution</a:t>
            </a:r>
            <a:r>
              <a:rPr lang="en-US" sz="4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87"/>
          <p:cNvSpPr txBox="1">
            <a:spLocks noGrp="1"/>
          </p:cNvSpPr>
          <p:nvPr>
            <p:ph type="body" idx="1"/>
          </p:nvPr>
        </p:nvSpPr>
        <p:spPr>
          <a:xfrm>
            <a:off x="0" y="914400"/>
            <a:ext cx="8610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</a:pPr>
            <a:r>
              <a:rPr lang="en-US" sz="2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Punctuated Equilibrium</a:t>
            </a:r>
            <a:r>
              <a:rPr lang="en-US"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—evolution occurs quickly, followed by long periods of equilibrium (little or no change)</a:t>
            </a:r>
            <a:endParaRPr/>
          </a:p>
          <a:p>
            <a:pPr marL="640080" marR="0" lvl="1" indent="-25908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Usually occurs due to rapid changes in the environment</a:t>
            </a:r>
            <a:endParaRPr/>
          </a:p>
          <a:p>
            <a:pPr marL="1188720" marR="0" lvl="3" indent="-210819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Food source getting wiped out; A new predator in your habitat</a:t>
            </a:r>
            <a:endParaRPr/>
          </a:p>
          <a:p>
            <a:pPr marL="1188720" marR="0" lvl="3" indent="-210819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disease spreading in the population; A natural disaster</a:t>
            </a:r>
            <a:endParaRPr sz="20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653" name="Google Shape;653;p87" descr="http://anthro.palomar.edu/synthetic/images/graph_of_punctuated_equilibrium_2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3429000"/>
            <a:ext cx="4191000" cy="315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8"/>
          <p:cNvSpPr txBox="1">
            <a:spLocks noGrp="1"/>
          </p:cNvSpPr>
          <p:nvPr>
            <p:ph type="title"/>
          </p:nvPr>
        </p:nvSpPr>
        <p:spPr>
          <a:xfrm>
            <a:off x="408000" y="2711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88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660" name="Google Shape;660;p88" descr="http://upload.wikimedia.org/wikipedia/commons/thumb/6/69/Punctuated-equilibrium.svg/220px-Punctuated-equilibrium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5025" y="1325850"/>
            <a:ext cx="3968100" cy="52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9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89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7" name="Google Shape;66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650" y="704101"/>
            <a:ext cx="6740700" cy="50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90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90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11747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674" name="Google Shape;674;p90" descr="http://www.biblewheel.com/images/phylogenetic-tre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7800" y="603577"/>
            <a:ext cx="4808400" cy="57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91"/>
          <p:cNvSpPr txBox="1">
            <a:spLocks noGrp="1"/>
          </p:cNvSpPr>
          <p:nvPr>
            <p:ph type="title"/>
          </p:nvPr>
        </p:nvSpPr>
        <p:spPr>
          <a:xfrm>
            <a:off x="457200" y="1334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/>
              <a:t>Cladogram</a:t>
            </a: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0" name="Google Shape;680;p91" descr="http://science.kennesaw.edu/~jdirnber/Bio2108/Lecture/LecPhylogeny/26_Labeled_Images/26_04CarnivoraPhylogeny-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8410" y="1374627"/>
            <a:ext cx="4867200" cy="48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91"/>
          <p:cNvSpPr txBox="1"/>
          <p:nvPr/>
        </p:nvSpPr>
        <p:spPr>
          <a:xfrm>
            <a:off x="1446375" y="216475"/>
            <a:ext cx="5667300" cy="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https://www.youtube.com/watch?v=ouZ9zEkxGWg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92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2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476" y="160350"/>
            <a:ext cx="5043125" cy="64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9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3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117475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5" name="Google Shape;69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4500" b="1" i="0" u="sng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History of Life</a:t>
            </a:r>
            <a: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b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Geologic Time Scale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2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1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Based on the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evidence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that geologists have found in the earth, our planet is approximately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4.6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billion years old.</a:t>
            </a:r>
            <a:endParaRPr/>
          </a:p>
          <a:p>
            <a:pPr marL="274320" marR="0" lvl="1" indent="-27432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That’s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4,600,000,000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years.</a:t>
            </a:r>
            <a:endParaRPr/>
          </a:p>
          <a:p>
            <a:pPr marL="274320" marR="0" lvl="1" indent="-274320" algn="l" rtl="0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(Think of 4 million years, then time that by a thousand!)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62" name="Google Shape;162;p22" descr="http://www.sciencephoto.com/image/168747/large/E4100073-Banded_rock_ironstone_rock_strata_from_Australia-SP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3657600"/>
            <a:ext cx="4057650" cy="3031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</a:pPr>
            <a:r>
              <a:rPr lang="en-US" sz="4500" b="1" i="0" u="sng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History of Life</a:t>
            </a:r>
            <a: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b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Geologic Time Scale</a:t>
            </a:r>
            <a:endParaRPr sz="4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1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8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At the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beginning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, earth had no oxygen or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life</a:t>
            </a:r>
            <a:r>
              <a:rPr lang="en-US"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/>
          </a:p>
          <a:p>
            <a:pPr marL="274320" marR="0" lvl="0" indent="-11747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69" name="Google Shape;169;p23" descr="http://static.arstechnica.net/assets/2011/10/volcanolightning_rietze_big-4e983ad-intro-thumb-640xauto-265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2743200"/>
            <a:ext cx="6096000" cy="377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17068</TotalTime>
  <Words>1644</Words>
  <Application>Microsoft Office PowerPoint</Application>
  <PresentationFormat>On-screen Show (4:3)</PresentationFormat>
  <Paragraphs>247</Paragraphs>
  <Slides>79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Calibri</vt:lpstr>
      <vt:lpstr>Noto Sans Symbols</vt:lpstr>
      <vt:lpstr>Constantia</vt:lpstr>
      <vt:lpstr>Arial</vt:lpstr>
      <vt:lpstr>Flow</vt:lpstr>
      <vt:lpstr>Flow</vt:lpstr>
      <vt:lpstr>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 yourself:</vt:lpstr>
      <vt:lpstr>The History of Life –  Geologic Time Scale</vt:lpstr>
      <vt:lpstr>The History of Life –  Geologic Time Scale</vt:lpstr>
      <vt:lpstr>Where did life begin?</vt:lpstr>
      <vt:lpstr>PowerPoint Presentation</vt:lpstr>
      <vt:lpstr>The History of Life –  Geologic Time Scale</vt:lpstr>
      <vt:lpstr>PowerPoint Presentation</vt:lpstr>
      <vt:lpstr>The History of Life –  Geologic Time Scale</vt:lpstr>
      <vt:lpstr>PowerPoint Presentation</vt:lpstr>
      <vt:lpstr>Geologic Time Line:     History of the Earth</vt:lpstr>
      <vt:lpstr>Precambrian Era: 4.6 bya – 580 mya</vt:lpstr>
      <vt:lpstr>Endosymbiosis</vt:lpstr>
      <vt:lpstr>Precambrian Era: 4.6 bya – 580 mya</vt:lpstr>
      <vt:lpstr>Paleozoic Era: 580 mya – 245 mya</vt:lpstr>
      <vt:lpstr>Paleozoic Era: 580 mya – 245 mya</vt:lpstr>
      <vt:lpstr>Paleozoic Era: 580 mya – 245 mya</vt:lpstr>
      <vt:lpstr>Mesozoic Era 245 mya - 65 mya</vt:lpstr>
      <vt:lpstr>Mesozoic Era 245 mya - 65 mya</vt:lpstr>
      <vt:lpstr>Cenozoic Era 65 mya – present (now!)</vt:lpstr>
      <vt:lpstr>Cenozoic Era 65 mya – present (now!)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Darwin vs. Lamarck</vt:lpstr>
      <vt:lpstr>Darwin vs. Lamarck</vt:lpstr>
      <vt:lpstr>PowerPoint Presentation</vt:lpstr>
      <vt:lpstr>Charles Darwin</vt:lpstr>
      <vt:lpstr>Charles Darwin</vt:lpstr>
      <vt:lpstr>Charles Darwin</vt:lpstr>
      <vt:lpstr>PowerPoint Presentation</vt:lpstr>
      <vt:lpstr>6 important points </vt:lpstr>
      <vt:lpstr>PowerPoint Presentation</vt:lpstr>
      <vt:lpstr>PowerPoint Presentation</vt:lpstr>
      <vt:lpstr>How do we see it today?</vt:lpstr>
      <vt:lpstr>PowerPoint Presentation</vt:lpstr>
      <vt:lpstr>PowerPoint Presentation</vt:lpstr>
      <vt:lpstr>ADAPTATIONS</vt:lpstr>
      <vt:lpstr>ADAPTATIONS</vt:lpstr>
      <vt:lpstr>PowerPoint Presentation</vt:lpstr>
      <vt:lpstr>PowerPoint Presentation</vt:lpstr>
      <vt:lpstr>PowerPoint Presentation</vt:lpstr>
      <vt:lpstr>Speciation (caused by reproductive Isolation) Loss of Gene flow </vt:lpstr>
      <vt:lpstr>PowerPoint Presentation</vt:lpstr>
      <vt:lpstr>PowerPoint Presentation</vt:lpstr>
      <vt:lpstr>PowerPoint Presentation</vt:lpstr>
      <vt:lpstr>PowerPoint Presentation</vt:lpstr>
      <vt:lpstr>http://www.amoebasisters.com/uploads/2/1/9/0/21902384/video_recap_of_genetic_drift_by_amoeba_sisters_v3.pdf</vt:lpstr>
      <vt:lpstr>Natural selection Vs Genetic Drift </vt:lpstr>
      <vt:lpstr>What are the Evidences of Evolution?</vt:lpstr>
      <vt:lpstr>Determining Fossil Age</vt:lpstr>
      <vt:lpstr>PowerPoint Presentation</vt:lpstr>
      <vt:lpstr>PowerPoint Presentation</vt:lpstr>
      <vt:lpstr>Anatomy of Living Organisms</vt:lpstr>
      <vt:lpstr>Anatomy of Living Organisms</vt:lpstr>
      <vt:lpstr>Vestigial Structures</vt:lpstr>
      <vt:lpstr>Embryology and Biochemistry</vt:lpstr>
      <vt:lpstr>Embryology and Biochemistry</vt:lpstr>
      <vt:lpstr>Types of Evolution</vt:lpstr>
      <vt:lpstr>Whale → related to the wolf or to     the fish?</vt:lpstr>
      <vt:lpstr>Example: Convergent Evolution</vt:lpstr>
      <vt:lpstr>Example: Divergent Evolution</vt:lpstr>
      <vt:lpstr>PowerPoint Presentation</vt:lpstr>
      <vt:lpstr>PowerPoint Presentation</vt:lpstr>
      <vt:lpstr>**Add to notes** Rate of Evolution?</vt:lpstr>
      <vt:lpstr>Rate of Evolution?</vt:lpstr>
      <vt:lpstr>PowerPoint Presentation</vt:lpstr>
      <vt:lpstr>PowerPoint Presentation</vt:lpstr>
      <vt:lpstr>PowerPoint Presentation</vt:lpstr>
      <vt:lpstr>Cladogram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</dc:title>
  <dc:creator>Harabin, Richard</dc:creator>
  <cp:lastModifiedBy>Harabin, Richard</cp:lastModifiedBy>
  <cp:revision>10</cp:revision>
  <dcterms:modified xsi:type="dcterms:W3CDTF">2019-05-07T15:42:20Z</dcterms:modified>
</cp:coreProperties>
</file>