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7" r:id="rId22"/>
    <p:sldId id="281" r:id="rId23"/>
    <p:sldId id="279" r:id="rId24"/>
    <p:sldId id="280" r:id="rId25"/>
    <p:sldId id="275" r:id="rId26"/>
    <p:sldId id="276" r:id="rId27"/>
  </p:sldIdLst>
  <p:sldSz cx="9144000" cy="6858000" type="screen4x3"/>
  <p:notesSz cx="6858000" cy="9144000"/>
  <p:embeddedFontLst>
    <p:embeddedFont>
      <p:font typeface="Constantia" panose="02030602050306030303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b362c59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b362c59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2b3528fb9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2b3528fb9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2b3528fb9_2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2b3528fb9_2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2b3528fb9_2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2b3528fb9_2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b32ddbd4f_3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b32ddbd4f_3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  <a:defRPr sz="2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ctr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ctr" rtl="0">
              <a:spcBef>
                <a:spcPts val="300"/>
              </a:spcBef>
              <a:spcAft>
                <a:spcPts val="0"/>
              </a:spcAft>
              <a:buClr>
                <a:srgbClr val="713B3B"/>
              </a:buClr>
              <a:buSzPts val="1785"/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ctr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1615"/>
              <a:buFont typeface="Noto Sans Symbols"/>
              <a:buNone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ctr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ctr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445"/>
              <a:buFont typeface="Noto Sans Symbols"/>
              <a:buNone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ctr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ctr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ctr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Constantia"/>
              <a:buNone/>
              <a:defRPr sz="48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4" name="Google Shape;14;p2"/>
          <p:cNvCxnSpPr/>
          <p:nvPr/>
        </p:nvCxnSpPr>
        <p:spPr>
          <a:xfrm>
            <a:off x="1463626" y="3550126"/>
            <a:ext cx="2971800" cy="1588"/>
          </a:xfrm>
          <a:prstGeom prst="straightConnector1">
            <a:avLst/>
          </a:prstGeom>
          <a:noFill/>
          <a:ln w="9525" cap="flat" cmpd="sng">
            <a:solidFill>
              <a:srgbClr val="E7E9EF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</p:cxnSp>
      <p:cxnSp>
        <p:nvCxnSpPr>
          <p:cNvPr id="15" name="Google Shape;15;p2"/>
          <p:cNvCxnSpPr/>
          <p:nvPr/>
        </p:nvCxnSpPr>
        <p:spPr>
          <a:xfrm>
            <a:off x="4708574" y="3550126"/>
            <a:ext cx="2971800" cy="1588"/>
          </a:xfrm>
          <a:prstGeom prst="straightConnector1">
            <a:avLst/>
          </a:prstGeom>
          <a:noFill/>
          <a:ln w="9525" cap="flat" cmpd="sng">
            <a:solidFill>
              <a:srgbClr val="E7E9EF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</p:cxnSp>
      <p:sp>
        <p:nvSpPr>
          <p:cNvPr id="16" name="Google Shape;16;p2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2232818" y="-327819"/>
            <a:ext cx="46783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713B3B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713B3B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713B3B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Constantia"/>
              <a:buNone/>
              <a:defRPr sz="48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20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rgbClr val="713B3B"/>
              </a:buClr>
              <a:buSzPts val="1785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1615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cxnSp>
        <p:nvCxnSpPr>
          <p:cNvPr id="32" name="Google Shape;32;p4"/>
          <p:cNvCxnSpPr/>
          <p:nvPr/>
        </p:nvCxnSpPr>
        <p:spPr>
          <a:xfrm>
            <a:off x="685800" y="4916992"/>
            <a:ext cx="7924800" cy="4301"/>
          </a:xfrm>
          <a:prstGeom prst="straightConnector1">
            <a:avLst/>
          </a:prstGeom>
          <a:noFill/>
          <a:ln w="9525" cap="flat" cmpd="sng">
            <a:solidFill>
              <a:srgbClr val="E9E9E8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713B3B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713B3B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  <a:defRPr sz="26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2040"/>
              <a:buFont typeface="Noto Sans Symbols"/>
              <a:buNone/>
              <a:defRPr sz="20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rgbClr val="713B3B"/>
              </a:buClr>
              <a:buSzPts val="1785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1615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57200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713B3B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4649788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713B3B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4"/>
          </p:nvPr>
        </p:nvSpPr>
        <p:spPr>
          <a:xfrm>
            <a:off x="4648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  <a:defRPr sz="26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2040"/>
              <a:buFont typeface="Noto Sans Symbols"/>
              <a:buNone/>
              <a:defRPr sz="20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rgbClr val="713B3B"/>
              </a:buClr>
              <a:buSzPts val="1785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1615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cxnSp>
        <p:nvCxnSpPr>
          <p:cNvPr id="49" name="Google Shape;49;p6"/>
          <p:cNvCxnSpPr/>
          <p:nvPr/>
        </p:nvCxnSpPr>
        <p:spPr>
          <a:xfrm>
            <a:off x="562945" y="2180219"/>
            <a:ext cx="3749040" cy="1588"/>
          </a:xfrm>
          <a:prstGeom prst="straightConnector1">
            <a:avLst/>
          </a:prstGeom>
          <a:noFill/>
          <a:ln w="12700" cap="flat" cmpd="sng">
            <a:solidFill>
              <a:srgbClr val="E7E9EF"/>
            </a:solidFill>
            <a:prstDash val="solid"/>
            <a:round/>
            <a:headEnd type="none" w="sm" len="sm"/>
            <a:tailEnd type="none" w="sm" len="sm"/>
          </a:ln>
          <a:effectLst>
            <a:outerShdw blurRad="34925" algn="tl" rotWithShape="0">
              <a:srgbClr val="000000">
                <a:alpha val="54901"/>
              </a:srgbClr>
            </a:outerShdw>
          </a:effectLst>
        </p:spPr>
      </p:cxnSp>
      <p:cxnSp>
        <p:nvCxnSpPr>
          <p:cNvPr id="50" name="Google Shape;50;p6"/>
          <p:cNvCxnSpPr/>
          <p:nvPr/>
        </p:nvCxnSpPr>
        <p:spPr>
          <a:xfrm>
            <a:off x="4754880" y="2180219"/>
            <a:ext cx="3749040" cy="1588"/>
          </a:xfrm>
          <a:prstGeom prst="straightConnector1">
            <a:avLst/>
          </a:prstGeom>
          <a:noFill/>
          <a:ln w="12700" cap="flat" cmpd="sng">
            <a:solidFill>
              <a:srgbClr val="E7E9EF"/>
            </a:solidFill>
            <a:prstDash val="solid"/>
            <a:round/>
            <a:headEnd type="none" w="sm" len="sm"/>
            <a:tailEnd type="none" w="sm" len="sm"/>
          </a:ln>
          <a:effectLst>
            <a:outerShdw blurRad="34925" algn="tl" rotWithShape="0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62484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713B3B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84747"/>
              </a:buClr>
              <a:buSzPts val="2040"/>
              <a:buFont typeface="Noto Sans Symbols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rgbClr val="713B3B"/>
              </a:buClr>
              <a:buSzPts val="1785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161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None/>
              <a:defRPr sz="18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None/>
              <a:defRPr sz="18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457200" y="457200"/>
            <a:ext cx="6019800" cy="5562600"/>
          </a:xfrm>
          <a:prstGeom prst="rect">
            <a:avLst/>
          </a:prstGeom>
          <a:solidFill>
            <a:srgbClr val="F5F6F9"/>
          </a:solidFill>
          <a:ln>
            <a:noFill/>
          </a:ln>
          <a:effectLst>
            <a:outerShdw blurRad="88900" sx="103000" sy="103000" algn="ctr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284480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05839" marR="0" lvl="2" indent="-231139" algn="l" rtl="0">
              <a:spcBef>
                <a:spcPts val="300"/>
              </a:spcBef>
              <a:spcAft>
                <a:spcPts val="0"/>
              </a:spcAft>
              <a:buClr>
                <a:srgbClr val="713B3B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280160" marR="0" lvl="3" indent="-238760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554480" marR="0" lvl="4" indent="-233680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828800" marR="0" lvl="5" indent="-228599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11679" marR="0" lvl="6" indent="-182879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286000" marR="0" lvl="7" indent="-190500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560320" marR="0" lvl="8" indent="-185420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6629400" y="1600200"/>
            <a:ext cx="2057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93369" algn="l" rtl="0">
              <a:spcBef>
                <a:spcPts val="1000"/>
              </a:spcBef>
              <a:spcAft>
                <a:spcPts val="0"/>
              </a:spcAft>
              <a:buClr>
                <a:srgbClr val="884747"/>
              </a:buClr>
              <a:buSzPts val="1020"/>
              <a:buFont typeface="Noto Sans Symbols"/>
              <a:buChar char="●"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82575" algn="l" rtl="0">
              <a:spcBef>
                <a:spcPts val="300"/>
              </a:spcBef>
              <a:spcAft>
                <a:spcPts val="0"/>
              </a:spcAft>
              <a:buClr>
                <a:srgbClr val="713B3B"/>
              </a:buClr>
              <a:buSzPts val="850"/>
              <a:buFont typeface="Noto Sans Symbols"/>
              <a:buChar char="●"/>
              <a:defRPr sz="1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77177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765"/>
              <a:buFont typeface="Noto Sans Symbols"/>
              <a:buChar char="●"/>
              <a:defRPr sz="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77177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765"/>
              <a:buFont typeface="Noto Sans Symbols"/>
              <a:buChar char="●"/>
              <a:defRPr sz="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713B3B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Fig-1-Testicular-ACE-2-Ribbon-model-of-tACE-with-an-inhibitor-lisinopril-bound_fig1_8334598" TargetMode="External"/><Relationship Id="rId2" Type="http://schemas.openxmlformats.org/officeDocument/2006/relationships/hyperlink" Target="https://www.verywellhealth.com/lisinopril-causes-cough-11241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384463" y="5867400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The most important protein?</a:t>
            </a:r>
            <a:endParaRPr sz="3200" b="0" i="0" u="none" strike="noStrike" cap="none">
              <a:solidFill>
                <a:srgbClr val="76420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ctrTitle"/>
          </p:nvPr>
        </p:nvSpPr>
        <p:spPr>
          <a:xfrm>
            <a:off x="381000" y="609600"/>
            <a:ext cx="83058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6420D"/>
              </a:buClr>
              <a:buFont typeface="Constantia"/>
              <a:buNone/>
            </a:pPr>
            <a:r>
              <a:rPr lang="en-US" sz="138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ENZYMES</a:t>
            </a:r>
            <a:endParaRPr sz="13800" b="0" i="0" u="none" strike="noStrike" cap="none">
              <a:solidFill>
                <a:srgbClr val="76420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92" name="Google Shape;92;p13" descr="http://www.xvivo.net/images/wallpapers/harvardATP_Synthase1366x76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2438400"/>
            <a:ext cx="5874327" cy="330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884747"/>
              </a:buClr>
              <a:buSzPts val="2040"/>
              <a:buFont typeface="Noto Sans Symbols"/>
              <a:buChar char="●"/>
            </a:pPr>
            <a:r>
              <a:rPr lang="en-US" sz="2400" b="1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Substrate</a:t>
            </a:r>
            <a:r>
              <a:rPr lang="en-US" sz="24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: molecule that is </a:t>
            </a:r>
            <a:r>
              <a:rPr lang="en-US" sz="2400" b="1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affected by </a:t>
            </a:r>
            <a:r>
              <a:rPr lang="en-US" sz="24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an enzyme</a:t>
            </a:r>
            <a:r>
              <a:rPr lang="en-US" sz="2400" b="1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.</a:t>
            </a:r>
            <a:endParaRPr/>
          </a:p>
          <a:p>
            <a:pPr marL="342900" marR="0" lvl="1" indent="-342900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Sometimes a substrate is </a:t>
            </a:r>
            <a:r>
              <a:rPr lang="en-US" sz="2400" b="1" i="1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broken down</a:t>
            </a:r>
            <a:r>
              <a:rPr lang="en-US" sz="2400" b="0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into smaller molecules.</a:t>
            </a:r>
            <a:endParaRPr/>
          </a:p>
          <a:p>
            <a:pPr marL="0" marR="0" lvl="1" indent="0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Font typeface="Noto Sans Symbols"/>
              <a:buNone/>
            </a:pPr>
            <a:endParaRPr sz="2400" b="1" i="0" u="sng" strike="noStrike" cap="none">
              <a:solidFill>
                <a:srgbClr val="76420D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1" indent="0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Font typeface="Noto Sans Symbols"/>
              <a:buNone/>
            </a:pPr>
            <a:endParaRPr sz="2400" b="1" i="0" u="sng" strike="noStrike" cap="none">
              <a:solidFill>
                <a:srgbClr val="76420D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13398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rgbClr val="76420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6420D"/>
              </a:buClr>
              <a:buFont typeface="Constantia"/>
              <a:buNone/>
            </a:pPr>
            <a:r>
              <a:rPr lang="en-US" sz="4200" b="1" i="1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The  Properties of  ENZYMES</a:t>
            </a:r>
            <a:endParaRPr sz="4200" b="0" i="0" u="none" strike="noStrike" cap="non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67" name="Google Shape;167;p22" descr="https://encrypted-tbn3.gstatic.com/images?q=tbn:ANd9GcTymjhMMnpfSjfYXO7nnh9K2Gk7Sz7b_H0viQxnE066VKg_4cm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3429000"/>
            <a:ext cx="5105400" cy="285902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/>
          <p:nvPr/>
        </p:nvSpPr>
        <p:spPr>
          <a:xfrm>
            <a:off x="3429000" y="2875002"/>
            <a:ext cx="21249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Ex: digesting food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884747"/>
              </a:buClr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2. </a:t>
            </a:r>
            <a:r>
              <a:rPr lang="en-US" sz="2400" b="1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Substrate</a:t>
            </a:r>
            <a:r>
              <a:rPr lang="en-US" sz="24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: molecule that is </a:t>
            </a:r>
            <a:r>
              <a:rPr lang="en-US" sz="2400" b="1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affected by </a:t>
            </a:r>
            <a:r>
              <a:rPr lang="en-US" sz="24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an enzyme.</a:t>
            </a:r>
            <a:endParaRPr/>
          </a:p>
          <a:p>
            <a:pPr marL="0" marR="0" lvl="1" indent="0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Font typeface="Noto Sans Symbols"/>
              <a:buNone/>
            </a:pPr>
            <a:endParaRPr sz="2400" b="1" i="0" u="sng" strike="noStrike" cap="none">
              <a:solidFill>
                <a:srgbClr val="76420D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1" indent="0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Other times substrates are </a:t>
            </a:r>
            <a:r>
              <a:rPr lang="en-US" sz="2400" b="1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linked together </a:t>
            </a:r>
            <a:r>
              <a:rPr lang="en-US" sz="24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to form larger molecules.</a:t>
            </a:r>
            <a:endParaRPr/>
          </a:p>
          <a:p>
            <a:pPr marL="274320" marR="0" lvl="0" indent="-13398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rgbClr val="76420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6420D"/>
              </a:buClr>
              <a:buFont typeface="Constantia"/>
              <a:buNone/>
            </a:pPr>
            <a:r>
              <a:rPr lang="en-US" sz="4200" b="1" i="1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The  Properties of  ENZYMES</a:t>
            </a:r>
            <a:endParaRPr sz="4200" b="0" i="0" u="none" strike="noStrike" cap="non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75" name="Google Shape;175;p23" descr="https://encrypted-tbn3.gstatic.com/images?q=tbn:ANd9GcRiVU4Vs5t7eVXVHt3_D_p9VjvGsRG81SvmXGa_qhxYVndNdLKrI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3525982"/>
            <a:ext cx="6781800" cy="264471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/>
          <p:nvPr/>
        </p:nvSpPr>
        <p:spPr>
          <a:xfrm>
            <a:off x="2590800" y="2923586"/>
            <a:ext cx="5181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Ex: making proteins to build muscle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2600" b="1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SHAPE </a:t>
            </a:r>
            <a:r>
              <a:rPr lang="en-US" sz="26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matters!    Enzymes work like a </a:t>
            </a:r>
            <a:r>
              <a:rPr lang="en-US" sz="2600" b="1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lock </a:t>
            </a:r>
            <a:r>
              <a:rPr lang="en-US" sz="26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and </a:t>
            </a:r>
            <a:r>
              <a:rPr lang="en-US" sz="2600" b="1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key.</a:t>
            </a:r>
            <a:endParaRPr sz="2600" b="1" i="0" u="sng" strike="noStrike" cap="none">
              <a:solidFill>
                <a:srgbClr val="76420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6420D"/>
              </a:buClr>
              <a:buFont typeface="Constantia"/>
              <a:buNone/>
            </a:pPr>
            <a:r>
              <a:rPr lang="en-US" sz="4200" b="1" i="1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The  Properties of  ENZYMES</a:t>
            </a:r>
            <a:endParaRPr sz="4200" b="0" i="0" u="none" strike="noStrike" cap="non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83" name="Google Shape;183;p24" descr="http://imcurious.wikispaces.com/file/view/Enzymes1.jpg/114473307/Enzymes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2306782"/>
            <a:ext cx="3660985" cy="4384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884747"/>
              </a:buClr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Enzymes are very </a:t>
            </a:r>
            <a:r>
              <a:rPr lang="en-US" sz="2400" b="1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selective</a:t>
            </a:r>
            <a:r>
              <a:rPr lang="en-US" sz="24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; each enzyme only breaks down the substrate that matches  its </a:t>
            </a:r>
            <a:r>
              <a:rPr lang="en-US" sz="2400" b="1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shape</a:t>
            </a:r>
            <a:r>
              <a:rPr lang="en-US" sz="24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.</a:t>
            </a:r>
            <a:endParaRPr/>
          </a:p>
          <a:p>
            <a:pPr marL="914400" marR="0" lvl="1" indent="-327660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2040"/>
              <a:buFont typeface="Noto Sans Symbols"/>
              <a:buNone/>
            </a:pPr>
            <a:endParaRPr sz="2400" b="0" i="0" u="none" strike="noStrike" cap="none">
              <a:solidFill>
                <a:srgbClr val="76420D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1" i="1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Example</a:t>
            </a:r>
            <a:r>
              <a:rPr lang="en-US" sz="24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:  The enzyme </a:t>
            </a:r>
            <a:r>
              <a:rPr lang="en-US" sz="2400" b="1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lactase </a:t>
            </a:r>
            <a:r>
              <a:rPr lang="en-US" sz="24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breaks down the substrate </a:t>
            </a:r>
            <a:r>
              <a:rPr lang="en-US" sz="2400" b="1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lactose (milk sugar)</a:t>
            </a:r>
            <a:r>
              <a:rPr lang="en-US" sz="24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.</a:t>
            </a:r>
            <a:endParaRPr sz="2400" b="0" i="0" u="none" strike="noStrike" cap="none">
              <a:solidFill>
                <a:srgbClr val="76420D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13398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rgbClr val="76420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89" name="Google Shape;189;p2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6420D"/>
              </a:buClr>
              <a:buFont typeface="Constantia"/>
              <a:buNone/>
            </a:pPr>
            <a:r>
              <a:rPr lang="en-US" sz="4200" b="1" i="1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The  Properties of  ENZYMES</a:t>
            </a:r>
            <a:endParaRPr sz="4200" b="0" i="0" u="none" strike="noStrike" cap="non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90" name="Google Shape;190;p25" descr="http://www.chemicalconnection.org.uk/chemistry/topics/images/pp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3276600"/>
            <a:ext cx="5791200" cy="3474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884747"/>
              </a:buClr>
              <a:buFont typeface="Noto Sans Symbols"/>
              <a:buNone/>
            </a:pPr>
            <a:r>
              <a:rPr lang="en-US" sz="2400" b="1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Active Site</a:t>
            </a:r>
            <a:r>
              <a:rPr lang="en-US" sz="2400" b="1" i="1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:</a:t>
            </a:r>
            <a:r>
              <a:rPr lang="en-US" sz="2400" b="1" i="1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   </a:t>
            </a:r>
            <a:r>
              <a:rPr lang="en-US" sz="24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the place where the enzyme and substrate fit together. (label in picture)</a:t>
            </a:r>
            <a:endParaRPr sz="2400" b="0" i="0" u="none" strike="noStrike" cap="none">
              <a:solidFill>
                <a:srgbClr val="76420D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1" indent="0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Font typeface="Noto Sans Symbols"/>
              <a:buNone/>
            </a:pPr>
            <a:endParaRPr sz="2400" b="1" i="0" u="sng" strike="noStrike" cap="none">
              <a:solidFill>
                <a:srgbClr val="76420D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1" indent="0" algn="l" rtl="0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When they bind, the reaction begins.</a:t>
            </a:r>
            <a:endParaRPr sz="2400" b="0" i="0" u="none" strike="noStrike" cap="none">
              <a:solidFill>
                <a:srgbClr val="76420D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13398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rgbClr val="76420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96" name="Google Shape;196;p2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6420D"/>
              </a:buClr>
              <a:buFont typeface="Constantia"/>
              <a:buNone/>
            </a:pPr>
            <a:r>
              <a:rPr lang="en-US" sz="4200" b="1" i="1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The  Properties of  ENZYMES</a:t>
            </a:r>
            <a:endParaRPr sz="4200" b="0" i="0" u="none" strike="noStrike" cap="non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97" name="Google Shape;197;p26" descr="https://encrypted-tbn2.gstatic.com/images?q=tbn:ANd9GcRP_je5xGwee3rUSQBlLx84GsYLDivJ1wo-KfpOQ9HhszOY85i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3429000"/>
            <a:ext cx="6172200" cy="2962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884747"/>
              </a:buClr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If the enzyme </a:t>
            </a:r>
            <a:r>
              <a:rPr lang="en-US" sz="2400" b="1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shape </a:t>
            </a:r>
            <a:r>
              <a:rPr lang="en-US" sz="24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changes, then the enzyme  is  </a:t>
            </a:r>
            <a:r>
              <a:rPr lang="en-US" sz="2400" b="1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denatured</a:t>
            </a:r>
            <a:r>
              <a:rPr lang="en-US" sz="24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.</a:t>
            </a:r>
            <a:endParaRPr sz="2400" b="0" i="0" u="none" strike="noStrike" cap="none">
              <a:solidFill>
                <a:srgbClr val="76420D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-When denatured, the enzyme </a:t>
            </a:r>
            <a:r>
              <a:rPr lang="en-US" sz="2600" b="1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stops working </a:t>
            </a:r>
            <a:r>
              <a:rPr lang="en-US" sz="26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(like a </a:t>
            </a:r>
            <a:r>
              <a:rPr lang="en-US" sz="2600" b="0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melted key</a:t>
            </a:r>
            <a:r>
              <a:rPr lang="en-US" sz="26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.)</a:t>
            </a:r>
            <a:endParaRPr/>
          </a:p>
          <a:p>
            <a:pPr marL="274320" marR="0" lvl="0" indent="-13398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rgbClr val="76420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6420D"/>
              </a:buClr>
              <a:buFont typeface="Constantia"/>
              <a:buNone/>
            </a:pPr>
            <a:r>
              <a:rPr lang="en-US" sz="4200" b="1" i="1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The  Properties of  ENZYMES</a:t>
            </a:r>
            <a:endParaRPr sz="4200" b="0" i="0" u="none" strike="noStrike" cap="non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04" name="Google Shape;204;p27" descr="http://www.colourbox.com/preview/4340672-158378-broken-ke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3484418"/>
            <a:ext cx="5334000" cy="320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76420D"/>
              </a:buClr>
              <a:buSzPts val="2800"/>
              <a:buFont typeface="Constantia"/>
              <a:buAutoNum type="arabicPeriod"/>
            </a:pPr>
            <a:r>
              <a:rPr lang="en-US" sz="28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Enzymes work best at optimal </a:t>
            </a:r>
            <a:r>
              <a:rPr lang="en-US" sz="2800" b="1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temperature</a:t>
            </a:r>
            <a:r>
              <a:rPr lang="en-US" sz="2800" b="0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8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and </a:t>
            </a:r>
            <a:r>
              <a:rPr lang="en-US" sz="2800" b="1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pH</a:t>
            </a:r>
            <a:r>
              <a:rPr lang="en-US" sz="28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! 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“</a:t>
            </a:r>
            <a:r>
              <a:rPr lang="en-US" sz="2800" b="1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Optimal</a:t>
            </a:r>
            <a:r>
              <a:rPr lang="en-US" sz="28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”: </a:t>
            </a:r>
            <a:r>
              <a:rPr lang="en-US" sz="2800" b="1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best</a:t>
            </a:r>
            <a:r>
              <a:rPr lang="en-US" sz="2800" b="1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8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(conditions where the enzyme gets the most work done)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*time to draw some graphs! *</a:t>
            </a:r>
            <a:endParaRPr sz="2000" b="0" i="0" u="none" strike="noStrike" cap="none">
              <a:solidFill>
                <a:srgbClr val="76420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10" name="Google Shape;210;p28" descr="https://www.adinstruments.com/sites/default/files/wysiwyg-resources/images/lte_pcmlm_b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219" y="3341867"/>
            <a:ext cx="3886200" cy="3123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8" descr="http://www.visualphotos.com/photo/1x7546897/artwork_of_heartburn_acid_indigestion_in_stomach_m14018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3810000"/>
            <a:ext cx="3687474" cy="2449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122" y="4100007"/>
            <a:ext cx="4013933" cy="2620667"/>
          </a:xfrm>
          <a:prstGeom prst="rect">
            <a:avLst/>
          </a:prstGeom>
        </p:spPr>
      </p:pic>
      <p:sp>
        <p:nvSpPr>
          <p:cNvPr id="216" name="Google Shape;216;p29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133985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339125" y="-319875"/>
            <a:ext cx="8229600" cy="12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Optimal Conditions </a:t>
            </a:r>
            <a:endParaRPr dirty="0"/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8771" y="607200"/>
            <a:ext cx="4308701" cy="32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846" y="4100008"/>
            <a:ext cx="4119154" cy="250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3200" b="1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2. pH</a:t>
            </a:r>
            <a:endParaRPr sz="3200" b="1" i="0" u="sng" strike="noStrike" cap="none">
              <a:solidFill>
                <a:srgbClr val="76420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25" name="Google Shape;225;p3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6420D"/>
              </a:buClr>
              <a:buFont typeface="Constantia"/>
              <a:buNone/>
            </a:pPr>
            <a:r>
              <a:rPr lang="en-US" sz="378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*</a:t>
            </a:r>
            <a:r>
              <a:rPr lang="en-US" sz="3780" b="0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Enzymes are affected by </a:t>
            </a:r>
            <a:r>
              <a:rPr lang="en-US" sz="3780" b="1" i="1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three factors</a:t>
            </a:r>
            <a:r>
              <a:rPr lang="en-US" sz="378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:</a:t>
            </a:r>
            <a:endParaRPr sz="3780" b="0" i="0" u="none" strike="noStrike" cap="non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26" name="Google Shape;226;p30" descr="http://www.visualphotos.com/photo/1x7546897/artwork_of_heartburn_acid_indigestion_in_stomach_m14018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2362200"/>
            <a:ext cx="5867400" cy="3896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3200" b="1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3. Concentration of the substrate</a:t>
            </a:r>
            <a:endParaRPr sz="3200" b="1" i="0" u="sng" strike="noStrike" cap="none">
              <a:solidFill>
                <a:srgbClr val="76420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32" name="Google Shape;232;p3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6420D"/>
              </a:buClr>
              <a:buFont typeface="Constantia"/>
              <a:buNone/>
            </a:pPr>
            <a:r>
              <a:rPr lang="en-US" sz="378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*</a:t>
            </a:r>
            <a:r>
              <a:rPr lang="en-US" sz="3780" b="0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Enzymes are affected by </a:t>
            </a:r>
            <a:r>
              <a:rPr lang="en-US" sz="3780" b="1" i="1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three factors</a:t>
            </a:r>
            <a:r>
              <a:rPr lang="en-US" sz="378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:</a:t>
            </a:r>
            <a:endParaRPr sz="3780" b="0" i="0" u="none" strike="noStrike" cap="non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33" name="Google Shape;233;p31" descr="http://science.halleyhosting.com/sci/ibbio/cells/pics/concentration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438400"/>
            <a:ext cx="8688946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1"/>
          <p:cNvSpPr txBox="1"/>
          <p:nvPr/>
        </p:nvSpPr>
        <p:spPr>
          <a:xfrm>
            <a:off x="746450" y="6189300"/>
            <a:ext cx="73401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https://www.youtube.com/watch?v=XTUm-75-PL4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" y="888968"/>
            <a:ext cx="8610599" cy="2255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0800" y="3414925"/>
            <a:ext cx="4387550" cy="32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1384050" y="419875"/>
            <a:ext cx="73401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https://www.youtube.com/watch?v=CN2XOe_c0iM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Enzyme Concentration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935" y="1680659"/>
            <a:ext cx="4378308" cy="425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9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643" y="404693"/>
            <a:ext cx="4062953" cy="30503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Presence of inhibitors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19" y="433633"/>
            <a:ext cx="4174181" cy="299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1790" y="6248400"/>
            <a:ext cx="5985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https://www.rxlist.com/consumer_lisinopril_zestoretic/drugs-condition.htm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87" y="3584739"/>
            <a:ext cx="74390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727" y="301770"/>
            <a:ext cx="3648075" cy="27908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506" y="3241965"/>
            <a:ext cx="6264515" cy="330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70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146928"/>
            <a:ext cx="3879130" cy="45720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www.verywellhealth.com/lisinopril-causes-cough-1124151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www.researchgate.net/figure/Fig-1-Testicular-ACE-2-Ribbon-model-of-tACE-with-an-inhibitor-lisinopril-bound_fig1_8334598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Lisinopril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49" t="7125" r="34580" b="5155"/>
          <a:stretch/>
        </p:blipFill>
        <p:spPr>
          <a:xfrm>
            <a:off x="4336330" y="1462724"/>
            <a:ext cx="4064280" cy="44101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88429" y="243524"/>
            <a:ext cx="3438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https://www.drugbank.ca/drugs/DB00722</a:t>
            </a:r>
          </a:p>
        </p:txBody>
      </p:sp>
    </p:spTree>
    <p:extLst>
      <p:ext uri="{BB962C8B-B14F-4D97-AF65-F5344CB8AC3E}">
        <p14:creationId xmlns:p14="http://schemas.microsoft.com/office/powerpoint/2010/main" val="257443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136" y="539683"/>
            <a:ext cx="2993011" cy="2993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28" y="669303"/>
            <a:ext cx="4525358" cy="2733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957" y="3731558"/>
            <a:ext cx="5238308" cy="280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133985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1" name="Google Shape;24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250" y="666750"/>
            <a:ext cx="7429500" cy="55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133985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8" name="Google Shape;24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700" y="1683025"/>
            <a:ext cx="20955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5763" y="491975"/>
            <a:ext cx="4391025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3"/>
          <p:cNvSpPr txBox="1"/>
          <p:nvPr/>
        </p:nvSpPr>
        <p:spPr>
          <a:xfrm>
            <a:off x="298175" y="667500"/>
            <a:ext cx="73416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https://www.youtube.com/watch?v=W3KxU63gcF4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Enzymes are </a:t>
            </a:r>
            <a:r>
              <a:rPr lang="en-US" sz="2600" b="1" i="0" u="sng" strike="noStrike" cap="none" dirty="0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proteins </a:t>
            </a:r>
            <a:r>
              <a:rPr lang="en-US" sz="2600" b="0" i="0" u="none" strike="noStrike" cap="none" dirty="0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that </a:t>
            </a:r>
            <a:r>
              <a:rPr lang="en-US" sz="2600" b="1" i="0" u="sng" strike="noStrike" cap="none" dirty="0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speed up </a:t>
            </a:r>
            <a:r>
              <a:rPr lang="en-US" sz="2600" b="0" i="0" u="none" strike="noStrike" cap="none" dirty="0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or </a:t>
            </a:r>
            <a:r>
              <a:rPr lang="en-US" sz="2600" b="1" i="0" u="sng" strike="noStrike" cap="none" dirty="0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increase the rate </a:t>
            </a:r>
            <a:r>
              <a:rPr lang="en-US" sz="2600" b="0" i="0" u="none" strike="noStrike" cap="none" dirty="0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of chemical reactions in our bodies.</a:t>
            </a:r>
            <a:endParaRPr dirty="0"/>
          </a:p>
          <a:p>
            <a:pPr marL="274320" marR="0" lvl="0" indent="-13398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 b="0" i="0" u="none" strike="noStrike" cap="none" dirty="0">
              <a:solidFill>
                <a:srgbClr val="76420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6420D"/>
              </a:buClr>
              <a:buFont typeface="Constantia"/>
              <a:buNone/>
            </a:pPr>
            <a:r>
              <a:rPr lang="en-US" sz="4200" b="1" i="1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The  Basics  of  ENZYMES</a:t>
            </a:r>
            <a:endParaRPr sz="4200" b="0" i="0" u="none" strike="noStrike" cap="none">
              <a:solidFill>
                <a:srgbClr val="76420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08" name="Google Shape;108;p15" descr="http://www.geliheimann.com/wp-content/uploads/2012/10/Enzym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2001" y="2362199"/>
            <a:ext cx="4219997" cy="4294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Enzymes are </a:t>
            </a:r>
            <a:r>
              <a:rPr lang="en-US" sz="2600" b="1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biological catalysts.</a:t>
            </a:r>
            <a:r>
              <a:rPr lang="en-US" sz="26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  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1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(Catalyst</a:t>
            </a:r>
            <a:r>
              <a:rPr lang="en-US" sz="26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: substance that increases the rate of a chemical reaction.)</a:t>
            </a:r>
            <a:endParaRPr sz="2600" b="0" i="0" u="none" strike="noStrike" cap="none">
              <a:solidFill>
                <a:srgbClr val="76420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6420D"/>
              </a:buClr>
              <a:buFont typeface="Constantia"/>
              <a:buNone/>
            </a:pPr>
            <a:r>
              <a:rPr lang="en-US" sz="4200" b="1" i="1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The  Basics  of  ENZYMES</a:t>
            </a:r>
            <a:endParaRPr sz="4200" b="0" i="0" u="none" strike="noStrike" cap="none">
              <a:solidFill>
                <a:srgbClr val="76420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15" name="Google Shape;115;p16" descr="http://thejewishlady.com/wp-content/uploads/2014/07/a1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048000"/>
            <a:ext cx="3581399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 descr="http://i.ytimg.com/vi/T6_IItNin9o/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9491" y="3048000"/>
            <a:ext cx="4572000" cy="3429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>
            <a:off x="5054075" y="1384050"/>
            <a:ext cx="73401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https://www.youtube.com/watch?v=R93BXXnkrRs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5568725" y="894775"/>
            <a:ext cx="3045900" cy="16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</a:rPr>
              <a:t>Activation Energy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4500" y="3603106"/>
            <a:ext cx="5680125" cy="302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750" y="0"/>
            <a:ext cx="4618039" cy="34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3200" b="0" i="0" u="none" strike="noStrike" cap="none">
              <a:solidFill>
                <a:srgbClr val="76420D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What goes in                     What comes out</a:t>
            </a:r>
            <a:endParaRPr sz="3200" b="0" i="0" u="none" strike="noStrike" cap="none">
              <a:solidFill>
                <a:srgbClr val="76420D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3200" b="0" i="0" u="none" strike="noStrike" cap="none">
              <a:solidFill>
                <a:srgbClr val="76420D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3200" b="1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Reactants</a:t>
            </a:r>
            <a:r>
              <a:rPr lang="en-US" sz="32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                       </a:t>
            </a:r>
            <a:r>
              <a:rPr lang="en-US" sz="3200" b="1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Products    </a:t>
            </a:r>
            <a:endParaRPr/>
          </a:p>
          <a:p>
            <a:pPr marL="274320" marR="0" lvl="0" indent="-101600" algn="ctr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Noto Sans Symbols"/>
              <a:buNone/>
            </a:pPr>
            <a:endParaRPr sz="3200" b="0" i="0" u="none" strike="noStrike" cap="none">
              <a:solidFill>
                <a:srgbClr val="76420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6420D"/>
              </a:buClr>
              <a:buFont typeface="Constantia"/>
              <a:buNone/>
            </a:pPr>
            <a:r>
              <a:rPr lang="en-US" sz="4400" b="0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Chemical Reaction</a:t>
            </a:r>
            <a:endParaRPr sz="4400" b="0" i="0" u="sng" strike="noStrike" cap="none">
              <a:solidFill>
                <a:srgbClr val="76420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131" name="Google Shape;131;p18"/>
          <p:cNvCxnSpPr/>
          <p:nvPr/>
        </p:nvCxnSpPr>
        <p:spPr>
          <a:xfrm>
            <a:off x="3788824" y="1907125"/>
            <a:ext cx="1132500" cy="0"/>
          </a:xfrm>
          <a:prstGeom prst="straightConnector1">
            <a:avLst/>
          </a:prstGeom>
          <a:noFill/>
          <a:ln w="38100" cap="flat" cmpd="sng">
            <a:solidFill>
              <a:srgbClr val="76420D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32" name="Google Shape;132;p18"/>
          <p:cNvCxnSpPr/>
          <p:nvPr/>
        </p:nvCxnSpPr>
        <p:spPr>
          <a:xfrm>
            <a:off x="3906193" y="3145375"/>
            <a:ext cx="1132500" cy="0"/>
          </a:xfrm>
          <a:prstGeom prst="straightConnector1">
            <a:avLst/>
          </a:prstGeom>
          <a:noFill/>
          <a:ln w="38100" cap="flat" cmpd="sng">
            <a:solidFill>
              <a:srgbClr val="76420D"/>
            </a:solidFill>
            <a:prstDash val="solid"/>
            <a:round/>
            <a:headEnd type="none" w="sm" len="sm"/>
            <a:tailEnd type="triangle" w="lg" len="lg"/>
          </a:ln>
        </p:spPr>
      </p:cxnSp>
      <p:pic>
        <p:nvPicPr>
          <p:cNvPr id="133" name="Google Shape;133;p18" descr="https://encrypted-tbn3.gstatic.com/images?q=tbn:ANd9GcROHAgL8eHHQKf4grsw6ykYGfUuFRdUBYWbQDK_xQCsDJetEdLhm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4191000"/>
            <a:ext cx="3601406" cy="228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18"/>
          <p:cNvCxnSpPr/>
          <p:nvPr/>
        </p:nvCxnSpPr>
        <p:spPr>
          <a:xfrm>
            <a:off x="4318380" y="5334007"/>
            <a:ext cx="1132500" cy="0"/>
          </a:xfrm>
          <a:prstGeom prst="straightConnector1">
            <a:avLst/>
          </a:prstGeom>
          <a:noFill/>
          <a:ln w="38100" cap="flat" cmpd="sng">
            <a:solidFill>
              <a:srgbClr val="76420D"/>
            </a:solidFill>
            <a:prstDash val="solid"/>
            <a:round/>
            <a:headEnd type="none" w="sm" len="sm"/>
            <a:tailEnd type="triangle" w="lg" len="lg"/>
          </a:ln>
        </p:spPr>
      </p:cxnSp>
      <p:pic>
        <p:nvPicPr>
          <p:cNvPr id="135" name="Google Shape;135;p18" descr="http://frugalfun4boys.com/wp-content/uploads/2011/11/baking-soda-balloon-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3182" y="4003964"/>
            <a:ext cx="2201066" cy="2812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Enzymes are </a:t>
            </a:r>
            <a:r>
              <a:rPr lang="en-US" sz="2600" b="1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not consumed </a:t>
            </a:r>
            <a:r>
              <a:rPr lang="en-US" sz="26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in a reaction, so they can be </a:t>
            </a:r>
            <a:r>
              <a:rPr lang="en-US" sz="2600" b="1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reused many times.</a:t>
            </a:r>
            <a:endParaRPr sz="2600" b="1" i="0" u="sng" strike="noStrike" cap="none">
              <a:solidFill>
                <a:srgbClr val="76420D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13398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rgbClr val="76420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6420D"/>
              </a:buClr>
              <a:buFont typeface="Constantia"/>
              <a:buNone/>
            </a:pPr>
            <a:r>
              <a:rPr lang="en-US" sz="4200" b="1" i="1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The  Basics  of  ENZYMES</a:t>
            </a:r>
            <a:endParaRPr sz="4200" b="0" i="0" u="none" strike="noStrike" cap="non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42" name="Google Shape;142;p19" descr="http://ch302.cm.utexas.edu/images302/Induced_fit_diagram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27" y="3429000"/>
            <a:ext cx="837767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 descr="http://www.cumberlandcounty.virginia.gov/refuse/images/RecyclingSymbolGree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2962" y="2133600"/>
            <a:ext cx="14478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Enzymes bind to molecules called </a:t>
            </a:r>
            <a:r>
              <a:rPr lang="en-US" sz="2600" b="1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substrates </a:t>
            </a:r>
            <a:r>
              <a:rPr lang="en-US" sz="26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to break them down.</a:t>
            </a:r>
            <a:endParaRPr/>
          </a:p>
          <a:p>
            <a:pPr marL="274320" marR="0" lvl="0" indent="-13398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rgbClr val="76420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6420D"/>
              </a:buClr>
              <a:buFont typeface="Constantia"/>
              <a:buNone/>
            </a:pPr>
            <a:r>
              <a:rPr lang="en-US" sz="4200" b="1" i="1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How Enzymes Work (drawing)</a:t>
            </a:r>
            <a:endParaRPr sz="4200" b="0" i="0" u="none" strike="noStrike" cap="non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50" name="Google Shape;150;p20" descr="http://waynesword.palomar.edu/images/enzyme5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727" y="2590800"/>
            <a:ext cx="7696200" cy="378396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/>
          <p:nvPr/>
        </p:nvSpPr>
        <p:spPr>
          <a:xfrm>
            <a:off x="4017818" y="4558145"/>
            <a:ext cx="1288473" cy="56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81951"/>
                </a:moveTo>
                <a:cubicBezTo>
                  <a:pt x="2150" y="84877"/>
                  <a:pt x="4678" y="86709"/>
                  <a:pt x="6451" y="90731"/>
                </a:cubicBezTo>
                <a:cubicBezTo>
                  <a:pt x="7413" y="92913"/>
                  <a:pt x="7042" y="96866"/>
                  <a:pt x="7741" y="99512"/>
                </a:cubicBezTo>
                <a:cubicBezTo>
                  <a:pt x="8967" y="104145"/>
                  <a:pt x="12435" y="108561"/>
                  <a:pt x="14193" y="111219"/>
                </a:cubicBezTo>
                <a:cubicBezTo>
                  <a:pt x="17204" y="110243"/>
                  <a:pt x="20402" y="110854"/>
                  <a:pt x="23225" y="108292"/>
                </a:cubicBezTo>
                <a:cubicBezTo>
                  <a:pt x="25483" y="106243"/>
                  <a:pt x="28387" y="95121"/>
                  <a:pt x="29677" y="90731"/>
                </a:cubicBezTo>
                <a:cubicBezTo>
                  <a:pt x="30683" y="83882"/>
                  <a:pt x="30718" y="77655"/>
                  <a:pt x="34838" y="76097"/>
                </a:cubicBezTo>
                <a:cubicBezTo>
                  <a:pt x="36180" y="75590"/>
                  <a:pt x="37419" y="78048"/>
                  <a:pt x="38709" y="79024"/>
                </a:cubicBezTo>
                <a:cubicBezTo>
                  <a:pt x="40430" y="84877"/>
                  <a:pt x="42890" y="89911"/>
                  <a:pt x="43871" y="96585"/>
                </a:cubicBezTo>
                <a:cubicBezTo>
                  <a:pt x="44301" y="99512"/>
                  <a:pt x="44311" y="102956"/>
                  <a:pt x="45161" y="105365"/>
                </a:cubicBezTo>
                <a:cubicBezTo>
                  <a:pt x="47626" y="112355"/>
                  <a:pt x="49786" y="110611"/>
                  <a:pt x="52903" y="114146"/>
                </a:cubicBezTo>
                <a:cubicBezTo>
                  <a:pt x="54290" y="115719"/>
                  <a:pt x="55483" y="118048"/>
                  <a:pt x="56774" y="120000"/>
                </a:cubicBezTo>
                <a:cubicBezTo>
                  <a:pt x="59354" y="118048"/>
                  <a:pt x="62592" y="118509"/>
                  <a:pt x="64516" y="114146"/>
                </a:cubicBezTo>
                <a:cubicBezTo>
                  <a:pt x="68193" y="105805"/>
                  <a:pt x="66084" y="109823"/>
                  <a:pt x="70967" y="102439"/>
                </a:cubicBezTo>
                <a:cubicBezTo>
                  <a:pt x="75673" y="70415"/>
                  <a:pt x="68168" y="118922"/>
                  <a:pt x="74838" y="84877"/>
                </a:cubicBezTo>
                <a:cubicBezTo>
                  <a:pt x="75943" y="79239"/>
                  <a:pt x="76759" y="73303"/>
                  <a:pt x="77419" y="67317"/>
                </a:cubicBezTo>
                <a:cubicBezTo>
                  <a:pt x="77849" y="63414"/>
                  <a:pt x="78200" y="59462"/>
                  <a:pt x="78709" y="55609"/>
                </a:cubicBezTo>
                <a:cubicBezTo>
                  <a:pt x="79491" y="49699"/>
                  <a:pt x="80630" y="44035"/>
                  <a:pt x="81290" y="38048"/>
                </a:cubicBezTo>
                <a:cubicBezTo>
                  <a:pt x="81720" y="34146"/>
                  <a:pt x="81787" y="29939"/>
                  <a:pt x="82580" y="26341"/>
                </a:cubicBezTo>
                <a:cubicBezTo>
                  <a:pt x="83967" y="20049"/>
                  <a:pt x="86021" y="14634"/>
                  <a:pt x="87741" y="8780"/>
                </a:cubicBezTo>
                <a:lnTo>
                  <a:pt x="90322" y="0"/>
                </a:lnTo>
                <a:cubicBezTo>
                  <a:pt x="92042" y="975"/>
                  <a:pt x="94149" y="278"/>
                  <a:pt x="95483" y="2926"/>
                </a:cubicBezTo>
                <a:cubicBezTo>
                  <a:pt x="97818" y="7559"/>
                  <a:pt x="100645" y="20487"/>
                  <a:pt x="100645" y="20487"/>
                </a:cubicBezTo>
                <a:cubicBezTo>
                  <a:pt x="101075" y="23414"/>
                  <a:pt x="101711" y="26225"/>
                  <a:pt x="101935" y="29268"/>
                </a:cubicBezTo>
                <a:cubicBezTo>
                  <a:pt x="102575" y="37982"/>
                  <a:pt x="101894" y="47307"/>
                  <a:pt x="103225" y="55609"/>
                </a:cubicBezTo>
                <a:cubicBezTo>
                  <a:pt x="103755" y="58915"/>
                  <a:pt x="105806" y="59512"/>
                  <a:pt x="107096" y="61463"/>
                </a:cubicBezTo>
                <a:cubicBezTo>
                  <a:pt x="107526" y="64390"/>
                  <a:pt x="108120" y="67218"/>
                  <a:pt x="108387" y="70244"/>
                </a:cubicBezTo>
                <a:cubicBezTo>
                  <a:pt x="108983" y="77008"/>
                  <a:pt x="108317" y="84561"/>
                  <a:pt x="109677" y="90731"/>
                </a:cubicBezTo>
                <a:cubicBezTo>
                  <a:pt x="110285" y="93491"/>
                  <a:pt x="112258" y="92682"/>
                  <a:pt x="113548" y="93658"/>
                </a:cubicBezTo>
                <a:cubicBezTo>
                  <a:pt x="114838" y="90731"/>
                  <a:pt x="116407" y="88322"/>
                  <a:pt x="117419" y="84877"/>
                </a:cubicBezTo>
                <a:cubicBezTo>
                  <a:pt x="123350" y="64699"/>
                  <a:pt x="115758" y="82791"/>
                  <a:pt x="120000" y="73170"/>
                </a:cubicBezTo>
              </a:path>
            </a:pathLst>
          </a:custGeom>
          <a:noFill/>
          <a:ln w="920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152" name="Google Shape;152;p20"/>
          <p:cNvCxnSpPr/>
          <p:nvPr/>
        </p:nvCxnSpPr>
        <p:spPr>
          <a:xfrm flipH="1">
            <a:off x="5181600" y="4482783"/>
            <a:ext cx="533400" cy="241617"/>
          </a:xfrm>
          <a:prstGeom prst="straightConnector1">
            <a:avLst/>
          </a:prstGeom>
          <a:noFill/>
          <a:ln w="4127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53" name="Google Shape;153;p20"/>
          <p:cNvSpPr txBox="1"/>
          <p:nvPr/>
        </p:nvSpPr>
        <p:spPr>
          <a:xfrm>
            <a:off x="5715000" y="4073234"/>
            <a:ext cx="990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Active Site</a:t>
            </a:r>
            <a:endParaRPr sz="1800" b="1">
              <a:solidFill>
                <a:srgbClr val="FF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Many enzymes end in –</a:t>
            </a:r>
            <a:r>
              <a:rPr lang="en-US" sz="2600" b="1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ase</a:t>
            </a:r>
            <a:r>
              <a:rPr lang="en-US" sz="26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.  (</a:t>
            </a:r>
            <a:r>
              <a:rPr lang="en-US" sz="2600" b="1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Lactase </a:t>
            </a:r>
            <a:r>
              <a:rPr lang="en-US" sz="26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breaks down lactose, </a:t>
            </a:r>
            <a:r>
              <a:rPr lang="en-US" sz="2600" b="1" i="0" u="sng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sucrase </a:t>
            </a:r>
            <a:r>
              <a:rPr lang="en-US" sz="2600" b="0" i="0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breaks down sucrose.)</a:t>
            </a:r>
            <a:endParaRPr/>
          </a:p>
          <a:p>
            <a:pPr marL="274320" marR="0" lvl="0" indent="-13398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6420D"/>
              </a:buClr>
              <a:buFont typeface="Constantia"/>
              <a:buNone/>
            </a:pPr>
            <a:r>
              <a:rPr lang="en-US" sz="4200" b="1" i="1" u="none" strike="noStrike" cap="none">
                <a:solidFill>
                  <a:srgbClr val="76420D"/>
                </a:solidFill>
                <a:latin typeface="Constantia"/>
                <a:ea typeface="Constantia"/>
                <a:cs typeface="Constantia"/>
                <a:sym typeface="Constantia"/>
              </a:rPr>
              <a:t>The  Basics  of  ENZYMES</a:t>
            </a:r>
            <a:endParaRPr sz="4200" b="0" i="0" u="none" strike="noStrike" cap="non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60" name="Google Shape;160;p21" descr="http://biology-igcse.weebly.com/uploads/1/5/0/7/15070316/1276905_orig.png?477"/>
          <p:cNvPicPr preferRelativeResize="0"/>
          <p:nvPr/>
        </p:nvPicPr>
        <p:blipFill rotWithShape="1">
          <a:blip r:embed="rId3">
            <a:alphaModFix/>
          </a:blip>
          <a:srcRect t="46049" b="-39703"/>
          <a:stretch/>
        </p:blipFill>
        <p:spPr>
          <a:xfrm>
            <a:off x="762000" y="3124200"/>
            <a:ext cx="7924800" cy="5071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er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9014</TotalTime>
  <Words>387</Words>
  <Application>Microsoft Office PowerPoint</Application>
  <PresentationFormat>On-screen Show (4:3)</PresentationFormat>
  <Paragraphs>62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Noto Sans Symbols</vt:lpstr>
      <vt:lpstr>Arial</vt:lpstr>
      <vt:lpstr>Constantia</vt:lpstr>
      <vt:lpstr>Paper</vt:lpstr>
      <vt:lpstr>ENZYMES</vt:lpstr>
      <vt:lpstr>PowerPoint Presentation</vt:lpstr>
      <vt:lpstr>The  Basics  of  ENZYMES</vt:lpstr>
      <vt:lpstr>The  Basics  of  ENZYMES</vt:lpstr>
      <vt:lpstr>Activation Energy</vt:lpstr>
      <vt:lpstr>Chemical Reaction</vt:lpstr>
      <vt:lpstr>The  Basics  of  ENZYMES</vt:lpstr>
      <vt:lpstr>How Enzymes Work (drawing)</vt:lpstr>
      <vt:lpstr>The  Basics  of  ENZYMES</vt:lpstr>
      <vt:lpstr>The  Properties of  ENZYMES</vt:lpstr>
      <vt:lpstr>The  Properties of  ENZYMES</vt:lpstr>
      <vt:lpstr>The  Properties of  ENZYMES</vt:lpstr>
      <vt:lpstr>The  Properties of  ENZYMES</vt:lpstr>
      <vt:lpstr>The  Properties of  ENZYMES</vt:lpstr>
      <vt:lpstr>The  Properties of  ENZYMES</vt:lpstr>
      <vt:lpstr>PowerPoint Presentation</vt:lpstr>
      <vt:lpstr>Optimal Conditions </vt:lpstr>
      <vt:lpstr>*Enzymes are affected by three factors:</vt:lpstr>
      <vt:lpstr>*Enzymes are affected by three factors:</vt:lpstr>
      <vt:lpstr>4. Enzyme Concentration</vt:lpstr>
      <vt:lpstr>5. Presence of inhibitors</vt:lpstr>
      <vt:lpstr>PowerPoint Presentation</vt:lpstr>
      <vt:lpstr>Lisinopril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</dc:title>
  <dc:creator>Harabin, Richard</dc:creator>
  <cp:lastModifiedBy>Harabin, Richard</cp:lastModifiedBy>
  <cp:revision>9</cp:revision>
  <dcterms:modified xsi:type="dcterms:W3CDTF">2020-02-10T14:37:29Z</dcterms:modified>
</cp:coreProperties>
</file>