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73" r:id="rId3"/>
    <p:sldId id="274" r:id="rId4"/>
    <p:sldId id="260" r:id="rId5"/>
    <p:sldId id="258" r:id="rId6"/>
    <p:sldId id="272" r:id="rId7"/>
    <p:sldId id="277" r:id="rId8"/>
    <p:sldId id="275" r:id="rId9"/>
    <p:sldId id="278" r:id="rId10"/>
    <p:sldId id="276" r:id="rId11"/>
    <p:sldId id="261" r:id="rId12"/>
    <p:sldId id="279" r:id="rId13"/>
    <p:sldId id="263" r:id="rId14"/>
    <p:sldId id="283" r:id="rId15"/>
    <p:sldId id="271" r:id="rId16"/>
    <p:sldId id="281" r:id="rId17"/>
    <p:sldId id="282" r:id="rId18"/>
    <p:sldId id="267"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236503-E5C5-4E09-B909-61AFB89A4550}"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12D7E-D806-4E0D-B04C-1C69CC25D45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193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236503-E5C5-4E09-B909-61AFB89A4550}"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12D7E-D806-4E0D-B04C-1C69CC25D458}" type="slidenum">
              <a:rPr lang="en-US" smtClean="0"/>
              <a:t>‹#›</a:t>
            </a:fld>
            <a:endParaRPr lang="en-US"/>
          </a:p>
        </p:txBody>
      </p:sp>
    </p:spTree>
    <p:extLst>
      <p:ext uri="{BB962C8B-B14F-4D97-AF65-F5344CB8AC3E}">
        <p14:creationId xmlns:p14="http://schemas.microsoft.com/office/powerpoint/2010/main" val="4170382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236503-E5C5-4E09-B909-61AFB89A4550}"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12D7E-D806-4E0D-B04C-1C69CC25D458}" type="slidenum">
              <a:rPr lang="en-US" smtClean="0"/>
              <a:t>‹#›</a:t>
            </a:fld>
            <a:endParaRPr lang="en-US"/>
          </a:p>
        </p:txBody>
      </p:sp>
    </p:spTree>
    <p:extLst>
      <p:ext uri="{BB962C8B-B14F-4D97-AF65-F5344CB8AC3E}">
        <p14:creationId xmlns:p14="http://schemas.microsoft.com/office/powerpoint/2010/main" val="410840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236503-E5C5-4E09-B909-61AFB89A4550}"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12D7E-D806-4E0D-B04C-1C69CC25D458}" type="slidenum">
              <a:rPr lang="en-US" smtClean="0"/>
              <a:t>‹#›</a:t>
            </a:fld>
            <a:endParaRPr lang="en-US"/>
          </a:p>
        </p:txBody>
      </p:sp>
    </p:spTree>
    <p:extLst>
      <p:ext uri="{BB962C8B-B14F-4D97-AF65-F5344CB8AC3E}">
        <p14:creationId xmlns:p14="http://schemas.microsoft.com/office/powerpoint/2010/main" val="148351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236503-E5C5-4E09-B909-61AFB89A4550}"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12D7E-D806-4E0D-B04C-1C69CC25D458}"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97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236503-E5C5-4E09-B909-61AFB89A4550}"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12D7E-D806-4E0D-B04C-1C69CC25D458}" type="slidenum">
              <a:rPr lang="en-US" smtClean="0"/>
              <a:t>‹#›</a:t>
            </a:fld>
            <a:endParaRPr lang="en-US"/>
          </a:p>
        </p:txBody>
      </p:sp>
    </p:spTree>
    <p:extLst>
      <p:ext uri="{BB962C8B-B14F-4D97-AF65-F5344CB8AC3E}">
        <p14:creationId xmlns:p14="http://schemas.microsoft.com/office/powerpoint/2010/main" val="23919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236503-E5C5-4E09-B909-61AFB89A4550}"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12D7E-D806-4E0D-B04C-1C69CC25D458}" type="slidenum">
              <a:rPr lang="en-US" smtClean="0"/>
              <a:t>‹#›</a:t>
            </a:fld>
            <a:endParaRPr lang="en-US"/>
          </a:p>
        </p:txBody>
      </p:sp>
    </p:spTree>
    <p:extLst>
      <p:ext uri="{BB962C8B-B14F-4D97-AF65-F5344CB8AC3E}">
        <p14:creationId xmlns:p14="http://schemas.microsoft.com/office/powerpoint/2010/main" val="148118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236503-E5C5-4E09-B909-61AFB89A4550}"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12D7E-D806-4E0D-B04C-1C69CC25D458}" type="slidenum">
              <a:rPr lang="en-US" smtClean="0"/>
              <a:t>‹#›</a:t>
            </a:fld>
            <a:endParaRPr lang="en-US"/>
          </a:p>
        </p:txBody>
      </p:sp>
    </p:spTree>
    <p:extLst>
      <p:ext uri="{BB962C8B-B14F-4D97-AF65-F5344CB8AC3E}">
        <p14:creationId xmlns:p14="http://schemas.microsoft.com/office/powerpoint/2010/main" val="182749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2236503-E5C5-4E09-B909-61AFB89A4550}" type="datetimeFigureOut">
              <a:rPr lang="en-US" smtClean="0"/>
              <a:t>9/28/2016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DC12D7E-D806-4E0D-B04C-1C69CC25D458}" type="slidenum">
              <a:rPr lang="en-US" smtClean="0"/>
              <a:t>‹#›</a:t>
            </a:fld>
            <a:endParaRPr lang="en-US"/>
          </a:p>
        </p:txBody>
      </p:sp>
    </p:spTree>
    <p:extLst>
      <p:ext uri="{BB962C8B-B14F-4D97-AF65-F5344CB8AC3E}">
        <p14:creationId xmlns:p14="http://schemas.microsoft.com/office/powerpoint/2010/main" val="271172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2236503-E5C5-4E09-B909-61AFB89A4550}" type="datetimeFigureOut">
              <a:rPr lang="en-US" smtClean="0"/>
              <a:t>9/28/2016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C12D7E-D806-4E0D-B04C-1C69CC25D458}" type="slidenum">
              <a:rPr lang="en-US" smtClean="0"/>
              <a:t>‹#›</a:t>
            </a:fld>
            <a:endParaRPr lang="en-US"/>
          </a:p>
        </p:txBody>
      </p:sp>
    </p:spTree>
    <p:extLst>
      <p:ext uri="{BB962C8B-B14F-4D97-AF65-F5344CB8AC3E}">
        <p14:creationId xmlns:p14="http://schemas.microsoft.com/office/powerpoint/2010/main" val="287800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36503-E5C5-4E09-B909-61AFB89A4550}"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12D7E-D806-4E0D-B04C-1C69CC25D458}" type="slidenum">
              <a:rPr lang="en-US" smtClean="0"/>
              <a:t>‹#›</a:t>
            </a:fld>
            <a:endParaRPr lang="en-US"/>
          </a:p>
        </p:txBody>
      </p:sp>
    </p:spTree>
    <p:extLst>
      <p:ext uri="{BB962C8B-B14F-4D97-AF65-F5344CB8AC3E}">
        <p14:creationId xmlns:p14="http://schemas.microsoft.com/office/powerpoint/2010/main" val="6305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2236503-E5C5-4E09-B909-61AFB89A4550}" type="datetimeFigureOut">
              <a:rPr lang="en-US" smtClean="0"/>
              <a:t>9/28/2016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DC12D7E-D806-4E0D-B04C-1C69CC25D458}"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2434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DNA Extraction Lab Activity</a:t>
            </a:r>
            <a:endParaRPr lang="en-US" dirty="0"/>
          </a:p>
        </p:txBody>
      </p:sp>
      <p:sp>
        <p:nvSpPr>
          <p:cNvPr id="3" name="Subtitle 2"/>
          <p:cNvSpPr>
            <a:spLocks noGrp="1"/>
          </p:cNvSpPr>
          <p:nvPr>
            <p:ph type="subTitle" idx="1"/>
          </p:nvPr>
        </p:nvSpPr>
        <p:spPr/>
        <p:txBody>
          <a:bodyPr/>
          <a:lstStyle/>
          <a:p>
            <a:r>
              <a:rPr lang="en-US" dirty="0" smtClean="0"/>
              <a:t>Online Version</a:t>
            </a:r>
          </a:p>
          <a:p>
            <a:r>
              <a:rPr lang="en-US" dirty="0" smtClean="0"/>
              <a:t>By: Liz </a:t>
            </a:r>
            <a:r>
              <a:rPr lang="en-US" dirty="0" err="1" smtClean="0"/>
              <a:t>brandon</a:t>
            </a:r>
            <a:endParaRPr lang="en-US" dirty="0"/>
          </a:p>
        </p:txBody>
      </p:sp>
    </p:spTree>
    <p:extLst>
      <p:ext uri="{BB962C8B-B14F-4D97-AF65-F5344CB8AC3E}">
        <p14:creationId xmlns:p14="http://schemas.microsoft.com/office/powerpoint/2010/main" val="2561825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DNA Collection</a:t>
            </a:r>
            <a:endParaRPr lang="en-US" dirty="0"/>
          </a:p>
        </p:txBody>
      </p:sp>
      <p:sp>
        <p:nvSpPr>
          <p:cNvPr id="3" name="Content Placeholder 2"/>
          <p:cNvSpPr>
            <a:spLocks noGrp="1"/>
          </p:cNvSpPr>
          <p:nvPr>
            <p:ph idx="1"/>
          </p:nvPr>
        </p:nvSpPr>
        <p:spPr/>
        <p:txBody>
          <a:bodyPr>
            <a:normAutofit lnSpcReduction="10000"/>
          </a:bodyPr>
          <a:lstStyle/>
          <a:p>
            <a:r>
              <a:rPr lang="en-US" dirty="0" smtClean="0"/>
              <a:t>Proper PPE is required</a:t>
            </a:r>
          </a:p>
          <a:p>
            <a:r>
              <a:rPr lang="en-US" dirty="0" smtClean="0"/>
              <a:t>Do not eat or drink 15 minutes before sample collection.</a:t>
            </a:r>
          </a:p>
          <a:p>
            <a:r>
              <a:rPr lang="en-US" dirty="0" smtClean="0"/>
              <a:t>Confirm the subject’s mouth is empty of any contaminating substances.</a:t>
            </a:r>
            <a:endParaRPr lang="en-US" dirty="0" smtClean="0"/>
          </a:p>
          <a:p>
            <a:r>
              <a:rPr lang="en-US" dirty="0" smtClean="0"/>
              <a:t>Perform DNA Collection:</a:t>
            </a:r>
            <a:endParaRPr lang="en-US" dirty="0" smtClean="0"/>
          </a:p>
          <a:p>
            <a:pPr lvl="1"/>
            <a:r>
              <a:rPr lang="en-US" dirty="0" smtClean="0"/>
              <a:t>Pour 5-10mL of water into a clean plastic drinking cup.</a:t>
            </a:r>
          </a:p>
          <a:p>
            <a:pPr lvl="1"/>
            <a:r>
              <a:rPr lang="en-US" dirty="0" smtClean="0"/>
              <a:t>Pour the 5-10mL of water into your mouth and “swish” the water around between your cheeks and gums for 60 seconds.</a:t>
            </a:r>
            <a:endParaRPr lang="en-US" dirty="0" smtClean="0"/>
          </a:p>
          <a:p>
            <a:pPr lvl="1"/>
            <a:r>
              <a:rPr lang="en-US" dirty="0" smtClean="0"/>
              <a:t>You may “scrape” the inside of your cheeks with your teeth to help slough off cheek cells to increase DNA yield.</a:t>
            </a:r>
          </a:p>
          <a:p>
            <a:pPr lvl="1"/>
            <a:r>
              <a:rPr lang="en-US" dirty="0" smtClean="0"/>
              <a:t>Spit all of the water back into the plastic cup.</a:t>
            </a:r>
            <a:endParaRPr lang="en-US" dirty="0" smtClean="0"/>
          </a:p>
          <a:p>
            <a:r>
              <a:rPr lang="en-US" dirty="0" smtClean="0"/>
              <a:t>Your plastic cup now contains cells from your cheeks, called buccal cells.</a:t>
            </a:r>
            <a:r>
              <a:rPr lang="en-US" dirty="0"/>
              <a:t> </a:t>
            </a:r>
            <a:r>
              <a:rPr lang="en-US" dirty="0" smtClean="0"/>
              <a:t> These cells still contain an intact nucleus, where the DNA is found.</a:t>
            </a:r>
            <a:endParaRPr lang="en-US" dirty="0" smtClean="0"/>
          </a:p>
        </p:txBody>
      </p:sp>
    </p:spTree>
    <p:extLst>
      <p:ext uri="{BB962C8B-B14F-4D97-AF65-F5344CB8AC3E}">
        <p14:creationId xmlns:p14="http://schemas.microsoft.com/office/powerpoint/2010/main" val="3583945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2 and 3: Cell Lysis </a:t>
            </a:r>
            <a:r>
              <a:rPr lang="en-US" dirty="0" smtClean="0"/>
              <a:t>and Acidification</a:t>
            </a:r>
            <a:endParaRPr lang="en-US" dirty="0"/>
          </a:p>
        </p:txBody>
      </p:sp>
      <p:sp>
        <p:nvSpPr>
          <p:cNvPr id="3" name="Content Placeholder 2"/>
          <p:cNvSpPr>
            <a:spLocks noGrp="1"/>
          </p:cNvSpPr>
          <p:nvPr>
            <p:ph idx="1"/>
          </p:nvPr>
        </p:nvSpPr>
        <p:spPr/>
        <p:txBody>
          <a:bodyPr>
            <a:normAutofit/>
          </a:bodyPr>
          <a:lstStyle/>
          <a:p>
            <a:r>
              <a:rPr lang="en-US" dirty="0" smtClean="0"/>
              <a:t>These steps are done in a quick succession to preserve integrity of DNA.</a:t>
            </a:r>
          </a:p>
          <a:p>
            <a:r>
              <a:rPr lang="en-US" dirty="0" smtClean="0"/>
              <a:t>Prepare your DNA sample for extraction.  Lyse your buccal cells and acidify your DNA.</a:t>
            </a:r>
          </a:p>
          <a:p>
            <a:pPr lvl="1"/>
            <a:r>
              <a:rPr lang="en-US" dirty="0" smtClean="0"/>
              <a:t>Add 20 drops of 8% sodium chloride solution to the large test tube.</a:t>
            </a:r>
          </a:p>
          <a:p>
            <a:pPr lvl="1"/>
            <a:r>
              <a:rPr lang="en-US" dirty="0" smtClean="0"/>
              <a:t>Pour several mL of the DNA sample (cheek cell water) into the large test tube containing the salt solution.</a:t>
            </a:r>
          </a:p>
          <a:p>
            <a:pPr lvl="1"/>
            <a:r>
              <a:rPr lang="en-US" dirty="0" smtClean="0"/>
              <a:t>Add 20 drops of the SDS solution and 20 drops of the EDTA solution to the cheek mixture in the test tube.</a:t>
            </a:r>
          </a:p>
          <a:p>
            <a:pPr lvl="1"/>
            <a:r>
              <a:rPr lang="en-US" dirty="0" smtClean="0"/>
              <a:t>Stopper the test tube and mix by inverting gently.</a:t>
            </a:r>
          </a:p>
          <a:p>
            <a:pPr lvl="1"/>
            <a:r>
              <a:rPr lang="en-US" b="1" dirty="0" smtClean="0"/>
              <a:t>Do not shake the test tube.</a:t>
            </a:r>
            <a:r>
              <a:rPr lang="en-US" dirty="0" smtClean="0"/>
              <a:t>  Excess shaking can break the long strands of DNA, making it harder to see and collect when precipitated.</a:t>
            </a:r>
            <a:endParaRPr lang="en-US" b="1" dirty="0" smtClean="0"/>
          </a:p>
        </p:txBody>
      </p:sp>
    </p:spTree>
    <p:extLst>
      <p:ext uri="{BB962C8B-B14F-4D97-AF65-F5344CB8AC3E}">
        <p14:creationId xmlns:p14="http://schemas.microsoft.com/office/powerpoint/2010/main" val="730688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0200" y="1295400"/>
            <a:ext cx="6103916" cy="3868049"/>
          </a:xfrm>
          <a:prstGeom prst="rect">
            <a:avLst/>
          </a:prstGeom>
        </p:spPr>
      </p:pic>
      <p:sp>
        <p:nvSpPr>
          <p:cNvPr id="3" name="TextBox 2"/>
          <p:cNvSpPr txBox="1"/>
          <p:nvPr/>
        </p:nvSpPr>
        <p:spPr>
          <a:xfrm>
            <a:off x="5029200" y="1524000"/>
            <a:ext cx="2514600" cy="646331"/>
          </a:xfrm>
          <a:prstGeom prst="rect">
            <a:avLst/>
          </a:prstGeom>
          <a:noFill/>
        </p:spPr>
        <p:txBody>
          <a:bodyPr wrap="square" rtlCol="0">
            <a:spAutoFit/>
          </a:bodyPr>
          <a:lstStyle/>
          <a:p>
            <a:pPr algn="ctr"/>
            <a:r>
              <a:rPr lang="en-US" dirty="0" smtClean="0">
                <a:solidFill>
                  <a:srgbClr val="000000"/>
                </a:solidFill>
              </a:rPr>
              <a:t>Cheek cell wash </a:t>
            </a:r>
            <a:r>
              <a:rPr lang="en-US" dirty="0" smtClean="0">
                <a:solidFill>
                  <a:srgbClr val="000000"/>
                </a:solidFill>
              </a:rPr>
              <a:t>mixture</a:t>
            </a:r>
          </a:p>
          <a:p>
            <a:pPr algn="ctr"/>
            <a:r>
              <a:rPr lang="en-US" dirty="0" smtClean="0">
                <a:solidFill>
                  <a:srgbClr val="000000"/>
                </a:solidFill>
              </a:rPr>
              <a:t>Note: bubbles may form</a:t>
            </a:r>
            <a:endParaRPr lang="en-US" dirty="0">
              <a:solidFill>
                <a:srgbClr val="000000"/>
              </a:solidFill>
            </a:endParaRPr>
          </a:p>
        </p:txBody>
      </p:sp>
    </p:spTree>
    <p:extLst>
      <p:ext uri="{BB962C8B-B14F-4D97-AF65-F5344CB8AC3E}">
        <p14:creationId xmlns:p14="http://schemas.microsoft.com/office/powerpoint/2010/main" val="2405780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salt so important?</a:t>
            </a:r>
            <a:endParaRPr lang="en-US" dirty="0"/>
          </a:p>
        </p:txBody>
      </p:sp>
      <p:sp>
        <p:nvSpPr>
          <p:cNvPr id="3" name="Content Placeholder 2"/>
          <p:cNvSpPr>
            <a:spLocks noGrp="1"/>
          </p:cNvSpPr>
          <p:nvPr>
            <p:ph idx="1"/>
          </p:nvPr>
        </p:nvSpPr>
        <p:spPr/>
        <p:txBody>
          <a:bodyPr>
            <a:normAutofit/>
          </a:bodyPr>
          <a:lstStyle/>
          <a:p>
            <a:r>
              <a:rPr lang="en-US" b="1" dirty="0" smtClean="0"/>
              <a:t>Sodium chloride </a:t>
            </a:r>
            <a:r>
              <a:rPr lang="en-US" dirty="0" smtClean="0"/>
              <a:t>neutralizes </a:t>
            </a:r>
            <a:r>
              <a:rPr lang="en-US" dirty="0"/>
              <a:t>the charge of the DNA sugar phosphate backbone, making it less hydrophilic in water. </a:t>
            </a:r>
            <a:endParaRPr lang="en-US" dirty="0" smtClean="0"/>
          </a:p>
          <a:p>
            <a:pPr lvl="1"/>
            <a:r>
              <a:rPr lang="en-US" dirty="0" smtClean="0"/>
              <a:t>Positively charged sodium ions neutralize the negatively charged phosphate group on the backbone of DNA</a:t>
            </a:r>
          </a:p>
          <a:p>
            <a:r>
              <a:rPr lang="en-US" dirty="0" smtClean="0"/>
              <a:t>Essentially</a:t>
            </a:r>
            <a:r>
              <a:rPr lang="en-US" dirty="0"/>
              <a:t>, this causes the phosphate ends of the DNA to come closer together, making it easier to precipitate the DNA in the ethyl alcohol solution. </a:t>
            </a:r>
            <a:endParaRPr lang="en-US" dirty="0" smtClean="0"/>
          </a:p>
          <a:p>
            <a:r>
              <a:rPr lang="en-US" dirty="0" smtClean="0"/>
              <a:t>The salt also attracts impurities, such as proteins and carbohydrates, to render the DNA more pure.</a:t>
            </a:r>
            <a:endParaRPr lang="en-US" b="1" dirty="0" smtClean="0"/>
          </a:p>
        </p:txBody>
      </p:sp>
    </p:spTree>
    <p:extLst>
      <p:ext uri="{BB962C8B-B14F-4D97-AF65-F5344CB8AC3E}">
        <p14:creationId xmlns:p14="http://schemas.microsoft.com/office/powerpoint/2010/main" val="3562120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happening to the cells and DNA in the test tube?</a:t>
            </a:r>
          </a:p>
        </p:txBody>
      </p:sp>
      <p:sp>
        <p:nvSpPr>
          <p:cNvPr id="3" name="Content Placeholder 2"/>
          <p:cNvSpPr>
            <a:spLocks noGrp="1"/>
          </p:cNvSpPr>
          <p:nvPr>
            <p:ph idx="1"/>
          </p:nvPr>
        </p:nvSpPr>
        <p:spPr/>
        <p:txBody>
          <a:bodyPr/>
          <a:lstStyle/>
          <a:p>
            <a:r>
              <a:rPr lang="en-US" b="1" dirty="0"/>
              <a:t>SDS</a:t>
            </a:r>
            <a:r>
              <a:rPr lang="en-US" dirty="0"/>
              <a:t> is a detergent that breaks down the lipids and proteins that make up the cell membrane, thus releasing the DNA into the salt solution</a:t>
            </a:r>
            <a:r>
              <a:rPr lang="en-US" dirty="0" smtClean="0"/>
              <a:t>.</a:t>
            </a:r>
          </a:p>
          <a:p>
            <a:pPr lvl="1"/>
            <a:r>
              <a:rPr lang="en-US" dirty="0" smtClean="0"/>
              <a:t>Soap and other detergents act in the same way by creating rifts between the lipid bilayer of the cell membrane, causing it to rupture</a:t>
            </a:r>
          </a:p>
          <a:p>
            <a:r>
              <a:rPr lang="en-US" b="1" dirty="0"/>
              <a:t>EDTA</a:t>
            </a:r>
            <a:r>
              <a:rPr lang="en-US" dirty="0"/>
              <a:t> destroys any nuclease enzymes present in the cells. Once the DNA is released from cells, it is free to come in contact with any cellular materials, including nucleases.  These enzymes, normally present in the cellular cytoplasm, can digest the DNA and break it down into smaller segments, making extraction more difficult. Thus we destroy these enzymes so we can easily spool our long DNA strands. </a:t>
            </a:r>
          </a:p>
          <a:p>
            <a:pPr lvl="1"/>
            <a:r>
              <a:rPr lang="en-US" dirty="0" smtClean="0"/>
              <a:t>Using ice-cold reagents also helps slow down the enzymes</a:t>
            </a:r>
            <a:endParaRPr lang="en-US" dirty="0"/>
          </a:p>
          <a:p>
            <a:endParaRPr lang="en-US" b="1" dirty="0"/>
          </a:p>
          <a:p>
            <a:endParaRPr lang="en-US" dirty="0"/>
          </a:p>
        </p:txBody>
      </p:sp>
    </p:spTree>
    <p:extLst>
      <p:ext uri="{BB962C8B-B14F-4D97-AF65-F5344CB8AC3E}">
        <p14:creationId xmlns:p14="http://schemas.microsoft.com/office/powerpoint/2010/main" val="2111855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4: Precipitation</a:t>
            </a:r>
            <a:endParaRPr lang="en-US" dirty="0"/>
          </a:p>
        </p:txBody>
      </p:sp>
      <p:sp>
        <p:nvSpPr>
          <p:cNvPr id="3" name="Content Placeholder 2"/>
          <p:cNvSpPr>
            <a:spLocks noGrp="1"/>
          </p:cNvSpPr>
          <p:nvPr>
            <p:ph idx="1"/>
          </p:nvPr>
        </p:nvSpPr>
        <p:spPr/>
        <p:txBody>
          <a:bodyPr>
            <a:normAutofit/>
          </a:bodyPr>
          <a:lstStyle/>
          <a:p>
            <a:r>
              <a:rPr lang="en-US" dirty="0" smtClean="0"/>
              <a:t>Precipitate your DNA out of the cheek cell mixture with the alcohol.</a:t>
            </a:r>
          </a:p>
          <a:p>
            <a:pPr lvl="1"/>
            <a:r>
              <a:rPr lang="en-US" dirty="0" smtClean="0"/>
              <a:t>Holding the test tube at a slight angle, </a:t>
            </a:r>
            <a:r>
              <a:rPr lang="en-US" b="1" dirty="0" smtClean="0"/>
              <a:t>carefully</a:t>
            </a:r>
            <a:r>
              <a:rPr lang="en-US" dirty="0" smtClean="0"/>
              <a:t> add 5mL of the ice-cold 95% ethyl alcohol down the side of the test tube so it forms a layer over the cheek cell mixture.  </a:t>
            </a:r>
            <a:r>
              <a:rPr lang="en-US" b="1" dirty="0" smtClean="0"/>
              <a:t>Do not mix the water and ethanol layers.</a:t>
            </a:r>
            <a:endParaRPr lang="en-US" dirty="0" smtClean="0"/>
          </a:p>
          <a:p>
            <a:pPr lvl="1"/>
            <a:r>
              <a:rPr lang="en-US" dirty="0" smtClean="0"/>
              <a:t>Hold the test tube upright for 60 seconds and observe what happens at the interface between the ethyl alcohol and the cheek cell solution.</a:t>
            </a:r>
          </a:p>
          <a:p>
            <a:pPr lvl="1"/>
            <a:r>
              <a:rPr lang="en-US" dirty="0" smtClean="0"/>
              <a:t>The clouds of white strands are the DNA.  While the DNA is soluble in water, it is not soluble in the ethyl alcohol solution and thus precipitates where the two liquids meet.</a:t>
            </a:r>
            <a:endParaRPr lang="en-US" dirty="0" smtClean="0"/>
          </a:p>
        </p:txBody>
      </p:sp>
    </p:spTree>
    <p:extLst>
      <p:ext uri="{BB962C8B-B14F-4D97-AF65-F5344CB8AC3E}">
        <p14:creationId xmlns:p14="http://schemas.microsoft.com/office/powerpoint/2010/main" val="4069202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Observe the DNA form at the interface between the two liquids.</a:t>
            </a:r>
            <a:endParaRPr lang="en-US" dirty="0"/>
          </a:p>
        </p:txBody>
      </p:sp>
      <p:pic>
        <p:nvPicPr>
          <p:cNvPr id="3" name="Picture 2"/>
          <p:cNvPicPr>
            <a:picLocks noChangeAspect="1"/>
          </p:cNvPicPr>
          <p:nvPr/>
        </p:nvPicPr>
        <p:blipFill>
          <a:blip r:embed="rId2"/>
          <a:stretch>
            <a:fillRect/>
          </a:stretch>
        </p:blipFill>
        <p:spPr>
          <a:xfrm>
            <a:off x="304800" y="1981200"/>
            <a:ext cx="4102725" cy="3950537"/>
          </a:xfrm>
          <a:prstGeom prst="rect">
            <a:avLst/>
          </a:prstGeom>
        </p:spPr>
      </p:pic>
      <p:pic>
        <p:nvPicPr>
          <p:cNvPr id="4" name="Picture 3"/>
          <p:cNvPicPr>
            <a:picLocks noChangeAspect="1"/>
          </p:cNvPicPr>
          <p:nvPr/>
        </p:nvPicPr>
        <p:blipFill>
          <a:blip r:embed="rId3"/>
          <a:stretch>
            <a:fillRect/>
          </a:stretch>
        </p:blipFill>
        <p:spPr>
          <a:xfrm>
            <a:off x="5099021" y="1898889"/>
            <a:ext cx="3267739" cy="4115157"/>
          </a:xfrm>
          <a:prstGeom prst="rect">
            <a:avLst/>
          </a:prstGeom>
        </p:spPr>
      </p:pic>
    </p:spTree>
    <p:extLst>
      <p:ext uri="{BB962C8B-B14F-4D97-AF65-F5344CB8AC3E}">
        <p14:creationId xmlns:p14="http://schemas.microsoft.com/office/powerpoint/2010/main" val="2914701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5: Extraction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Remove your DNA strands from the cheek cell solution and ethyl alcohol mixture and isolate it from the other cellular materials.</a:t>
            </a:r>
          </a:p>
          <a:p>
            <a:pPr lvl="1"/>
            <a:r>
              <a:rPr lang="en-US" dirty="0"/>
              <a:t>Add 20 drops of ice-cold 95% ethyl alcohol to the smaller, empty test tube.</a:t>
            </a:r>
          </a:p>
          <a:p>
            <a:pPr lvl="1"/>
            <a:r>
              <a:rPr lang="en-US" dirty="0"/>
              <a:t>Place a clean glass stirring rod in the large test tube containing the DNA.  Collect the DNA by turning the rod in one direction and thus winding the DNA strands around the rod.</a:t>
            </a:r>
          </a:p>
          <a:p>
            <a:pPr lvl="1"/>
            <a:r>
              <a:rPr lang="en-US" dirty="0"/>
              <a:t>Carefully remove the rod and DNA from the solution and transfer it to the smaller test tube containing the 95% ethyl alcohol.  Observe the DNA floating in the alcohol.</a:t>
            </a:r>
          </a:p>
          <a:p>
            <a:endParaRPr lang="en-US" dirty="0"/>
          </a:p>
        </p:txBody>
      </p:sp>
      <p:pic>
        <p:nvPicPr>
          <p:cNvPr id="5" name="Picture 4"/>
          <p:cNvPicPr>
            <a:picLocks noChangeAspect="1"/>
          </p:cNvPicPr>
          <p:nvPr/>
        </p:nvPicPr>
        <p:blipFill>
          <a:blip r:embed="rId2"/>
          <a:stretch>
            <a:fillRect/>
          </a:stretch>
        </p:blipFill>
        <p:spPr>
          <a:xfrm>
            <a:off x="5105400" y="1845734"/>
            <a:ext cx="3151833" cy="4086171"/>
          </a:xfrm>
          <a:prstGeom prst="rect">
            <a:avLst/>
          </a:prstGeom>
        </p:spPr>
      </p:pic>
      <p:cxnSp>
        <p:nvCxnSpPr>
          <p:cNvPr id="7" name="Straight Arrow Connector 6"/>
          <p:cNvCxnSpPr/>
          <p:nvPr/>
        </p:nvCxnSpPr>
        <p:spPr>
          <a:xfrm flipV="1">
            <a:off x="6172200" y="3733800"/>
            <a:ext cx="3048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38800" y="4648200"/>
            <a:ext cx="838200" cy="369332"/>
          </a:xfrm>
          <a:prstGeom prst="rect">
            <a:avLst/>
          </a:prstGeom>
          <a:noFill/>
        </p:spPr>
        <p:txBody>
          <a:bodyPr wrap="square" rtlCol="0">
            <a:spAutoFit/>
          </a:bodyPr>
          <a:lstStyle/>
          <a:p>
            <a:r>
              <a:rPr lang="en-US" dirty="0" smtClean="0">
                <a:solidFill>
                  <a:schemeClr val="bg1"/>
                </a:solidFill>
              </a:rPr>
              <a:t>DNA!</a:t>
            </a:r>
            <a:endParaRPr lang="en-US" dirty="0">
              <a:solidFill>
                <a:schemeClr val="bg1"/>
              </a:solidFill>
            </a:endParaRPr>
          </a:p>
        </p:txBody>
      </p:sp>
    </p:spTree>
    <p:extLst>
      <p:ext uri="{BB962C8B-B14F-4D97-AF65-F5344CB8AC3E}">
        <p14:creationId xmlns:p14="http://schemas.microsoft.com/office/powerpoint/2010/main" val="3691934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a:t>
            </a:r>
            <a:r>
              <a:rPr lang="en-US" dirty="0"/>
              <a:t>6</a:t>
            </a:r>
            <a:r>
              <a:rPr lang="en-US" dirty="0" smtClean="0"/>
              <a:t>: DNA </a:t>
            </a:r>
            <a:r>
              <a:rPr lang="en-US" dirty="0" smtClean="0"/>
              <a:t>Storage and Further Testing</a:t>
            </a:r>
            <a:endParaRPr lang="en-US" dirty="0"/>
          </a:p>
        </p:txBody>
      </p:sp>
      <p:sp>
        <p:nvSpPr>
          <p:cNvPr id="3" name="Content Placeholder 2"/>
          <p:cNvSpPr>
            <a:spLocks noGrp="1"/>
          </p:cNvSpPr>
          <p:nvPr>
            <p:ph idx="1"/>
          </p:nvPr>
        </p:nvSpPr>
        <p:spPr/>
        <p:txBody>
          <a:bodyPr>
            <a:normAutofit/>
          </a:bodyPr>
          <a:lstStyle/>
          <a:p>
            <a:r>
              <a:rPr lang="en-US" dirty="0" smtClean="0"/>
              <a:t>Expected yield from a buccal </a:t>
            </a:r>
            <a:r>
              <a:rPr lang="en-US" dirty="0" smtClean="0"/>
              <a:t>cell wash on </a:t>
            </a:r>
            <a:r>
              <a:rPr lang="en-US" dirty="0" smtClean="0"/>
              <a:t>average is 1-10ug DNA from an adult</a:t>
            </a:r>
          </a:p>
          <a:p>
            <a:pPr lvl="1"/>
            <a:r>
              <a:rPr lang="en-US" dirty="0" smtClean="0"/>
              <a:t>DNA yield contains a small bit of RNA</a:t>
            </a:r>
          </a:p>
          <a:p>
            <a:r>
              <a:rPr lang="en-US" dirty="0" smtClean="0"/>
              <a:t>Yield can </a:t>
            </a:r>
            <a:r>
              <a:rPr lang="en-US" dirty="0" smtClean="0"/>
              <a:t>be increased by increasing the original sample concentration, increase incubation times, and evaluate the optimal temperature at each step.</a:t>
            </a:r>
            <a:endParaRPr lang="en-US" dirty="0" smtClean="0"/>
          </a:p>
          <a:p>
            <a:r>
              <a:rPr lang="en-US" dirty="0" smtClean="0"/>
              <a:t>DNA </a:t>
            </a:r>
            <a:r>
              <a:rPr lang="en-US" dirty="0" smtClean="0"/>
              <a:t>sample is now ready for use in further testing such as amplification, sequencing, PCR, and other laboratory methods</a:t>
            </a:r>
            <a:r>
              <a:rPr lang="en-US" dirty="0" smtClean="0"/>
              <a:t>.</a:t>
            </a:r>
          </a:p>
          <a:p>
            <a:pPr lvl="1"/>
            <a:r>
              <a:rPr lang="en-US" dirty="0" smtClean="0"/>
              <a:t>PCR followed by gel electrophoresis is a useful confirmatory method to ensure you have extracted DNA, as you can visualize the DNA </a:t>
            </a:r>
            <a:endParaRPr lang="en-US" dirty="0" smtClean="0"/>
          </a:p>
          <a:p>
            <a:r>
              <a:rPr lang="en-US" dirty="0" smtClean="0"/>
              <a:t>Extracted DNA sample may be stored at 4 </a:t>
            </a:r>
            <a:r>
              <a:rPr lang="en-US" dirty="0" err="1" smtClean="0"/>
              <a:t>deg</a:t>
            </a:r>
            <a:r>
              <a:rPr lang="en-US" dirty="0" smtClean="0"/>
              <a:t> C for short term storage (6 months) or -20 </a:t>
            </a:r>
            <a:r>
              <a:rPr lang="en-US" dirty="0" err="1" smtClean="0"/>
              <a:t>deg</a:t>
            </a:r>
            <a:r>
              <a:rPr lang="en-US" dirty="0" smtClean="0"/>
              <a:t> C for long term storage (4 years)</a:t>
            </a:r>
            <a:endParaRPr lang="en-US" dirty="0"/>
          </a:p>
        </p:txBody>
      </p:sp>
    </p:spTree>
    <p:extLst>
      <p:ext uri="{BB962C8B-B14F-4D97-AF65-F5344CB8AC3E}">
        <p14:creationId xmlns:p14="http://schemas.microsoft.com/office/powerpoint/2010/main" val="20673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a:t>Buckingham, L. (2012). </a:t>
            </a:r>
            <a:r>
              <a:rPr lang="en-US" dirty="0" smtClean="0"/>
              <a:t>DNA, DNA </a:t>
            </a:r>
            <a:r>
              <a:rPr lang="en-US" dirty="0"/>
              <a:t>e</a:t>
            </a:r>
            <a:r>
              <a:rPr lang="en-US" dirty="0" smtClean="0"/>
              <a:t>xtraction </a:t>
            </a:r>
            <a:r>
              <a:rPr lang="en-US" dirty="0"/>
              <a:t>m</a:t>
            </a:r>
            <a:r>
              <a:rPr lang="en-US" dirty="0" smtClean="0"/>
              <a:t>ethods. </a:t>
            </a:r>
            <a:r>
              <a:rPr lang="en-US" dirty="0"/>
              <a:t>In </a:t>
            </a:r>
            <a:r>
              <a:rPr lang="en-US" i="1" dirty="0" smtClean="0"/>
              <a:t>Molecular 	Diagnostics</a:t>
            </a:r>
            <a:r>
              <a:rPr lang="en-US" i="1" dirty="0"/>
              <a:t>: Fundamentals, Methods, and Clinical </a:t>
            </a:r>
            <a:r>
              <a:rPr lang="en-US" i="1" dirty="0" smtClean="0"/>
              <a:t>Applications</a:t>
            </a:r>
            <a:r>
              <a:rPr lang="en-US" dirty="0"/>
              <a:t> </a:t>
            </a:r>
            <a:r>
              <a:rPr lang="en-US" dirty="0"/>
              <a:t>	</a:t>
            </a:r>
            <a:r>
              <a:rPr lang="en-US" dirty="0" smtClean="0"/>
              <a:t>(2nd </a:t>
            </a:r>
            <a:r>
              <a:rPr lang="en-US" dirty="0"/>
              <a:t>ed., pp. </a:t>
            </a:r>
            <a:r>
              <a:rPr lang="en-US" dirty="0" smtClean="0"/>
              <a:t>2-5, 70-77). </a:t>
            </a:r>
            <a:r>
              <a:rPr lang="en-US" dirty="0" smtClean="0"/>
              <a:t>Philadelphia</a:t>
            </a:r>
            <a:r>
              <a:rPr lang="en-US" dirty="0"/>
              <a:t>, PA: F.A. Davis Company. </a:t>
            </a:r>
            <a:endParaRPr lang="en-US" dirty="0"/>
          </a:p>
          <a:p>
            <a:r>
              <a:rPr lang="en-US" dirty="0" err="1"/>
              <a:t>Flinn</a:t>
            </a:r>
            <a:r>
              <a:rPr lang="en-US" dirty="0"/>
              <a:t> Scientific DNA Isolation Kit, Catalog No. FB2065, 2012. </a:t>
            </a:r>
            <a:endParaRPr lang="en-US" dirty="0" smtClean="0"/>
          </a:p>
          <a:p>
            <a:r>
              <a:rPr lang="en-US" dirty="0"/>
              <a:t>Pearson Education. (</a:t>
            </a:r>
            <a:r>
              <a:rPr lang="en-US" dirty="0" err="1"/>
              <a:t>n.d.</a:t>
            </a:r>
            <a:r>
              <a:rPr lang="en-US" dirty="0"/>
              <a:t>). The Biology </a:t>
            </a:r>
            <a:r>
              <a:rPr lang="en-US" dirty="0">
                <a:solidFill>
                  <a:schemeClr val="tx1"/>
                </a:solidFill>
              </a:rPr>
              <a:t>Place. In </a:t>
            </a:r>
            <a:r>
              <a:rPr lang="en-US" i="1" dirty="0">
                <a:solidFill>
                  <a:schemeClr val="tx1"/>
                </a:solidFill>
              </a:rPr>
              <a:t>Pearson </a:t>
            </a:r>
            <a:r>
              <a:rPr lang="en-US" i="1" dirty="0" smtClean="0">
                <a:solidFill>
                  <a:schemeClr val="tx1"/>
                </a:solidFill>
              </a:rPr>
              <a:t>Education</a:t>
            </a:r>
            <a:r>
              <a:rPr lang="en-US" dirty="0" smtClean="0">
                <a:solidFill>
                  <a:schemeClr val="tx1"/>
                </a:solidFill>
              </a:rPr>
              <a:t>. 	Retrieved </a:t>
            </a:r>
            <a:r>
              <a:rPr lang="en-US" dirty="0">
                <a:solidFill>
                  <a:schemeClr val="tx1"/>
                </a:solidFill>
              </a:rPr>
              <a:t>September </a:t>
            </a:r>
            <a:r>
              <a:rPr lang="en-US" dirty="0" smtClean="0">
                <a:solidFill>
                  <a:schemeClr val="tx1"/>
                </a:solidFill>
              </a:rPr>
              <a:t>13 </a:t>
            </a:r>
            <a:r>
              <a:rPr lang="en-US" dirty="0">
                <a:solidFill>
                  <a:schemeClr val="tx1"/>
                </a:solidFill>
              </a:rPr>
              <a:t>2016, </a:t>
            </a:r>
            <a:r>
              <a:rPr lang="en-US" dirty="0" smtClean="0">
                <a:solidFill>
                  <a:schemeClr val="tx1"/>
                </a:solidFill>
              </a:rPr>
              <a:t>from http://www.phschool.com/</a:t>
            </a:r>
            <a:br>
              <a:rPr lang="en-US" dirty="0" smtClean="0">
                <a:solidFill>
                  <a:schemeClr val="tx1"/>
                </a:solidFill>
              </a:rPr>
            </a:br>
            <a:r>
              <a:rPr lang="en-US" dirty="0" smtClean="0">
                <a:solidFill>
                  <a:schemeClr val="tx1"/>
                </a:solidFill>
              </a:rPr>
              <a:t>	science/</a:t>
            </a:r>
            <a:r>
              <a:rPr lang="en-US" dirty="0" err="1" smtClean="0">
                <a:solidFill>
                  <a:schemeClr val="tx1"/>
                </a:solidFill>
              </a:rPr>
              <a:t>biology_place</a:t>
            </a:r>
            <a:r>
              <a:rPr lang="en-US" dirty="0" smtClean="0">
                <a:solidFill>
                  <a:schemeClr val="tx1"/>
                </a:solidFill>
              </a:rPr>
              <a:t>/</a:t>
            </a:r>
            <a:r>
              <a:rPr lang="en-US" dirty="0" err="1" smtClean="0">
                <a:solidFill>
                  <a:schemeClr val="tx1"/>
                </a:solidFill>
              </a:rPr>
              <a:t>biocoach</a:t>
            </a:r>
            <a:r>
              <a:rPr lang="en-US" dirty="0" smtClean="0">
                <a:solidFill>
                  <a:schemeClr val="tx1"/>
                </a:solidFill>
              </a:rPr>
              <a:t>/cells/common.html</a:t>
            </a:r>
          </a:p>
        </p:txBody>
      </p:sp>
    </p:spTree>
    <p:extLst>
      <p:ext uri="{BB962C8B-B14F-4D97-AF65-F5344CB8AC3E}">
        <p14:creationId xmlns:p14="http://schemas.microsoft.com/office/powerpoint/2010/main" val="2907130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DNA?</a:t>
            </a:r>
            <a:endParaRPr lang="en-US" dirty="0"/>
          </a:p>
        </p:txBody>
      </p:sp>
      <p:sp>
        <p:nvSpPr>
          <p:cNvPr id="3" name="Content Placeholder 2"/>
          <p:cNvSpPr>
            <a:spLocks noGrp="1"/>
          </p:cNvSpPr>
          <p:nvPr>
            <p:ph idx="1"/>
          </p:nvPr>
        </p:nvSpPr>
        <p:spPr/>
        <p:txBody>
          <a:bodyPr>
            <a:normAutofit/>
          </a:bodyPr>
          <a:lstStyle/>
          <a:p>
            <a:r>
              <a:rPr lang="en-US" dirty="0" smtClean="0"/>
              <a:t>Deoxyribonucleic Acid (DNA) is a macromolecule of carbon, oxygen, phosphorous, and hydrogen atoms</a:t>
            </a:r>
          </a:p>
          <a:p>
            <a:r>
              <a:rPr lang="en-US" dirty="0" smtClean="0"/>
              <a:t>Comprised of nucleotides containing a phosphorylated ribose sugar and a nitrogen base</a:t>
            </a:r>
          </a:p>
          <a:p>
            <a:pPr lvl="1"/>
            <a:r>
              <a:rPr lang="en-US" dirty="0"/>
              <a:t>Adenine, cytosine, guanine, </a:t>
            </a:r>
            <a:r>
              <a:rPr lang="en-US" dirty="0" smtClean="0"/>
              <a:t>thymine</a:t>
            </a:r>
          </a:p>
          <a:p>
            <a:pPr lvl="1"/>
            <a:r>
              <a:rPr lang="en-US" dirty="0" smtClean="0"/>
              <a:t>Phosphate group provides an overall negative charge</a:t>
            </a:r>
          </a:p>
          <a:p>
            <a:r>
              <a:rPr lang="en-US" dirty="0" smtClean="0"/>
              <a:t>Double helix structure of DNA results from the physiochemical affects of the specific sequence of nucleotides in the strand</a:t>
            </a:r>
          </a:p>
          <a:p>
            <a:endParaRPr lang="en-US" dirty="0" smtClean="0"/>
          </a:p>
        </p:txBody>
      </p:sp>
      <p:pic>
        <p:nvPicPr>
          <p:cNvPr id="4" name="Picture 3"/>
          <p:cNvPicPr>
            <a:picLocks noChangeAspect="1"/>
          </p:cNvPicPr>
          <p:nvPr/>
        </p:nvPicPr>
        <p:blipFill>
          <a:blip r:embed="rId2"/>
          <a:stretch>
            <a:fillRect/>
          </a:stretch>
        </p:blipFill>
        <p:spPr>
          <a:xfrm>
            <a:off x="1946909" y="4572000"/>
            <a:ext cx="5295900" cy="1466850"/>
          </a:xfrm>
          <a:prstGeom prst="rect">
            <a:avLst/>
          </a:prstGeom>
        </p:spPr>
      </p:pic>
      <p:sp>
        <p:nvSpPr>
          <p:cNvPr id="5" name="TextBox 4"/>
          <p:cNvSpPr txBox="1"/>
          <p:nvPr/>
        </p:nvSpPr>
        <p:spPr>
          <a:xfrm>
            <a:off x="6172200" y="5869094"/>
            <a:ext cx="2514600" cy="276999"/>
          </a:xfrm>
          <a:prstGeom prst="rect">
            <a:avLst/>
          </a:prstGeom>
          <a:noFill/>
        </p:spPr>
        <p:txBody>
          <a:bodyPr wrap="square" rtlCol="0">
            <a:spAutoFit/>
          </a:bodyPr>
          <a:lstStyle/>
          <a:p>
            <a:r>
              <a:rPr lang="en-US" sz="1200" dirty="0" smtClean="0"/>
              <a:t>Diagram by: Buckingham (2012)</a:t>
            </a:r>
            <a:endParaRPr lang="en-US" sz="1200" dirty="0"/>
          </a:p>
        </p:txBody>
      </p:sp>
    </p:spTree>
    <p:extLst>
      <p:ext uri="{BB962C8B-B14F-4D97-AF65-F5344CB8AC3E}">
        <p14:creationId xmlns:p14="http://schemas.microsoft.com/office/powerpoint/2010/main" val="3906445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DNA found?</a:t>
            </a:r>
            <a:endParaRPr lang="en-US" dirty="0"/>
          </a:p>
        </p:txBody>
      </p:sp>
      <p:sp>
        <p:nvSpPr>
          <p:cNvPr id="3" name="Content Placeholder 2"/>
          <p:cNvSpPr>
            <a:spLocks noGrp="1"/>
          </p:cNvSpPr>
          <p:nvPr>
            <p:ph idx="1"/>
          </p:nvPr>
        </p:nvSpPr>
        <p:spPr/>
        <p:txBody>
          <a:bodyPr>
            <a:normAutofit/>
          </a:bodyPr>
          <a:lstStyle/>
          <a:p>
            <a:r>
              <a:rPr lang="en-US" sz="1800" dirty="0" smtClean="0"/>
              <a:t>DNA may be isolated from:</a:t>
            </a:r>
          </a:p>
          <a:p>
            <a:pPr lvl="1"/>
            <a:r>
              <a:rPr lang="en-US" sz="1600" dirty="0" smtClean="0"/>
              <a:t>Animals, plants, fungi, bacteria, parasites, viruses</a:t>
            </a:r>
          </a:p>
          <a:p>
            <a:r>
              <a:rPr lang="en-US" sz="1800" dirty="0" smtClean="0"/>
              <a:t>DNA is found in the nucleus of eukaryotic (animal, plant, fungal, parasitic) cells and in the nucleus of prokaryotic (bacterial) cells</a:t>
            </a:r>
          </a:p>
          <a:p>
            <a:r>
              <a:rPr lang="en-US" sz="1800" dirty="0" smtClean="0"/>
              <a:t>DNA is found in the </a:t>
            </a:r>
            <a:r>
              <a:rPr lang="en-US" sz="1800" dirty="0" err="1" smtClean="0"/>
              <a:t>nucleocapsid</a:t>
            </a:r>
            <a:r>
              <a:rPr lang="en-US" sz="1800" dirty="0" smtClean="0"/>
              <a:t> of some viral cells</a:t>
            </a:r>
          </a:p>
          <a:p>
            <a:pPr lvl="1"/>
            <a:r>
              <a:rPr lang="en-US" sz="1600" dirty="0" smtClean="0"/>
              <a:t>Other viruses are RNA-based </a:t>
            </a:r>
            <a:r>
              <a:rPr lang="en-US" sz="1600" dirty="0" smtClean="0"/>
              <a:t>only</a:t>
            </a:r>
          </a:p>
        </p:txBody>
      </p:sp>
      <p:pic>
        <p:nvPicPr>
          <p:cNvPr id="4" name="Picture 3"/>
          <p:cNvPicPr>
            <a:picLocks noChangeAspect="1"/>
          </p:cNvPicPr>
          <p:nvPr/>
        </p:nvPicPr>
        <p:blipFill>
          <a:blip r:embed="rId2"/>
          <a:stretch>
            <a:fillRect/>
          </a:stretch>
        </p:blipFill>
        <p:spPr>
          <a:xfrm>
            <a:off x="2590800" y="3872965"/>
            <a:ext cx="3491669" cy="2313231"/>
          </a:xfrm>
          <a:prstGeom prst="rect">
            <a:avLst/>
          </a:prstGeom>
        </p:spPr>
      </p:pic>
      <p:sp>
        <p:nvSpPr>
          <p:cNvPr id="5" name="TextBox 4"/>
          <p:cNvSpPr txBox="1"/>
          <p:nvPr/>
        </p:nvSpPr>
        <p:spPr>
          <a:xfrm>
            <a:off x="5943600" y="6019800"/>
            <a:ext cx="2819400" cy="276999"/>
          </a:xfrm>
          <a:prstGeom prst="rect">
            <a:avLst/>
          </a:prstGeom>
          <a:noFill/>
        </p:spPr>
        <p:txBody>
          <a:bodyPr wrap="square" rtlCol="0">
            <a:spAutoFit/>
          </a:bodyPr>
          <a:lstStyle/>
          <a:p>
            <a:r>
              <a:rPr lang="en-US" sz="1200" dirty="0" smtClean="0"/>
              <a:t>Diagram by: Pearson Education</a:t>
            </a:r>
            <a:endParaRPr lang="en-US" sz="1200" dirty="0"/>
          </a:p>
        </p:txBody>
      </p:sp>
    </p:spTree>
    <p:extLst>
      <p:ext uri="{BB962C8B-B14F-4D97-AF65-F5344CB8AC3E}">
        <p14:creationId xmlns:p14="http://schemas.microsoft.com/office/powerpoint/2010/main" val="1981289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DNA Extraction</a:t>
            </a:r>
            <a:endParaRPr lang="en-US" dirty="0"/>
          </a:p>
        </p:txBody>
      </p:sp>
      <p:sp>
        <p:nvSpPr>
          <p:cNvPr id="3" name="Content Placeholder 2"/>
          <p:cNvSpPr>
            <a:spLocks noGrp="1"/>
          </p:cNvSpPr>
          <p:nvPr>
            <p:ph idx="1"/>
          </p:nvPr>
        </p:nvSpPr>
        <p:spPr/>
        <p:txBody>
          <a:bodyPr/>
          <a:lstStyle/>
          <a:p>
            <a:r>
              <a:rPr lang="en-US" dirty="0" smtClean="0"/>
              <a:t>To extract deoxyribonucleic acid (DNA) from cells for further testing</a:t>
            </a:r>
          </a:p>
          <a:p>
            <a:r>
              <a:rPr lang="en-US" dirty="0" smtClean="0"/>
              <a:t>Further testing may include genetic research, genotyping, disease identification, paternity testing, and forensic identification</a:t>
            </a:r>
          </a:p>
          <a:p>
            <a:r>
              <a:rPr lang="en-US" dirty="0" smtClean="0"/>
              <a:t>Extracted DNA can be used for PCR, sequence analysis, or other laboratory tests, however we will not do other testing in this lab activity</a:t>
            </a:r>
            <a:endParaRPr lang="en-US" dirty="0"/>
          </a:p>
        </p:txBody>
      </p:sp>
    </p:spTree>
    <p:extLst>
      <p:ext uri="{BB962C8B-B14F-4D97-AF65-F5344CB8AC3E}">
        <p14:creationId xmlns:p14="http://schemas.microsoft.com/office/powerpoint/2010/main" val="3420022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Type and Storage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Different DNA Isolation kits are specific for different sample types</a:t>
            </a:r>
          </a:p>
          <a:p>
            <a:r>
              <a:rPr lang="en-US" dirty="0" smtClean="0"/>
              <a:t>In human cells, DNA can be isolated from:</a:t>
            </a:r>
          </a:p>
          <a:p>
            <a:pPr lvl="1"/>
            <a:r>
              <a:rPr lang="en-US" dirty="0"/>
              <a:t>Squamous epithelial cells (skin, cheek swab, saliva)</a:t>
            </a:r>
          </a:p>
          <a:p>
            <a:pPr lvl="1"/>
            <a:r>
              <a:rPr lang="en-US" dirty="0"/>
              <a:t>Hair sample with the root end (root end contains epithelial cells, while hair shaft contains degraded DNA)</a:t>
            </a:r>
          </a:p>
          <a:p>
            <a:pPr lvl="1"/>
            <a:r>
              <a:rPr lang="en-US" dirty="0"/>
              <a:t>EDTA Whole Blood</a:t>
            </a:r>
          </a:p>
          <a:p>
            <a:pPr lvl="2"/>
            <a:r>
              <a:rPr lang="en-US" dirty="0"/>
              <a:t>Fresh</a:t>
            </a:r>
          </a:p>
          <a:p>
            <a:pPr lvl="2"/>
            <a:r>
              <a:rPr lang="en-US" dirty="0"/>
              <a:t>Stored at 4 </a:t>
            </a:r>
            <a:r>
              <a:rPr lang="en-US" dirty="0" err="1"/>
              <a:t>deg</a:t>
            </a:r>
            <a:r>
              <a:rPr lang="en-US" dirty="0"/>
              <a:t> C</a:t>
            </a:r>
          </a:p>
          <a:p>
            <a:pPr lvl="2"/>
            <a:r>
              <a:rPr lang="en-US" dirty="0"/>
              <a:t>Stored at -70 </a:t>
            </a:r>
            <a:r>
              <a:rPr lang="en-US" dirty="0" err="1"/>
              <a:t>deg</a:t>
            </a:r>
            <a:r>
              <a:rPr lang="en-US" dirty="0"/>
              <a:t> </a:t>
            </a:r>
            <a:r>
              <a:rPr lang="en-US" dirty="0" smtClean="0"/>
              <a:t>C</a:t>
            </a:r>
          </a:p>
          <a:p>
            <a:r>
              <a:rPr lang="en-US" dirty="0" smtClean="0"/>
              <a:t>The best sample is EDTA whole blood, because it has the most stable storage capacity and contains the most molecules of DNA per microliter of sample</a:t>
            </a:r>
          </a:p>
          <a:p>
            <a:r>
              <a:rPr lang="en-US" dirty="0" smtClean="0"/>
              <a:t>In this lab, we will use </a:t>
            </a:r>
            <a:r>
              <a:rPr lang="en-US" dirty="0" smtClean="0"/>
              <a:t>a simple mouth wash containing buccal (cheek) cells and extract our DNA from squamous epithelial cells</a:t>
            </a:r>
            <a:endParaRPr lang="en-US" dirty="0" smtClean="0"/>
          </a:p>
        </p:txBody>
      </p:sp>
    </p:spTree>
    <p:extLst>
      <p:ext uri="{BB962C8B-B14F-4D97-AF65-F5344CB8AC3E}">
        <p14:creationId xmlns:p14="http://schemas.microsoft.com/office/powerpoint/2010/main" val="3017479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Supplies and Reagents</a:t>
            </a:r>
            <a:endParaRPr lang="en-US" dirty="0"/>
          </a:p>
        </p:txBody>
      </p:sp>
      <p:sp>
        <p:nvSpPr>
          <p:cNvPr id="3" name="Text Placeholder 2"/>
          <p:cNvSpPr>
            <a:spLocks noGrp="1"/>
          </p:cNvSpPr>
          <p:nvPr>
            <p:ph type="body" idx="1"/>
          </p:nvPr>
        </p:nvSpPr>
        <p:spPr/>
        <p:txBody>
          <a:bodyPr/>
          <a:lstStyle/>
          <a:p>
            <a:r>
              <a:rPr lang="en-US" dirty="0" smtClean="0"/>
              <a:t>Supplies</a:t>
            </a:r>
            <a:endParaRPr lang="en-US" dirty="0"/>
          </a:p>
        </p:txBody>
      </p:sp>
      <p:sp>
        <p:nvSpPr>
          <p:cNvPr id="4" name="Content Placeholder 3"/>
          <p:cNvSpPr>
            <a:spLocks noGrp="1"/>
          </p:cNvSpPr>
          <p:nvPr>
            <p:ph sz="half" idx="2"/>
          </p:nvPr>
        </p:nvSpPr>
        <p:spPr/>
        <p:txBody>
          <a:bodyPr/>
          <a:lstStyle/>
          <a:p>
            <a:r>
              <a:rPr lang="en-US" dirty="0" smtClean="0"/>
              <a:t>Clean plastic cup</a:t>
            </a:r>
          </a:p>
          <a:p>
            <a:r>
              <a:rPr lang="en-US" dirty="0" smtClean="0"/>
              <a:t>Distilled</a:t>
            </a:r>
            <a:r>
              <a:rPr lang="en-US" dirty="0"/>
              <a:t> </a:t>
            </a:r>
            <a:r>
              <a:rPr lang="en-US" dirty="0" smtClean="0"/>
              <a:t>water</a:t>
            </a:r>
          </a:p>
          <a:p>
            <a:r>
              <a:rPr lang="en-US" dirty="0" smtClean="0"/>
              <a:t>Disposable pipettes</a:t>
            </a:r>
          </a:p>
          <a:p>
            <a:r>
              <a:rPr lang="en-US" dirty="0" smtClean="0"/>
              <a:t>Glass stirring rod</a:t>
            </a:r>
          </a:p>
          <a:p>
            <a:r>
              <a:rPr lang="en-US" dirty="0" smtClean="0"/>
              <a:t>Large glass test tube</a:t>
            </a:r>
          </a:p>
          <a:p>
            <a:r>
              <a:rPr lang="en-US" dirty="0" smtClean="0"/>
              <a:t>Small glass test tube</a:t>
            </a:r>
          </a:p>
          <a:p>
            <a:r>
              <a:rPr lang="en-US" dirty="0" smtClean="0"/>
              <a:t>Test tube rack</a:t>
            </a:r>
          </a:p>
        </p:txBody>
      </p:sp>
      <p:sp>
        <p:nvSpPr>
          <p:cNvPr id="5" name="Text Placeholder 4"/>
          <p:cNvSpPr>
            <a:spLocks noGrp="1"/>
          </p:cNvSpPr>
          <p:nvPr>
            <p:ph type="body" sz="quarter" idx="3"/>
          </p:nvPr>
        </p:nvSpPr>
        <p:spPr/>
        <p:txBody>
          <a:bodyPr/>
          <a:lstStyle/>
          <a:p>
            <a:r>
              <a:rPr lang="en-US" dirty="0" smtClean="0"/>
              <a:t>Reagents</a:t>
            </a:r>
            <a:endParaRPr lang="en-US" dirty="0"/>
          </a:p>
        </p:txBody>
      </p:sp>
      <p:sp>
        <p:nvSpPr>
          <p:cNvPr id="6" name="Content Placeholder 5"/>
          <p:cNvSpPr>
            <a:spLocks noGrp="1"/>
          </p:cNvSpPr>
          <p:nvPr>
            <p:ph sz="quarter" idx="4"/>
          </p:nvPr>
        </p:nvSpPr>
        <p:spPr/>
        <p:txBody>
          <a:bodyPr>
            <a:normAutofit/>
          </a:bodyPr>
          <a:lstStyle/>
          <a:p>
            <a:r>
              <a:rPr lang="en-US" dirty="0" smtClean="0"/>
              <a:t>95% Ethyl Alcohol, ice cold</a:t>
            </a:r>
          </a:p>
          <a:p>
            <a:r>
              <a:rPr lang="en-US" dirty="0" smtClean="0"/>
              <a:t>EDTA solution</a:t>
            </a:r>
          </a:p>
          <a:p>
            <a:r>
              <a:rPr lang="en-US" dirty="0" smtClean="0"/>
              <a:t>8% Sodium Chloride</a:t>
            </a:r>
          </a:p>
          <a:p>
            <a:r>
              <a:rPr lang="en-US" dirty="0" smtClean="0"/>
              <a:t>10% Sodium Dodecyl Sulfate (SDS)</a:t>
            </a:r>
            <a:endParaRPr lang="en-US" dirty="0" smtClean="0"/>
          </a:p>
        </p:txBody>
      </p:sp>
    </p:spTree>
    <p:extLst>
      <p:ext uri="{BB962C8B-B14F-4D97-AF65-F5344CB8AC3E}">
        <p14:creationId xmlns:p14="http://schemas.microsoft.com/office/powerpoint/2010/main" val="3816058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609600"/>
            <a:ext cx="7038036" cy="5230533"/>
          </a:xfrm>
          <a:prstGeom prst="rect">
            <a:avLst/>
          </a:prstGeom>
        </p:spPr>
      </p:pic>
    </p:spTree>
    <p:extLst>
      <p:ext uri="{BB962C8B-B14F-4D97-AF65-F5344CB8AC3E}">
        <p14:creationId xmlns:p14="http://schemas.microsoft.com/office/powerpoint/2010/main" val="424815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p:txBody>
          <a:bodyPr>
            <a:normAutofit/>
          </a:bodyPr>
          <a:lstStyle/>
          <a:p>
            <a:r>
              <a:rPr lang="en-US" dirty="0" smtClean="0"/>
              <a:t>Personal Protective Equipment is Required</a:t>
            </a:r>
          </a:p>
          <a:p>
            <a:pPr lvl="1"/>
            <a:r>
              <a:rPr lang="en-US" dirty="0" smtClean="0"/>
              <a:t>Gloves and goggles</a:t>
            </a:r>
          </a:p>
          <a:p>
            <a:pPr lvl="1"/>
            <a:r>
              <a:rPr lang="en-US" dirty="0" smtClean="0"/>
              <a:t>Tie back long hair</a:t>
            </a:r>
            <a:endParaRPr lang="en-US" dirty="0" smtClean="0"/>
          </a:p>
          <a:p>
            <a:r>
              <a:rPr lang="en-US" dirty="0" smtClean="0"/>
              <a:t>Safety items located around the lab</a:t>
            </a:r>
          </a:p>
          <a:p>
            <a:pPr lvl="1"/>
            <a:r>
              <a:rPr lang="en-US" dirty="0" smtClean="0"/>
              <a:t>Emergency </a:t>
            </a:r>
            <a:r>
              <a:rPr lang="en-US" dirty="0"/>
              <a:t>Eye </a:t>
            </a:r>
            <a:r>
              <a:rPr lang="en-US" dirty="0" smtClean="0"/>
              <a:t>Wash Station</a:t>
            </a:r>
            <a:endParaRPr lang="en-US" dirty="0"/>
          </a:p>
          <a:p>
            <a:pPr lvl="1"/>
            <a:r>
              <a:rPr lang="en-US" dirty="0" smtClean="0"/>
              <a:t>Sharps container with Biohazard label for disposal of glass test tubes</a:t>
            </a:r>
            <a:endParaRPr lang="en-US" dirty="0"/>
          </a:p>
          <a:p>
            <a:pPr lvl="1"/>
            <a:r>
              <a:rPr lang="en-US" dirty="0" smtClean="0"/>
              <a:t>Reagent Safety Data Sheets provided at instructor’s table</a:t>
            </a:r>
            <a:endParaRPr lang="en-US" dirty="0"/>
          </a:p>
          <a:p>
            <a:pPr lvl="1"/>
            <a:r>
              <a:rPr lang="en-US" b="1" dirty="0" smtClean="0"/>
              <a:t>No open flames allowed in the laboratory when working with alcohol</a:t>
            </a:r>
            <a:endParaRPr lang="en-US" b="1" dirty="0" smtClean="0"/>
          </a:p>
          <a:p>
            <a:r>
              <a:rPr lang="en-US" dirty="0" smtClean="0"/>
              <a:t>Keep your </a:t>
            </a:r>
            <a:r>
              <a:rPr lang="en-US" dirty="0" smtClean="0"/>
              <a:t>DNA collection cup and samples away from others</a:t>
            </a:r>
          </a:p>
          <a:p>
            <a:pPr lvl="1"/>
            <a:r>
              <a:rPr lang="en-US" dirty="0" smtClean="0"/>
              <a:t>Properly label your specimen</a:t>
            </a:r>
            <a:endParaRPr lang="en-US" dirty="0" smtClean="0"/>
          </a:p>
        </p:txBody>
      </p:sp>
      <p:pic>
        <p:nvPicPr>
          <p:cNvPr id="5" name="Picture 4"/>
          <p:cNvPicPr>
            <a:picLocks noChangeAspect="1"/>
          </p:cNvPicPr>
          <p:nvPr/>
        </p:nvPicPr>
        <p:blipFill>
          <a:blip r:embed="rId2"/>
          <a:stretch>
            <a:fillRect/>
          </a:stretch>
        </p:blipFill>
        <p:spPr>
          <a:xfrm>
            <a:off x="5867400" y="1876836"/>
            <a:ext cx="2142943" cy="1627840"/>
          </a:xfrm>
          <a:prstGeom prst="rect">
            <a:avLst/>
          </a:prstGeom>
        </p:spPr>
      </p:pic>
    </p:spTree>
    <p:extLst>
      <p:ext uri="{BB962C8B-B14F-4D97-AF65-F5344CB8AC3E}">
        <p14:creationId xmlns:p14="http://schemas.microsoft.com/office/powerpoint/2010/main" val="338367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a:t>
            </a:r>
            <a:endParaRPr lang="en-US" dirty="0"/>
          </a:p>
        </p:txBody>
      </p:sp>
      <p:sp>
        <p:nvSpPr>
          <p:cNvPr id="3" name="Content Placeholder 2"/>
          <p:cNvSpPr>
            <a:spLocks noGrp="1"/>
          </p:cNvSpPr>
          <p:nvPr>
            <p:ph idx="1"/>
          </p:nvPr>
        </p:nvSpPr>
        <p:spPr/>
        <p:txBody>
          <a:bodyPr>
            <a:normAutofit lnSpcReduction="10000"/>
          </a:bodyPr>
          <a:lstStyle/>
          <a:p>
            <a:r>
              <a:rPr lang="en-US" dirty="0" smtClean="0"/>
              <a:t>In any lab, sample identification is extremely important.</a:t>
            </a:r>
          </a:p>
          <a:p>
            <a:pPr lvl="1"/>
            <a:r>
              <a:rPr lang="en-US" dirty="0" smtClean="0"/>
              <a:t>Label your DNA collection cup, small test tube, and large test tube with your name, the date, and the time of collection</a:t>
            </a:r>
          </a:p>
          <a:p>
            <a:endParaRPr lang="en-US" dirty="0" smtClean="0"/>
          </a:p>
          <a:p>
            <a:endParaRPr lang="en-US" dirty="0"/>
          </a:p>
          <a:p>
            <a:r>
              <a:rPr lang="en-US" dirty="0" smtClean="0"/>
              <a:t>Ensure your reagents are intact and stored at the right temperature</a:t>
            </a:r>
          </a:p>
          <a:p>
            <a:pPr lvl="1"/>
            <a:r>
              <a:rPr lang="en-US" dirty="0" smtClean="0"/>
              <a:t>95% Ethyl Alcohol is ice cold</a:t>
            </a:r>
          </a:p>
          <a:p>
            <a:r>
              <a:rPr lang="en-US" dirty="0" smtClean="0"/>
              <a:t>Read through the entire protocol before beginning</a:t>
            </a:r>
          </a:p>
          <a:p>
            <a:pPr lvl="1"/>
            <a:r>
              <a:rPr lang="en-US" dirty="0" smtClean="0"/>
              <a:t>Do you have the necessary supplies and reagents?</a:t>
            </a:r>
          </a:p>
          <a:p>
            <a:pPr lvl="1"/>
            <a:r>
              <a:rPr lang="en-US" dirty="0" smtClean="0"/>
              <a:t>Pay attention to steps stating “</a:t>
            </a:r>
            <a:r>
              <a:rPr lang="en-US" b="1" dirty="0" smtClean="0"/>
              <a:t>Do not shake, mix gently</a:t>
            </a:r>
            <a:r>
              <a:rPr lang="en-US" dirty="0" smtClean="0"/>
              <a:t>” or “</a:t>
            </a:r>
            <a:r>
              <a:rPr lang="en-US" b="1" dirty="0" smtClean="0"/>
              <a:t>Do not mix</a:t>
            </a:r>
            <a:r>
              <a:rPr lang="en-US" dirty="0" smtClean="0"/>
              <a:t>”</a:t>
            </a:r>
          </a:p>
          <a:p>
            <a:pPr lvl="1"/>
            <a:r>
              <a:rPr lang="en-US" dirty="0" smtClean="0"/>
              <a:t>Pay attention to incubation temperatures and times</a:t>
            </a:r>
          </a:p>
          <a:p>
            <a:pPr lvl="2"/>
            <a:r>
              <a:rPr lang="en-US" dirty="0" smtClean="0"/>
              <a:t>None in this lab, but incubation steps at various temperatures are common in other methods</a:t>
            </a:r>
          </a:p>
        </p:txBody>
      </p:sp>
      <p:pic>
        <p:nvPicPr>
          <p:cNvPr id="5" name="Picture 4"/>
          <p:cNvPicPr>
            <a:picLocks noChangeAspect="1"/>
          </p:cNvPicPr>
          <p:nvPr/>
        </p:nvPicPr>
        <p:blipFill>
          <a:blip r:embed="rId2"/>
          <a:stretch>
            <a:fillRect/>
          </a:stretch>
        </p:blipFill>
        <p:spPr>
          <a:xfrm>
            <a:off x="1143000" y="2667000"/>
            <a:ext cx="3801060" cy="837021"/>
          </a:xfrm>
          <a:prstGeom prst="rect">
            <a:avLst/>
          </a:prstGeom>
        </p:spPr>
      </p:pic>
      <p:pic>
        <p:nvPicPr>
          <p:cNvPr id="6" name="Picture 5"/>
          <p:cNvPicPr>
            <a:picLocks noChangeAspect="1"/>
          </p:cNvPicPr>
          <p:nvPr/>
        </p:nvPicPr>
        <p:blipFill>
          <a:blip r:embed="rId3"/>
          <a:stretch>
            <a:fillRect/>
          </a:stretch>
        </p:blipFill>
        <p:spPr>
          <a:xfrm>
            <a:off x="5176185" y="2751732"/>
            <a:ext cx="3049428" cy="667556"/>
          </a:xfrm>
          <a:prstGeom prst="rect">
            <a:avLst/>
          </a:prstGeom>
        </p:spPr>
      </p:pic>
    </p:spTree>
    <p:extLst>
      <p:ext uri="{BB962C8B-B14F-4D97-AF65-F5344CB8AC3E}">
        <p14:creationId xmlns:p14="http://schemas.microsoft.com/office/powerpoint/2010/main" val="368542612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539</TotalTime>
  <Words>1473</Words>
  <Application>Microsoft Office PowerPoint</Application>
  <PresentationFormat>On-screen Show (4:3)</PresentationFormat>
  <Paragraphs>122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Calibri Light</vt:lpstr>
      <vt:lpstr>Retrospect</vt:lpstr>
      <vt:lpstr>DNA Extraction Lab Activity</vt:lpstr>
      <vt:lpstr>What is DNA?</vt:lpstr>
      <vt:lpstr>Where is DNA found?</vt:lpstr>
      <vt:lpstr>Purpose of DNA Extraction</vt:lpstr>
      <vt:lpstr>Sample Type and Storage</vt:lpstr>
      <vt:lpstr>Supplies and Reagents</vt:lpstr>
      <vt:lpstr>PowerPoint Presentation</vt:lpstr>
      <vt:lpstr>Safety</vt:lpstr>
      <vt:lpstr>Preparation</vt:lpstr>
      <vt:lpstr>Part 1: DNA Collection</vt:lpstr>
      <vt:lpstr>Parts 2 and 3: Cell Lysis and Acidification</vt:lpstr>
      <vt:lpstr>PowerPoint Presentation</vt:lpstr>
      <vt:lpstr>Why is salt so important?</vt:lpstr>
      <vt:lpstr>What is happening to the cells and DNA in the test tube?</vt:lpstr>
      <vt:lpstr>Part 4: Precipitation</vt:lpstr>
      <vt:lpstr>Observe the DNA form at the interface between the two liquids.</vt:lpstr>
      <vt:lpstr>Part 5: Extraction</vt:lpstr>
      <vt:lpstr>Part 6: DNA Storage and Further Testing</vt:lpstr>
      <vt:lpstr>References</vt:lpstr>
    </vt:vector>
  </TitlesOfParts>
  <Company>Trinity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Extraction Lab</dc:title>
  <dc:creator>Elizabeth M. Brandon</dc:creator>
  <cp:lastModifiedBy>Liz Brandon</cp:lastModifiedBy>
  <cp:revision>95</cp:revision>
  <dcterms:created xsi:type="dcterms:W3CDTF">2016-01-27T07:12:43Z</dcterms:created>
  <dcterms:modified xsi:type="dcterms:W3CDTF">2016-09-28T15:59:10Z</dcterms:modified>
</cp:coreProperties>
</file>