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  <p:sldMasterId id="2147483675" r:id="rId3"/>
  </p:sldMasterIdLst>
  <p:notesMasterIdLst>
    <p:notesMasterId r:id="rId6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font" Target="fonts/font2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3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1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ab64d2757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4ab64d2757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ab64d275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4ab64d275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ac0a9d5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ac0a9d5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ac0a9d5d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ac0a9d5d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4ab64d2757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4ab64d2757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4ab64d2757_0_34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sz="14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ab64d275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4ab64d275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ab64d2757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4ab64d2757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4ac0a9d5d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4ac0a9d5d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ac0a9d5d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ac0a9d5d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ab64d2757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4ab64d275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ab64d2757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4ab64d2757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ab64d2757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4ab64d2757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58bd0ace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58bd0ace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ab64d2757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4ab64d2757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4ab64d2757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4ab64d2757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4ab64d2757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g4ab64d2757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ab94ec2e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ab94ec2e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600200" y="1600200"/>
            <a:ext cx="6858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574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None/>
              <a:defRPr sz="2800" b="0" i="1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1430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6002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1600"/>
              <a:buFont typeface="Noto Sans Symbols"/>
              <a:buChar char="⌑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1800"/>
              <a:buFont typeface="Noto Sans Symbols"/>
              <a:buChar char="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EXT_AND_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>
              <a:srgbClr val="FFFFFF">
                <a:alpha val="74901"/>
              </a:srgbClr>
            </a:outerShdw>
          </a:effectLst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SzPts val="3200"/>
              <a:buFont typeface="Noto Sans Symbols"/>
              <a:buChar char="⌑"/>
              <a:defRPr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800040"/>
              </a:buClr>
              <a:buSzPts val="2000"/>
              <a:buFont typeface="Noto Sans Symbols"/>
              <a:buChar char="⌑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s4v0Ekvyu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ctrTitle"/>
          </p:nvPr>
        </p:nvSpPr>
        <p:spPr>
          <a:xfrm>
            <a:off x="1600200" y="1600200"/>
            <a:ext cx="6858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Human Impact</a:t>
            </a:r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subTitle" idx="1"/>
          </p:nvPr>
        </p:nvSpPr>
        <p:spPr>
          <a:xfrm>
            <a:off x="20574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2800" b="0" i="1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How is North Carolina affected by human activity?</a:t>
            </a:r>
            <a:endParaRPr/>
          </a:p>
        </p:txBody>
      </p:sp>
      <p:sp>
        <p:nvSpPr>
          <p:cNvPr id="189" name="Google Shape;189;p29"/>
          <p:cNvSpPr txBox="1"/>
          <p:nvPr/>
        </p:nvSpPr>
        <p:spPr>
          <a:xfrm>
            <a:off x="574043" y="5470325"/>
            <a:ext cx="61818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https://www.ted.com/talks/paul_gilding_the_earth_is_full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/>
        </p:nvSpPr>
        <p:spPr>
          <a:xfrm>
            <a:off x="69850" y="228600"/>
            <a:ext cx="90741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so bad about warming up a little?</a:t>
            </a:r>
            <a:endParaRPr/>
          </a:p>
        </p:txBody>
      </p:sp>
      <p:sp>
        <p:nvSpPr>
          <p:cNvPr id="255" name="Google Shape;255;p38"/>
          <p:cNvSpPr txBox="1"/>
          <p:nvPr/>
        </p:nvSpPr>
        <p:spPr>
          <a:xfrm>
            <a:off x="7229475" y="1219200"/>
            <a:ext cx="1842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8"/>
          <p:cNvSpPr txBox="1"/>
          <p:nvPr/>
        </p:nvSpPr>
        <p:spPr>
          <a:xfrm>
            <a:off x="1066800" y="5715000"/>
            <a:ext cx="5467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4400" b="1" i="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More severe storms</a:t>
            </a:r>
            <a:endParaRPr/>
          </a:p>
        </p:txBody>
      </p:sp>
      <p:sp>
        <p:nvSpPr>
          <p:cNvPr id="257" name="Google Shape;257;p38"/>
          <p:cNvSpPr txBox="1"/>
          <p:nvPr/>
        </p:nvSpPr>
        <p:spPr>
          <a:xfrm>
            <a:off x="3810000" y="5715000"/>
            <a:ext cx="49863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Font typeface="Calibri"/>
              <a:buNone/>
            </a:pPr>
            <a:r>
              <a:rPr lang="en-US" sz="1000" b="1" i="0" u="none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http://i.a.cnn.net/cnn/2005/WEATHER/08/25/tropical.storm/story.katrina.915p.jpg</a:t>
            </a:r>
            <a:endParaRPr/>
          </a:p>
        </p:txBody>
      </p:sp>
      <p:pic>
        <p:nvPicPr>
          <p:cNvPr id="258" name="Google Shape;258;p38" descr="sto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2959100"/>
            <a:ext cx="3657600" cy="27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8" descr="Radar image of Hurricane Katrina making landfall in Louisia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1371600"/>
            <a:ext cx="5257800" cy="30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8"/>
          <p:cNvSpPr txBox="1"/>
          <p:nvPr/>
        </p:nvSpPr>
        <p:spPr>
          <a:xfrm>
            <a:off x="304800" y="1089025"/>
            <a:ext cx="29337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Font typeface="Calibri"/>
              <a:buNone/>
            </a:pPr>
            <a:r>
              <a:rPr lang="en-US" sz="1000" b="1" i="0" u="none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http://en.wikipedia.org/wiki/Hurricane_Katrina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Global Warming</a:t>
            </a:r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Polar ice caps may melt and </a:t>
            </a: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thermal expansion</a:t>
            </a:r>
            <a:r>
              <a:rPr lang="en-US" sz="2800" b="0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occurs, flooding coastal cities</a:t>
            </a:r>
            <a:endParaRPr/>
          </a:p>
        </p:txBody>
      </p:sp>
      <p:pic>
        <p:nvPicPr>
          <p:cNvPr id="267" name="Google Shape;267;p39" descr="globalwarming-awareness200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73650" y="1746250"/>
            <a:ext cx="3308350" cy="22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 descr="ht_new_york2_070913_mn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4114800"/>
            <a:ext cx="3225900" cy="24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9"/>
          <p:cNvSpPr txBox="1"/>
          <p:nvPr/>
        </p:nvSpPr>
        <p:spPr>
          <a:xfrm>
            <a:off x="2719925" y="328075"/>
            <a:ext cx="6096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http://video.nationalgeographic.com/video/101-videos/global-warming-101</a:t>
            </a:r>
            <a:endParaRPr/>
          </a:p>
        </p:txBody>
      </p:sp>
      <p:pic>
        <p:nvPicPr>
          <p:cNvPr id="270" name="Google Shape;27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800" y="4242776"/>
            <a:ext cx="3468576" cy="25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0" descr="\\Bigbhs\HomeT\riedellke\My Documents\My Pictures\human impact\GW%20nebrask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800" y="762000"/>
            <a:ext cx="5224500" cy="38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0"/>
          <p:cNvSpPr txBox="1"/>
          <p:nvPr/>
        </p:nvSpPr>
        <p:spPr>
          <a:xfrm>
            <a:off x="69850" y="228600"/>
            <a:ext cx="90741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so bad about warming up a little?</a:t>
            </a:r>
            <a:endParaRPr/>
          </a:p>
        </p:txBody>
      </p:sp>
      <p:sp>
        <p:nvSpPr>
          <p:cNvPr id="277" name="Google Shape;277;p40"/>
          <p:cNvSpPr txBox="1"/>
          <p:nvPr/>
        </p:nvSpPr>
        <p:spPr>
          <a:xfrm>
            <a:off x="7229475" y="1219200"/>
            <a:ext cx="1842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0"/>
          <p:cNvSpPr txBox="1"/>
          <p:nvPr/>
        </p:nvSpPr>
        <p:spPr>
          <a:xfrm>
            <a:off x="1600200" y="6096000"/>
            <a:ext cx="456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4400" b="1" i="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Coastal flooding</a:t>
            </a:r>
            <a:endParaRPr/>
          </a:p>
        </p:txBody>
      </p:sp>
      <p:sp>
        <p:nvSpPr>
          <p:cNvPr id="279" name="Google Shape;279;p40"/>
          <p:cNvSpPr txBox="1"/>
          <p:nvPr/>
        </p:nvSpPr>
        <p:spPr>
          <a:xfrm>
            <a:off x="6324600" y="4648200"/>
            <a:ext cx="21924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Font typeface="Calibri"/>
              <a:buNone/>
            </a:pPr>
            <a:r>
              <a:rPr lang="en-US" sz="1000" b="1" i="0" u="none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Cartoon from Brookings Register</a:t>
            </a:r>
            <a:endParaRPr/>
          </a:p>
        </p:txBody>
      </p:sp>
      <p:pic>
        <p:nvPicPr>
          <p:cNvPr id="280" name="Google Shape;280;p40" descr="global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048000"/>
            <a:ext cx="4267200" cy="30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0"/>
          <p:cNvSpPr txBox="1"/>
          <p:nvPr/>
        </p:nvSpPr>
        <p:spPr>
          <a:xfrm>
            <a:off x="0" y="2819400"/>
            <a:ext cx="29844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Font typeface="Calibri"/>
              <a:buNone/>
            </a:pPr>
            <a:r>
              <a:rPr lang="en-US" sz="1000" b="1" i="0" u="none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http://healthandenergy.com/images/global2.gif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685800" y="373475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Beach erosion in </a:t>
            </a:r>
            <a:r>
              <a:rPr lang="en-US" sz="4400" b="1" i="1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North Carolina</a:t>
            </a:r>
            <a:endParaRPr/>
          </a:p>
        </p:txBody>
      </p:sp>
      <p:sp>
        <p:nvSpPr>
          <p:cNvPr id="287" name="Google Shape;287;p41"/>
          <p:cNvSpPr txBox="1">
            <a:spLocks noGrp="1"/>
          </p:cNvSpPr>
          <p:nvPr>
            <p:ph type="body" idx="1"/>
          </p:nvPr>
        </p:nvSpPr>
        <p:spPr>
          <a:xfrm>
            <a:off x="-54725" y="1079675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Sea level is directly related to global climate.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North Carolina, the sea level increase is twice the global average.</a:t>
            </a:r>
            <a:endParaRPr/>
          </a:p>
        </p:txBody>
      </p:sp>
      <p:pic>
        <p:nvPicPr>
          <p:cNvPr id="288" name="Google Shape;288;p41" descr="http://i620.photobucket.com/albums/tt283/dixiegrrrrl/Seawall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97900" y="2024328"/>
            <a:ext cx="2769900" cy="20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1" descr="glacierbefore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25" y="4475400"/>
            <a:ext cx="3492600" cy="22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1" descr="glacierafter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6925" y="4475400"/>
            <a:ext cx="3492600" cy="229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Beach erosion in North Carolina</a:t>
            </a:r>
            <a:endParaRPr/>
          </a:p>
        </p:txBody>
      </p:sp>
      <p:sp>
        <p:nvSpPr>
          <p:cNvPr id="296" name="Google Shape;296;p4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Rising sea levels lead to beach erosion.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Severe storms also increase erosion.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incidence of severe storms is increasing as a result of global climate change.</a:t>
            </a:r>
            <a:endParaRPr/>
          </a:p>
        </p:txBody>
      </p:sp>
      <p:pic>
        <p:nvPicPr>
          <p:cNvPr id="297" name="Google Shape;297;p42" descr="Supercell_Thunderstor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43400" y="2530475"/>
            <a:ext cx="4343400" cy="296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3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3"/>
          <p:cNvSpPr txBox="1"/>
          <p:nvPr/>
        </p:nvSpPr>
        <p:spPr>
          <a:xfrm>
            <a:off x="637950" y="159500"/>
            <a:ext cx="57417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https://news.nationalgeographic.com/2018/06/ocean-acidification-underwater-drones-gliders-science-environment/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4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612" y="157287"/>
            <a:ext cx="7050775" cy="654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Fill It In …</a:t>
            </a:r>
            <a:endParaRPr/>
          </a:p>
        </p:txBody>
      </p:sp>
      <p:sp>
        <p:nvSpPr>
          <p:cNvPr id="320" name="Google Shape;320;p4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Global Warming: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Cause -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Effect -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NC Example -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Water cycle </a:t>
            </a:r>
            <a:endParaRPr/>
          </a:p>
        </p:txBody>
      </p:sp>
      <p:sp>
        <p:nvSpPr>
          <p:cNvPr id="327" name="Google Shape;327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6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9" name="Google Shape;32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923" y="1534725"/>
            <a:ext cx="6293351" cy="501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1" i="1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Acid Precipitation</a:t>
            </a:r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Cause: harmful emissions from cars and factories, especially </a:t>
            </a: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nitrous oxide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sulfur oxide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react with oxygen and water to make precipitation more acidic</a:t>
            </a:r>
            <a:endParaRPr/>
          </a:p>
        </p:txBody>
      </p:sp>
      <p:sp>
        <p:nvSpPr>
          <p:cNvPr id="336" name="Google Shape;336;p47"/>
          <p:cNvSpPr txBox="1"/>
          <p:nvPr/>
        </p:nvSpPr>
        <p:spPr>
          <a:xfrm>
            <a:off x="4275675" y="349250"/>
            <a:ext cx="6096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https://www.youtube.com/watch?v=Ms4v0Ekvyuw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https://www.youtube.com/watch?v=v09KnqiYi-c</a:t>
            </a:r>
            <a:endParaRPr dirty="0"/>
          </a:p>
        </p:txBody>
      </p:sp>
      <p:pic>
        <p:nvPicPr>
          <p:cNvPr id="337" name="Google Shape;337;p47" descr="http://rds.yahoo.com/_ylt=A0WTefWytdpJe_8A6RqjzbkF/SIG=11vfrd2fr/EXP=1239156530/**http%3A/www.wisedude.com/images/acidra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7625" y="2536650"/>
            <a:ext cx="4240800" cy="30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306950" y="-1117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Those Pesky Humans!</a:t>
            </a:r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body" idx="1"/>
          </p:nvPr>
        </p:nvSpPr>
        <p:spPr>
          <a:xfrm>
            <a:off x="156700" y="655750"/>
            <a:ext cx="460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Humans have a large impact on the environment and the organisms we share it with.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due to our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 increasing population size.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 increasing use of both renewable and non-renewable resources.</a:t>
            </a:r>
            <a:endParaRPr/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650" y="893887"/>
            <a:ext cx="4331700" cy="3003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700" y="4049843"/>
            <a:ext cx="4073899" cy="22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Acid Precipitation</a:t>
            </a:r>
            <a:endParaRPr/>
          </a:p>
        </p:txBody>
      </p:sp>
      <p:sp>
        <p:nvSpPr>
          <p:cNvPr id="343" name="Google Shape;343;p4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Effect: a lowered </a:t>
            </a: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pH 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disrupts aquatic ecosystems, makes soil less fertile, harms plant life, and damages human property.</a:t>
            </a:r>
            <a:endParaRPr/>
          </a:p>
        </p:txBody>
      </p:sp>
      <p:pic>
        <p:nvPicPr>
          <p:cNvPr id="344" name="Google Shape;344;p48" descr="fish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11788" y="1892625"/>
            <a:ext cx="29718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8" descr="fiboboliacidrain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260975" y="4114800"/>
            <a:ext cx="3273425" cy="2509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Acid precipitation in North Carolina Mountains</a:t>
            </a:r>
            <a:endParaRPr/>
          </a:p>
        </p:txBody>
      </p:sp>
      <p:sp>
        <p:nvSpPr>
          <p:cNvPr id="351" name="Google Shape;351;p4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Red spruce and Frasier fir trees in the mountains are dying as a result of acid precipitation, damaging the ecosystem</a:t>
            </a:r>
            <a:endParaRPr/>
          </a:p>
        </p:txBody>
      </p:sp>
      <p:pic>
        <p:nvPicPr>
          <p:cNvPr id="352" name="Google Shape;352;p49" descr="http://www.google.com/url?source=imgres&amp;ct=tbn&amp;q=http://cdn.c.photoshelter.com/img-get/I0000e_Uit7IPwt0/s/860/860/0729A112.jpg&amp;sa=X&amp;ei=5ojPT6fjJsSA6QHszeGnDA&amp;ved=0CAUQ8wc4Dw&amp;usg=AFQjCNEhSKkql2An2qfCR_GsFnBBFcAtd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776537"/>
            <a:ext cx="3810000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Fill It In …</a:t>
            </a:r>
            <a:endParaRPr/>
          </a:p>
        </p:txBody>
      </p:sp>
      <p:sp>
        <p:nvSpPr>
          <p:cNvPr id="358" name="Google Shape;358;p5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Acid Precipitation: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Cause -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Effect -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NC Example -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1" i="1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Water Quality</a:t>
            </a:r>
            <a:endParaRPr/>
          </a:p>
        </p:txBody>
      </p:sp>
      <p:sp>
        <p:nvSpPr>
          <p:cNvPr id="364" name="Google Shape;364;p5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Cause</a:t>
            </a: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sources of water pollution often  include illegal chemical dumping, acid rain, overheated water from power plants, and raw sewage.</a:t>
            </a:r>
            <a:endParaRPr/>
          </a:p>
        </p:txBody>
      </p:sp>
      <p:pic>
        <p:nvPicPr>
          <p:cNvPr id="365" name="Google Shape;365;p51" descr="sewage,%20surface%20water_Guine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32400" y="4114800"/>
            <a:ext cx="31496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1" descr="stop%20copy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1658937"/>
            <a:ext cx="2673350" cy="2303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Water Quality</a:t>
            </a:r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Effects:  </a:t>
            </a: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 lack of clean drinking water is a leading cause of disease (such as cholera, dysentery, typhoid).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 pollution also affects many ecosystems through habitat destruction</a:t>
            </a:r>
            <a:endParaRPr/>
          </a:p>
        </p:txBody>
      </p:sp>
      <p:pic>
        <p:nvPicPr>
          <p:cNvPr id="373" name="Google Shape;373;p52" descr="ugandan-children-fetch-contaminated-drinking-water-photo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1752600"/>
            <a:ext cx="3070225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2" descr="pollutionkenya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810375" y="3952188"/>
            <a:ext cx="197485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Waste lagoons on North Carolina Hog Farms</a:t>
            </a:r>
            <a:endParaRPr/>
          </a:p>
        </p:txBody>
      </p:sp>
      <p:sp>
        <p:nvSpPr>
          <p:cNvPr id="380" name="Google Shape;380;p5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There are approximately 7 million hogs on industrial farms in NC, most in eastern NC, which is a flood-prone coastal plain.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waste is stored in lagoons, but may run-off, leak, or spill into surface water with rainfall.</a:t>
            </a:r>
            <a:endParaRPr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81" name="Google Shape;381;p53" descr="http://www.google.com/url?source=imgres&amp;ct=tbn&amp;q=http://honestmeat.typepad.com/honest_meat/images/2008/07/17/nc_hog_farms_map1.jpg&amp;sa=X&amp;ei=tInPT-uCKuOF6QHH1uGeDA&amp;ved=0CAUQ8wc4Bg&amp;usg=AFQjCNHtw_RzyNe_I9S5Pyx71jgFxLtqD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84712" y="4191000"/>
            <a:ext cx="3733800" cy="25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3" descr="http://www.google.com/url?source=imgres&amp;ct=tbn&amp;q=http://www.theenvironmentalblog.org/wp-content/uploads/2007/03/confined-hog-farm.jpg&amp;sa=X&amp;ei=LYrPT5fzNemR6gH5u43ADA&amp;ved=0CAUQ8wc4CA&amp;usg=AFQjCNFdVenLoZGPJHuNeE0tAwwK9gcXKQ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121275" y="1981200"/>
            <a:ext cx="2862262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3"/>
          <p:cNvSpPr txBox="1"/>
          <p:nvPr/>
        </p:nvSpPr>
        <p:spPr>
          <a:xfrm>
            <a:off x="2032000" y="243425"/>
            <a:ext cx="60960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https://www.youtube.com/watch?v=ayGJ1YSfDXs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Waste lagoons on North Carolina Hog Farms</a:t>
            </a:r>
            <a:endParaRPr/>
          </a:p>
        </p:txBody>
      </p:sp>
      <p:sp>
        <p:nvSpPr>
          <p:cNvPr id="389" name="Google Shape;389;p5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Also, nitrogen run-off from the waste may contribute to outbreaks of </a:t>
            </a:r>
            <a:r>
              <a:rPr lang="en-US" sz="24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Pfisteria</a:t>
            </a: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a single-celled alga that produces a deadly neurotoxin.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Massive fish kills have resulted, along with health problems in fishermen and other exposed. </a:t>
            </a:r>
            <a:r>
              <a:rPr lang="en-US" sz="2400"/>
              <a:t>Eutrophication</a:t>
            </a:r>
            <a:endParaRPr/>
          </a:p>
        </p:txBody>
      </p:sp>
      <p:pic>
        <p:nvPicPr>
          <p:cNvPr id="390" name="Google Shape;390;p54" descr="http://www.google.com/url?source=imgres&amp;ct=tbn&amp;q=http://microbewiki.kenyon.edu/images/1/17/050218162056.jpg&amp;sa=X&amp;ei=j4rPT4DaBbSe6gG124yGDA&amp;ved=0CAUQ8wc4Ag&amp;usg=AFQjCNGXMxe9EcsO2ZienERAcbDL71IvbQ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58000" y="1981200"/>
            <a:ext cx="1452562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4" descr="http://www.google.com/url?source=imgres&amp;ct=tbn&amp;q=http://www.riverlaw.us/images/381_lots_of_fish.jpg&amp;sa=X&amp;ei=sYrPT6TXGome6AGy1qiaDA&amp;ved=0CAUQ8wc4BA&amp;usg=AFQjCNHxMKg3Qc-_C4T6UJMjGuRrafMPWQ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3886200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Eutrophication </a:t>
            </a:r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soil run-off causes an </a:t>
            </a:r>
            <a:r>
              <a:rPr lang="en-US"/>
              <a:t>overgrowth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aquatic plants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causes the marine life to die off due to the lack of oxygen in the water</a:t>
            </a:r>
            <a:endParaRPr/>
          </a:p>
        </p:txBody>
      </p:sp>
      <p:pic>
        <p:nvPicPr>
          <p:cNvPr id="398" name="Google Shape;398;p55" descr="http://eutrophication.yolasite.com/resources/culturaleutroph.jpg.opt600x423o0,0s600x4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9500" y="3164812"/>
            <a:ext cx="5105400" cy="35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5"/>
          <p:cNvSpPr txBox="1"/>
          <p:nvPr/>
        </p:nvSpPr>
        <p:spPr>
          <a:xfrm>
            <a:off x="407825" y="0"/>
            <a:ext cx="61818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https://www.youtube.com/watch?v=6LAT1gLMPu4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6" name="Google Shape;40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4350"/>
            <a:ext cx="9144000" cy="56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57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57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57"/>
          <p:cNvSpPr txBox="1">
            <a:spLocks noGrp="1"/>
          </p:cNvSpPr>
          <p:nvPr>
            <p:ph type="body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Google Shape;41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750" y="360400"/>
            <a:ext cx="832485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>
            <a:spLocks noGrp="1"/>
          </p:cNvSpPr>
          <p:nvPr>
            <p:ph type="title"/>
          </p:nvPr>
        </p:nvSpPr>
        <p:spPr>
          <a:xfrm>
            <a:off x="239362" y="5125975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CLIMATE CHANGE AND ACID RAIN</a:t>
            </a:r>
            <a:endParaRPr/>
          </a:p>
        </p:txBody>
      </p:sp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825" y="88000"/>
            <a:ext cx="4966949" cy="497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Fill It In …</a:t>
            </a:r>
            <a:endParaRPr/>
          </a:p>
        </p:txBody>
      </p:sp>
      <p:sp>
        <p:nvSpPr>
          <p:cNvPr id="421" name="Google Shape;421;p5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Water Quality: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Cause -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Effect -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NC Example -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Check Yourself!</a:t>
            </a:r>
            <a:endParaRPr/>
          </a:p>
        </p:txBody>
      </p:sp>
      <p:sp>
        <p:nvSpPr>
          <p:cNvPr id="427" name="Google Shape;427;p59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8153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are the two main greenhouse gases?</a:t>
            </a:r>
            <a:endParaRPr/>
          </a:p>
          <a:p>
            <a:pPr marL="533400" marR="0" lvl="0" indent="-355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33400" marR="0" lvl="0" indent="-533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two pollutants are responsible for acid precipitation?</a:t>
            </a:r>
            <a:endParaRPr/>
          </a:p>
          <a:p>
            <a:pPr marL="533400" marR="0" lvl="0" indent="-355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33400" marR="0" lvl="0" indent="-533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part of the water cycle carries land pollution to the water?</a:t>
            </a:r>
            <a:endParaRPr/>
          </a:p>
        </p:txBody>
      </p:sp>
      <p:pic>
        <p:nvPicPr>
          <p:cNvPr id="428" name="Google Shape;428;p59" descr="Checkmark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72400" y="0"/>
            <a:ext cx="13716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Check Yourself!</a:t>
            </a:r>
            <a:endParaRPr/>
          </a:p>
        </p:txBody>
      </p:sp>
      <p:sp>
        <p:nvSpPr>
          <p:cNvPr id="434" name="Google Shape;434;p60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8153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are the two main greenhouse gases? 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</a:t>
            </a:r>
            <a:r>
              <a:rPr lang="en-US" sz="2800" b="1" i="0" u="none" strike="noStrike" cap="none" baseline="-25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CH</a:t>
            </a:r>
            <a:r>
              <a:rPr lang="en-US" sz="2800" b="1" i="0" u="none" strike="noStrike" cap="none" baseline="-25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(CARBON DIOXIDE &amp; METHANE)</a:t>
            </a:r>
            <a:endParaRPr sz="2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33400" marR="0" lvl="0" indent="-533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two pollutants are responsible for acid precipitation?</a:t>
            </a:r>
            <a:endParaRPr/>
          </a:p>
          <a:p>
            <a:pPr marL="533400" marR="0" lvl="0" indent="-355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33400" marR="0" lvl="0" indent="-533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part of the water cycle carries land pollution to the water?</a:t>
            </a:r>
            <a:endParaRPr/>
          </a:p>
        </p:txBody>
      </p:sp>
      <p:pic>
        <p:nvPicPr>
          <p:cNvPr id="435" name="Google Shape;435;p60" descr="Checkmark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72400" y="0"/>
            <a:ext cx="13716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Check Yourself!</a:t>
            </a:r>
            <a:endParaRPr/>
          </a:p>
        </p:txBody>
      </p:sp>
      <p:sp>
        <p:nvSpPr>
          <p:cNvPr id="441" name="Google Shape;441;p61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8153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are the two main greenhouse gases? 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</a:t>
            </a:r>
            <a:r>
              <a:rPr lang="en-US" sz="2800" b="1" i="0" u="none" strike="noStrike" cap="none" baseline="-25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CH</a:t>
            </a:r>
            <a:r>
              <a:rPr lang="en-US" sz="2800" b="1" i="0" u="none" strike="noStrike" cap="none" baseline="-25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(CARBON DIOXIDE &amp; METHANE)</a:t>
            </a:r>
            <a:endParaRPr sz="2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33400" marR="0" lvl="0" indent="-533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two pollutants are responsible for acid precipitation?  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NITROUS OXIDE &amp; SULFUR OXIDE</a:t>
            </a:r>
            <a:endParaRPr/>
          </a:p>
          <a:p>
            <a:pPr marL="533400" marR="0" lvl="0" indent="-533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part of the water cycle carries land pollution to the water?</a:t>
            </a:r>
            <a:endParaRPr/>
          </a:p>
        </p:txBody>
      </p:sp>
      <p:pic>
        <p:nvPicPr>
          <p:cNvPr id="442" name="Google Shape;442;p61" descr="Checkmark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72400" y="0"/>
            <a:ext cx="13716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Check Yourself!</a:t>
            </a:r>
            <a:endParaRPr/>
          </a:p>
        </p:txBody>
      </p:sp>
      <p:sp>
        <p:nvSpPr>
          <p:cNvPr id="448" name="Google Shape;448;p62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8153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are the two main greenhouse gases? 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</a:t>
            </a:r>
            <a:r>
              <a:rPr lang="en-US" sz="2800" b="1" i="0" u="none" strike="noStrike" cap="none" baseline="-25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CH</a:t>
            </a:r>
            <a:r>
              <a:rPr lang="en-US" sz="2800" b="1" i="0" u="none" strike="noStrike" cap="none" baseline="-25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(CARBON DIOXIDE &amp; METHANE)</a:t>
            </a:r>
            <a:endParaRPr sz="2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33400" marR="0" lvl="0" indent="-533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two pollutants are responsible for acid precipitation?  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NITROUS OXIDE &amp; SULFUR OXIDE</a:t>
            </a:r>
            <a:endParaRPr/>
          </a:p>
          <a:p>
            <a:pPr marL="533400" marR="0" lvl="0" indent="-533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part of the water cycle carries land pollution to the water? 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RUN-OFF</a:t>
            </a:r>
            <a:endParaRPr/>
          </a:p>
        </p:txBody>
      </p:sp>
      <p:pic>
        <p:nvPicPr>
          <p:cNvPr id="449" name="Google Shape;449;p62" descr="Checkmark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72400" y="0"/>
            <a:ext cx="13716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How do humans negatively impact other species?</a:t>
            </a:r>
            <a:endParaRPr/>
          </a:p>
        </p:txBody>
      </p:sp>
      <p:sp>
        <p:nvSpPr>
          <p:cNvPr id="455" name="Google Shape;455;p6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Biodiversity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- the number of different species of organisms that exist within an area and the genetic diversity within each species.</a:t>
            </a:r>
            <a:endParaRPr/>
          </a:p>
        </p:txBody>
      </p:sp>
      <p:pic>
        <p:nvPicPr>
          <p:cNvPr id="456" name="Google Shape;456;p63" descr="http://www.google.com/url?source=imgres&amp;ct=tbn&amp;q=http://ecoglitz.com/wp-content/uploads/2011/05/200th_with_biodiversity.jpg&amp;sa=X&amp;ei=SovPT-TZIMKg6QGR3sH6Cw&amp;ved=0CAUQ8wc4Cw&amp;usg=AFQjCNEtARzOLsVBKkXrsgovzAqs862J1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362200"/>
            <a:ext cx="4267200" cy="295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4"/>
          <p:cNvSpPr txBox="1">
            <a:spLocks noGrp="1"/>
          </p:cNvSpPr>
          <p:nvPr>
            <p:ph type="body" idx="1"/>
          </p:nvPr>
        </p:nvSpPr>
        <p:spPr>
          <a:xfrm>
            <a:off x="228600" y="533400"/>
            <a:ext cx="86868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sum of the genetically based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variety of all the organisms in the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biosphere = ___________________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Biodiversity gives __________ to the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ecosystems that we are so dependent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on, enhances their ____________, and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an important source of new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_____, ________, and other _________</a:t>
            </a:r>
            <a:r>
              <a:rPr lang="en-US" sz="32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62" name="Google Shape;462;p64"/>
          <p:cNvSpPr txBox="1">
            <a:spLocks noGrp="1"/>
          </p:cNvSpPr>
          <p:nvPr>
            <p:ph type="title"/>
          </p:nvPr>
        </p:nvSpPr>
        <p:spPr>
          <a:xfrm>
            <a:off x="3429000" y="1828800"/>
            <a:ext cx="39624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36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BIODIVERSITY</a:t>
            </a:r>
            <a:endParaRPr/>
          </a:p>
        </p:txBody>
      </p:sp>
      <p:sp>
        <p:nvSpPr>
          <p:cNvPr id="463" name="Google Shape;463;p64"/>
          <p:cNvSpPr txBox="1"/>
          <p:nvPr/>
        </p:nvSpPr>
        <p:spPr>
          <a:xfrm>
            <a:off x="4191000" y="3048000"/>
            <a:ext cx="19113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3600" b="1" i="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stability</a:t>
            </a:r>
            <a:endParaRPr/>
          </a:p>
        </p:txBody>
      </p:sp>
      <p:sp>
        <p:nvSpPr>
          <p:cNvPr id="464" name="Google Shape;464;p64"/>
          <p:cNvSpPr txBox="1"/>
          <p:nvPr/>
        </p:nvSpPr>
        <p:spPr>
          <a:xfrm>
            <a:off x="3886200" y="4343400"/>
            <a:ext cx="28002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3600" b="1" i="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productivity</a:t>
            </a:r>
            <a:endParaRPr/>
          </a:p>
        </p:txBody>
      </p:sp>
      <p:sp>
        <p:nvSpPr>
          <p:cNvPr id="465" name="Google Shape;465;p64"/>
          <p:cNvSpPr txBox="1"/>
          <p:nvPr/>
        </p:nvSpPr>
        <p:spPr>
          <a:xfrm>
            <a:off x="228600" y="5791200"/>
            <a:ext cx="1174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3600" b="1" i="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food</a:t>
            </a:r>
            <a:endParaRPr/>
          </a:p>
        </p:txBody>
      </p:sp>
      <p:sp>
        <p:nvSpPr>
          <p:cNvPr id="466" name="Google Shape;466;p64"/>
          <p:cNvSpPr txBox="1"/>
          <p:nvPr/>
        </p:nvSpPr>
        <p:spPr>
          <a:xfrm>
            <a:off x="1600200" y="5715000"/>
            <a:ext cx="21654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3600" b="1" i="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medicine</a:t>
            </a:r>
            <a:endParaRPr/>
          </a:p>
        </p:txBody>
      </p:sp>
      <p:sp>
        <p:nvSpPr>
          <p:cNvPr id="467" name="Google Shape;467;p64"/>
          <p:cNvSpPr txBox="1"/>
          <p:nvPr/>
        </p:nvSpPr>
        <p:spPr>
          <a:xfrm>
            <a:off x="6400800" y="5791200"/>
            <a:ext cx="21399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3600" b="1" i="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products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473" name="Google Shape;473;p6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Habitat Destruction</a:t>
            </a: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such as </a:t>
            </a:r>
            <a:r>
              <a:rPr lang="en-US" sz="24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deforestation</a:t>
            </a: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fragmentation leads to loss of biodiversity.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 NC, urban development in the Piedmont has led to biodiversity loss due to:</a:t>
            </a:r>
            <a:endParaRPr/>
          </a:p>
        </p:txBody>
      </p:sp>
      <p:pic>
        <p:nvPicPr>
          <p:cNvPr id="474" name="Google Shape;474;p65" descr="http://www.google.com/url?source=imgres&amp;ct=tbn&amp;q=http://upload.wikimedia.org/wikipedia/commons/thumb/a/aa/DEFORASTATION_RAIN_FOREST_RIO_DE_JANEIRO_BRAZIL.JPG/350px-DEFORASTATION_RAIN_FOREST_RIO_DE_JANEIRO_BRAZIL.JPG&amp;sa=X&amp;ei=lIvPT9bEBIaI6AGHlLmwDA&amp;ved=0CAUQ8wc4AQ&amp;usg=AFQjCNGcd7rPHssI6zU2vnKz3LPmnweEpQ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770187"/>
            <a:ext cx="3810000" cy="253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480" name="Google Shape;480;p6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Forests are </a:t>
            </a:r>
            <a:r>
              <a:rPr lang="en-US" sz="24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fragmented</a:t>
            </a: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- breaking up a large forested area into smaller zones due to construction</a:t>
            </a:r>
            <a:endParaRPr/>
          </a:p>
        </p:txBody>
      </p:sp>
      <p:pic>
        <p:nvPicPr>
          <p:cNvPr id="481" name="Google Shape;481;p66" descr="http://www.google.com/url?source=imgres&amp;ct=tbn&amp;q=http://www.dnr.state.md.us/forests/art/cfraglandscape.jpg&amp;sa=X&amp;ei=BozPT_u-NOKe6QGCqMiuDA&amp;ved=0CAUQ8wc4AQ&amp;usg=AFQjCNFyeWDGCo5XXDsXoRRmg-mFABvyEQ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806700"/>
            <a:ext cx="3810000" cy="2462212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6"/>
          <p:cNvSpPr txBox="1"/>
          <p:nvPr/>
        </p:nvSpPr>
        <p:spPr>
          <a:xfrm>
            <a:off x="314875" y="37389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https://earth.google.com/web/@35.11760862,-80.71086663,245.88671164a,208106.49808634d,35y,-0h,0t,0r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Clearing land for development leads to soil erosion which ultimately leads to water pollution</a:t>
            </a:r>
            <a:endParaRPr/>
          </a:p>
        </p:txBody>
      </p:sp>
      <p:pic>
        <p:nvPicPr>
          <p:cNvPr id="489" name="Google Shape;489;p67" descr="http://www.google.com/url?source=imgres&amp;ct=tbn&amp;q=http://us.123rf.com/400wm/400/400/pancaketom/pancaketom0810/pancaketom081000126/3691509-straw-wattle-erosion-control-structure-protects-soil-and-runoff-at-graded-construction-site.jpg&amp;sa=X&amp;ei=s4zPT8iWMpCI6AHMusS5DA&amp;ved=0CAUQ8wc4Dw&amp;usg=AFQjCNE1esaiUPloeIb0T2vui4LSPz1LxQ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767012"/>
            <a:ext cx="381000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/>
        </p:nvSpPr>
        <p:spPr>
          <a:xfrm>
            <a:off x="0" y="914400"/>
            <a:ext cx="8915400" cy="4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temperatures have increased 0.5-1.0°F since the late 19th century.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2"/>
          <p:cNvSpPr txBox="1"/>
          <p:nvPr/>
        </p:nvSpPr>
        <p:spPr>
          <a:xfrm>
            <a:off x="2514600" y="228600"/>
            <a:ext cx="4146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6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FACTS WE KNOW</a:t>
            </a:r>
            <a:endParaRPr/>
          </a:p>
        </p:txBody>
      </p:sp>
      <p:pic>
        <p:nvPicPr>
          <p:cNvPr id="210" name="Google Shape;210;p32" descr="280px-Instrumental_Temperature_Reco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800" y="2057400"/>
            <a:ext cx="54357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/>
          <p:nvPr/>
        </p:nvSpPr>
        <p:spPr>
          <a:xfrm>
            <a:off x="1905000" y="6613525"/>
            <a:ext cx="65595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Font typeface="Calibri"/>
              <a:buNone/>
            </a:pPr>
            <a:r>
              <a:rPr lang="en-US" sz="1000" b="1" i="0" u="none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http://content.answers.com/main/content/wp/en/thumb/8/87/280px-Instrumental_Temperature_Record.png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Fill It In …</a:t>
            </a:r>
            <a:endParaRPr/>
          </a:p>
        </p:txBody>
      </p:sp>
      <p:sp>
        <p:nvSpPr>
          <p:cNvPr id="495" name="Google Shape;495;p6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Loss of Biodiversity: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Cause -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Effect -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NC Example -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501" name="Google Shape;501;p6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Introduction of non-native species, “</a:t>
            </a: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invasive</a:t>
            </a:r>
            <a:r>
              <a:rPr lang="en-US" sz="2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species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Kudzu, aka “the Vine that ate the South”</a:t>
            </a:r>
            <a:endParaRPr/>
          </a:p>
        </p:txBody>
      </p:sp>
      <p:pic>
        <p:nvPicPr>
          <p:cNvPr id="502" name="Google Shape;502;p69" descr="http://www.google.com/url?source=imgres&amp;ct=tbn&amp;q=http://www.nps.gov/plants/alien/fact/img/pulo1b.jpg&amp;sa=X&amp;ei=ao3PT6SiDMPk6QG3ptWlDA&amp;ved=0CAUQ8wc4Aw&amp;usg=AFQjCNEtJqY7emjKK2oTVuekiAGrtS61M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803525"/>
            <a:ext cx="3810000" cy="2468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508" name="Google Shape;508;p7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Kudzu vines are native to Japan.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vines were brought to the US during the Great Depression to plant in order to stabilize hillsides, minimizing erosion.</a:t>
            </a:r>
            <a:endParaRPr/>
          </a:p>
        </p:txBody>
      </p:sp>
      <p:pic>
        <p:nvPicPr>
          <p:cNvPr id="509" name="Google Shape;509;p70" descr="kudzu-car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60985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515" name="Google Shape;515;p7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Kudzu vines have no natural predators in the U.S.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vines can grow up to 1 foot per day in our climate.</a:t>
            </a:r>
            <a:endParaRPr/>
          </a:p>
        </p:txBody>
      </p:sp>
      <p:pic>
        <p:nvPicPr>
          <p:cNvPr id="516" name="Google Shape;516;p71" descr="4seasons_Kudzu_growth_over_a_house-s586x462-22228-58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2438400"/>
            <a:ext cx="4267200" cy="33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522" name="Google Shape;522;p7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Excessive growth has engulfed forests, outcompeting native species for sunlight and soil nutrients, leading to loss of native biodiversity.</a:t>
            </a:r>
            <a:endParaRPr/>
          </a:p>
        </p:txBody>
      </p:sp>
      <p:pic>
        <p:nvPicPr>
          <p:cNvPr id="523" name="Google Shape;523;p72" descr="6a01156faa621f970c0133ec9d9e41970b-500w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60985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529" name="Google Shape;529;p7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Dutch Elm 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Disease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Dutch Elm Disease is </a:t>
            </a: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 fungus 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that spread to North America on crates made from Elm wood </a:t>
            </a:r>
            <a:endParaRPr/>
          </a:p>
        </p:txBody>
      </p:sp>
      <p:pic>
        <p:nvPicPr>
          <p:cNvPr id="530" name="Google Shape;530;p73" descr="RN_Beetle_galleries,_Wych_el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206625"/>
            <a:ext cx="3810000" cy="3662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536" name="Google Shape;536;p7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disease easily spreads by insects or root to root </a:t>
            </a:r>
            <a:endParaRPr/>
          </a:p>
        </p:txBody>
      </p:sp>
      <p:pic>
        <p:nvPicPr>
          <p:cNvPr id="537" name="Google Shape;537;p74" descr="http://www.google.com/url?source=imgres&amp;ct=tbn&amp;q=http://treehealth.agsci.colostate.edu/images/Insects/Scolytus/Gallary%2520of%2520Scolytus%2520schevyrewi2.JPG&amp;sa=X&amp;ei=Q47PT_7oBIeI6AHXpdScDA&amp;ved=0CAUQ8wc4Bg&amp;usg=AFQjCNE_JbIHrJNQEQ8g4ADT14mnlKdlsw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608262"/>
            <a:ext cx="3810000" cy="285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543" name="Google Shape;543;p7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Dutch Elm Disease leads to the death of trees, impacting the environment and economy</a:t>
            </a:r>
            <a:endParaRPr/>
          </a:p>
        </p:txBody>
      </p:sp>
      <p:pic>
        <p:nvPicPr>
          <p:cNvPr id="544" name="Google Shape;544;p75" descr="http://www.google.com/url?source=imgres&amp;ct=tbn&amp;q=http://crawford.tardigrade.net/bugs/figures/elm.jpg&amp;sa=X&amp;ei=Io7PT9jwIIWv6AGvzvioDA&amp;ved=0CAUQ8wc4CA&amp;usg=AFQjCNEbgOb2spL4YdWQITm50lNFNBOXh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057400"/>
            <a:ext cx="381000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6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2" name="Google Shape;55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8725"/>
            <a:ext cx="9143998" cy="610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558" name="Google Shape;558;p77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Biomagnification of Pesticides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Bioaccumulation</a:t>
            </a:r>
            <a:r>
              <a:rPr lang="en-US" sz="2800" b="0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 the build up of certain pesticides in the tissues of organisms (ex. DDT in fish)</a:t>
            </a:r>
            <a:endParaRPr/>
          </a:p>
        </p:txBody>
      </p:sp>
      <p:pic>
        <p:nvPicPr>
          <p:cNvPr id="559" name="Google Shape;559;p77" descr="figure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527300"/>
            <a:ext cx="3810000" cy="302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Activity and the Carbon Cycle</a:t>
            </a:r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8686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releasing CO</a:t>
            </a:r>
            <a:r>
              <a:rPr lang="en-US" sz="2800" b="1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other related forms of carbon into the atmosphere at a much faster rate than they are absorbed.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due to the ever increasing rate at which we: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Clear-cut and burn forests for housing and farming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Burn fossil fuels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activities have resulted in the phenomenon of global warming.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Causes of biodiversity loss:</a:t>
            </a:r>
            <a:endParaRPr/>
          </a:p>
        </p:txBody>
      </p:sp>
      <p:sp>
        <p:nvSpPr>
          <p:cNvPr id="565" name="Google Shape;565;p7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Biomagnification</a:t>
            </a:r>
            <a:r>
              <a:rPr lang="en-US" sz="2800" b="0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is the increasing concentration as pesticides move up the food chain (ex. DDT in bald eagles)</a:t>
            </a:r>
            <a:endParaRPr/>
          </a:p>
        </p:txBody>
      </p:sp>
      <p:pic>
        <p:nvPicPr>
          <p:cNvPr id="566" name="Google Shape;566;p78" descr="biomagnificatio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64150" y="1981200"/>
            <a:ext cx="25781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Fill It In …</a:t>
            </a:r>
            <a:endParaRPr/>
          </a:p>
        </p:txBody>
      </p:sp>
      <p:sp>
        <p:nvSpPr>
          <p:cNvPr id="572" name="Google Shape;572;p7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Font typeface="Noto Sans Symbols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Where in the food chain do toxins, like DDT, end up the most concentrated?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Effects of biodiversity loss:</a:t>
            </a:r>
            <a:endParaRPr/>
          </a:p>
        </p:txBody>
      </p:sp>
      <p:sp>
        <p:nvSpPr>
          <p:cNvPr id="578" name="Google Shape;578;p8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Endangerment/  Extinction of Species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Endangered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species are at risk of becoming extinct.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Extinction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refers to the loss of a particular species</a:t>
            </a:r>
            <a:endParaRPr/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00040"/>
              </a:buClr>
              <a:buSzPts val="2400"/>
              <a:buFont typeface="Noto Sans Symbols"/>
              <a:buChar char="⌑"/>
            </a:pPr>
            <a:r>
              <a:rPr lang="en-US"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Images show extinct Carolina Parakeet and Great Auk</a:t>
            </a:r>
            <a:endParaRPr/>
          </a:p>
        </p:txBody>
      </p:sp>
      <p:pic>
        <p:nvPicPr>
          <p:cNvPr id="579" name="Google Shape;579;p80" descr="carolina_parakeet_pic_mediu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1676400"/>
            <a:ext cx="281940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80" descr="Great Auk Paintin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3886200"/>
            <a:ext cx="1819275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Effects of biodiversity loss:</a:t>
            </a:r>
            <a:endParaRPr/>
          </a:p>
        </p:txBody>
      </p:sp>
      <p:sp>
        <p:nvSpPr>
          <p:cNvPr id="586" name="Google Shape;586;p8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Lack of genetic variety makes crops more susceptible to disease, pests, and environmental changes</a:t>
            </a:r>
            <a:endParaRPr/>
          </a:p>
        </p:txBody>
      </p:sp>
      <p:pic>
        <p:nvPicPr>
          <p:cNvPr id="587" name="Google Shape;587;p81" descr="garden_article_large_imag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19600" y="2819400"/>
            <a:ext cx="4419600" cy="27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Check Yourself!</a:t>
            </a:r>
            <a:endParaRPr/>
          </a:p>
        </p:txBody>
      </p:sp>
      <p:sp>
        <p:nvSpPr>
          <p:cNvPr id="593" name="Google Shape;593;p82"/>
          <p:cNvSpPr txBox="1">
            <a:spLocks noGrp="1"/>
          </p:cNvSpPr>
          <p:nvPr>
            <p:ph type="body" idx="1"/>
          </p:nvPr>
        </p:nvSpPr>
        <p:spPr>
          <a:xfrm>
            <a:off x="304800" y="1752600"/>
            <a:ext cx="8534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is biodiversity?</a:t>
            </a:r>
            <a:endParaRPr/>
          </a:p>
          <a:p>
            <a:pPr marL="533400" marR="0" lvl="0" indent="-355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33400" marR="0" lvl="0" indent="-533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is the difference between bioaccumulation and biomagnification?</a:t>
            </a:r>
            <a:endParaRPr/>
          </a:p>
          <a:p>
            <a:pPr marL="533400" marR="0" lvl="0" indent="-355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533400" marR="0" lvl="0" indent="-355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94" name="Google Shape;594;p82" descr="Checkmark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96200" y="0"/>
            <a:ext cx="1447800" cy="1408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OZONE LAYER</a:t>
            </a:r>
            <a:endParaRPr/>
          </a:p>
        </p:txBody>
      </p:sp>
      <p:sp>
        <p:nvSpPr>
          <p:cNvPr id="600" name="Google Shape;600;p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ozone layer protects us from UV light.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 light causes cancer, eye damage, and can damage plant tissue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83"/>
          <p:cNvSpPr txBox="1"/>
          <p:nvPr/>
        </p:nvSpPr>
        <p:spPr>
          <a:xfrm>
            <a:off x="152400" y="5029200"/>
            <a:ext cx="51054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83"/>
          <p:cNvSpPr txBox="1"/>
          <p:nvPr/>
        </p:nvSpPr>
        <p:spPr>
          <a:xfrm>
            <a:off x="5029200" y="6613525"/>
            <a:ext cx="38988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Font typeface="Calibri"/>
              <a:buNone/>
            </a:pPr>
            <a:r>
              <a:rPr lang="en-US" sz="1000" b="1" i="0" u="none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http://pubweb.bnl.gov/users/xujun/www/bnl/ozone_layer_1.gif</a:t>
            </a:r>
            <a:endParaRPr/>
          </a:p>
        </p:txBody>
      </p:sp>
      <p:pic>
        <p:nvPicPr>
          <p:cNvPr id="603" name="Google Shape;603;p83" descr="ozone_layer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8425" y="1676400"/>
            <a:ext cx="34686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83" descr="The Ozone Molecu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228600"/>
            <a:ext cx="1533600" cy="146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4"/>
          <p:cNvSpPr txBox="1">
            <a:spLocks noGrp="1"/>
          </p:cNvSpPr>
          <p:nvPr>
            <p:ph type="title"/>
          </p:nvPr>
        </p:nvSpPr>
        <p:spPr>
          <a:xfrm>
            <a:off x="1524000" y="228600"/>
            <a:ext cx="6324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What’s the cause of Ozone Depletion?</a:t>
            </a:r>
            <a:endParaRPr/>
          </a:p>
        </p:txBody>
      </p:sp>
      <p:sp>
        <p:nvSpPr>
          <p:cNvPr id="610" name="Google Shape;610;p84"/>
          <p:cNvSpPr txBox="1">
            <a:spLocks noGrp="1"/>
          </p:cNvSpPr>
          <p:nvPr>
            <p:ph type="body" idx="1"/>
          </p:nvPr>
        </p:nvSpPr>
        <p:spPr>
          <a:xfrm>
            <a:off x="152400" y="1295400"/>
            <a:ext cx="89916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Chlorofluorocarbon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molecules _______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released from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conditioners,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spray cans,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extinguishers,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industry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84"/>
          <p:cNvSpPr txBox="1"/>
          <p:nvPr/>
        </p:nvSpPr>
        <p:spPr>
          <a:xfrm>
            <a:off x="457200" y="5334000"/>
            <a:ext cx="29337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3200" b="1" i="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destroy ozone</a:t>
            </a:r>
            <a:endParaRPr/>
          </a:p>
        </p:txBody>
      </p:sp>
      <p:sp>
        <p:nvSpPr>
          <p:cNvPr id="612" name="Google Shape;612;p84"/>
          <p:cNvSpPr txBox="1"/>
          <p:nvPr/>
        </p:nvSpPr>
        <p:spPr>
          <a:xfrm>
            <a:off x="5029200" y="6613525"/>
            <a:ext cx="28512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Font typeface="Calibri"/>
              <a:buNone/>
            </a:pPr>
            <a:r>
              <a:rPr lang="en-US" sz="1000" b="1" i="0" u="none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http://www.atm.ch.cam.ac.uk/tour/part3.html</a:t>
            </a:r>
            <a:endParaRPr/>
          </a:p>
        </p:txBody>
      </p:sp>
      <p:sp>
        <p:nvSpPr>
          <p:cNvPr id="613" name="Google Shape;613;p84"/>
          <p:cNvSpPr txBox="1"/>
          <p:nvPr/>
        </p:nvSpPr>
        <p:spPr>
          <a:xfrm>
            <a:off x="2362200" y="1828800"/>
            <a:ext cx="1627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sz="3200" b="1" i="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(CFC’s)</a:t>
            </a:r>
            <a:endParaRPr/>
          </a:p>
        </p:txBody>
      </p:sp>
      <p:pic>
        <p:nvPicPr>
          <p:cNvPr id="614" name="Google Shape;614;p84" descr="cfc destroy oz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1905000"/>
            <a:ext cx="5029200" cy="453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30" y="306525"/>
            <a:ext cx="7543800" cy="58197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idx="2"/>
          </p:nvPr>
        </p:nvSpPr>
        <p:spPr/>
      </p:sp>
      <p:sp>
        <p:nvSpPr>
          <p:cNvPr id="5" name="TextBox 4"/>
          <p:cNvSpPr txBox="1"/>
          <p:nvPr/>
        </p:nvSpPr>
        <p:spPr>
          <a:xfrm>
            <a:off x="678730" y="6429080"/>
            <a:ext cx="3368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http://www.footprintcalculator.org/signup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3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1" i="1" u="sng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Global Warming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Cause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excessive </a:t>
            </a: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greenhouse gases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such as CO</a:t>
            </a:r>
            <a:r>
              <a:rPr lang="en-US" sz="2800" b="0" i="0" u="none" strike="noStrike" cap="none" baseline="-25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CH</a:t>
            </a:r>
            <a:r>
              <a:rPr lang="en-US" sz="2800" b="0" i="0" u="none" strike="noStrike" cap="none" baseline="-25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in the atmosphere trap heat, leading to an abnormal increase in earth’s surface temperature</a:t>
            </a:r>
            <a:endParaRPr/>
          </a:p>
        </p:txBody>
      </p:sp>
      <p:pic>
        <p:nvPicPr>
          <p:cNvPr id="224" name="Google Shape;224;p34" descr="global_warming_diagra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151062"/>
            <a:ext cx="3810000" cy="377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Global Warming</a:t>
            </a:r>
            <a:endParaRPr/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1" i="0" u="sng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</a:t>
            </a:r>
            <a:r>
              <a:rPr lang="en-US" sz="2800" b="1" i="0" u="sng" strike="noStrike" cap="none" baseline="-25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comes from burning fossil fuels in power plants, factories, and cars.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1" name="Google Shape;231;p35" descr="greenhouse-gas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1689100"/>
            <a:ext cx="2895600" cy="2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 descr="6674315409_f496cb503e-landfill-methane-cap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4267200"/>
            <a:ext cx="3173412" cy="23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313" y="0"/>
            <a:ext cx="585787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0000" y="3055526"/>
            <a:ext cx="6924000" cy="380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609600" y="-10683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Tahoma"/>
              <a:buNone/>
            </a:pPr>
            <a:r>
              <a:rPr lang="en-US" sz="4400" b="0" i="1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Global Warming</a:t>
            </a:r>
            <a:endParaRPr dirty="0"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-48583" y="1657383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40"/>
              </a:buClr>
              <a:buSzPts val="2800"/>
              <a:buFont typeface="Noto Sans Symbols"/>
              <a:buChar char="⌑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Effects: with just a small increase in temperature weather patterns change worldwide.</a:t>
            </a:r>
            <a:endParaRPr dirty="0"/>
          </a:p>
        </p:txBody>
      </p:sp>
      <p:pic>
        <p:nvPicPr>
          <p:cNvPr id="249" name="Google Shape;249;p37" descr="2000431286900589948_rs_5_Deadliest_Effects_of_Global_Warming-s560x368-13431-58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13548" y="911258"/>
            <a:ext cx="4267200" cy="280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354" y="4017781"/>
            <a:ext cx="4553588" cy="2561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305" y="60559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https://www.nasa.gov/press-release/nasa-satellites-reveal-major-shifts-in-global-freshwater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arth">
  <a:themeElements>
    <a:clrScheme name="Earth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1380</Words>
  <Application>Microsoft Office PowerPoint</Application>
  <PresentationFormat>On-screen Show (4:3)</PresentationFormat>
  <Paragraphs>203</Paragraphs>
  <Slides>57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Calibri</vt:lpstr>
      <vt:lpstr>Noto Sans Symbols</vt:lpstr>
      <vt:lpstr>Tahoma</vt:lpstr>
      <vt:lpstr>Arial</vt:lpstr>
      <vt:lpstr>Earth</vt:lpstr>
      <vt:lpstr>1_Office Theme</vt:lpstr>
      <vt:lpstr>Office Theme</vt:lpstr>
      <vt:lpstr>Human Impact</vt:lpstr>
      <vt:lpstr>Those Pesky Humans!</vt:lpstr>
      <vt:lpstr>GLOBAL CLIMATE CHANGE AND ACID RAIN</vt:lpstr>
      <vt:lpstr>PowerPoint Presentation</vt:lpstr>
      <vt:lpstr>Human Activity and the Carbon Cycle</vt:lpstr>
      <vt:lpstr>Global Warming</vt:lpstr>
      <vt:lpstr>Global Warming</vt:lpstr>
      <vt:lpstr>PowerPoint Presentation</vt:lpstr>
      <vt:lpstr>Global Warming</vt:lpstr>
      <vt:lpstr>PowerPoint Presentation</vt:lpstr>
      <vt:lpstr>Global Warming</vt:lpstr>
      <vt:lpstr>PowerPoint Presentation</vt:lpstr>
      <vt:lpstr>Beach erosion in North Carolina</vt:lpstr>
      <vt:lpstr>Beach erosion in North Carolina</vt:lpstr>
      <vt:lpstr>PowerPoint Presentation</vt:lpstr>
      <vt:lpstr>PowerPoint Presentation</vt:lpstr>
      <vt:lpstr>Fill It In …</vt:lpstr>
      <vt:lpstr>Water cycle </vt:lpstr>
      <vt:lpstr>Acid Precipitation</vt:lpstr>
      <vt:lpstr>Acid Precipitation</vt:lpstr>
      <vt:lpstr>Acid precipitation in North Carolina Mountains</vt:lpstr>
      <vt:lpstr>Fill It In …</vt:lpstr>
      <vt:lpstr>Water Quality</vt:lpstr>
      <vt:lpstr>Water Quality</vt:lpstr>
      <vt:lpstr>Waste lagoons on North Carolina Hog Farms</vt:lpstr>
      <vt:lpstr>Waste lagoons on North Carolina Hog Farms</vt:lpstr>
      <vt:lpstr>Eutrophication </vt:lpstr>
      <vt:lpstr>PowerPoint Presentation</vt:lpstr>
      <vt:lpstr>PowerPoint Presentation</vt:lpstr>
      <vt:lpstr>Fill It In …</vt:lpstr>
      <vt:lpstr>Check Yourself!</vt:lpstr>
      <vt:lpstr>Check Yourself!</vt:lpstr>
      <vt:lpstr>Check Yourself!</vt:lpstr>
      <vt:lpstr>Check Yourself!</vt:lpstr>
      <vt:lpstr>How do humans negatively impact other species?</vt:lpstr>
      <vt:lpstr>BIODIVERSITY</vt:lpstr>
      <vt:lpstr>Causes of biodiversity loss:</vt:lpstr>
      <vt:lpstr>Causes of biodiversity loss:</vt:lpstr>
      <vt:lpstr>Causes of biodiversity loss:</vt:lpstr>
      <vt:lpstr>Fill It In …</vt:lpstr>
      <vt:lpstr>Causes of biodiversity loss:</vt:lpstr>
      <vt:lpstr>Causes of biodiversity loss:</vt:lpstr>
      <vt:lpstr>Causes of biodiversity loss:</vt:lpstr>
      <vt:lpstr>Causes of biodiversity loss:</vt:lpstr>
      <vt:lpstr>Causes of biodiversity loss:</vt:lpstr>
      <vt:lpstr>Causes of biodiversity loss:</vt:lpstr>
      <vt:lpstr>Causes of biodiversity loss:</vt:lpstr>
      <vt:lpstr>PowerPoint Presentation</vt:lpstr>
      <vt:lpstr>Causes of biodiversity loss:</vt:lpstr>
      <vt:lpstr>Causes of biodiversity loss:</vt:lpstr>
      <vt:lpstr>Fill It In …</vt:lpstr>
      <vt:lpstr>Effects of biodiversity loss:</vt:lpstr>
      <vt:lpstr>Effects of biodiversity loss:</vt:lpstr>
      <vt:lpstr>Check Yourself!</vt:lpstr>
      <vt:lpstr>OZONE LAYER</vt:lpstr>
      <vt:lpstr>What’s the cause of Ozone Depletion?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Impact</dc:title>
  <dc:creator>Harabin, Richard</dc:creator>
  <cp:lastModifiedBy>Harabin, Richard</cp:lastModifiedBy>
  <cp:revision>5</cp:revision>
  <dcterms:modified xsi:type="dcterms:W3CDTF">2019-05-24T12:00:57Z</dcterms:modified>
</cp:coreProperties>
</file>