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312275"/>
  <p:embeddedFontLst>
    <p:embeddedFont>
      <p:font typeface="Sigmar One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SigmarOn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555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84555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4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21b313b6a_0_0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21b313b6a_0_0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421b313b6a_0_0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3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eaf77bfb_0_0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1eaf77bfb_0_0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1eaf77bfb_0_0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eaf77bfb_0_8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1eaf77bfb_0_8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1eaf77bfb_0_8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372753341_0_0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372753341_0_0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372753341_0_0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372753341_0_11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372753341_0_11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3372753341_0_11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242e43182_0_0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242e43182_0_0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4242e43182_0_0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21b313b6a_0_7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21b313b6a_0_7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421b313b6a_0_7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21b313b6a_0_14:notes"/>
          <p:cNvSpPr/>
          <p:nvPr>
            <p:ph idx="2" type="sldImg"/>
          </p:nvPr>
        </p:nvSpPr>
        <p:spPr>
          <a:xfrm>
            <a:off x="1101725" y="698500"/>
            <a:ext cx="4654500" cy="3492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21b313b6a_0_14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421b313b6a_0_14:notes"/>
          <p:cNvSpPr txBox="1"/>
          <p:nvPr>
            <p:ph idx="12" type="sldNum"/>
          </p:nvPr>
        </p:nvSpPr>
        <p:spPr>
          <a:xfrm>
            <a:off x="3884612" y="8845550"/>
            <a:ext cx="2971800" cy="465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Plant cells are surrounded by a rigid outer wall composed of cellulose.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The cell wall can also contain other components, mainly lignin.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sng" cap="none" strike="noStrike"/>
              <a:t>Lignin</a:t>
            </a:r>
            <a:r>
              <a:rPr b="0" i="0" lang="en-US" sz="1800" u="none" cap="none" strike="noStrike"/>
              <a:t>: fills in the spaces between cellulose molecules which makes the cell wall even stronger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Major component of wood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Present in cells that make up the vascular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Plant cells glued together by </a:t>
            </a:r>
            <a:r>
              <a:rPr b="0" i="0" lang="en-US" sz="1800" u="sng" cap="none" strike="noStrike"/>
              <a:t>pectin</a:t>
            </a:r>
            <a:endParaRPr/>
          </a:p>
        </p:txBody>
      </p:sp>
      <p:sp>
        <p:nvSpPr>
          <p:cNvPr id="155" name="Google Shape;155;p9:notes"/>
          <p:cNvSpPr txBox="1"/>
          <p:nvPr/>
        </p:nvSpPr>
        <p:spPr>
          <a:xfrm>
            <a:off x="3884612" y="884555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/>
          <p:nvPr>
            <p:ph idx="2" type="sldImg"/>
          </p:nvPr>
        </p:nvSpPr>
        <p:spPr>
          <a:xfrm>
            <a:off x="1101725" y="698500"/>
            <a:ext cx="4654550" cy="3492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Largest organelle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Usually one per cell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Typically the easiest organelle to see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Contains the DNA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Surrounded by the nuclear envelope which is a double-layered membrane containing nuclear pores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Pores allow certain substances to pass from the cytoplasm to the nucleus and vice versa.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0" i="0" lang="en-US" sz="1800" u="none" cap="none" strike="noStrike"/>
              <a:t>Pores are a selective filter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65" name="Google Shape;165;p11:notes"/>
          <p:cNvSpPr txBox="1"/>
          <p:nvPr/>
        </p:nvSpPr>
        <p:spPr>
          <a:xfrm>
            <a:off x="3884612" y="8845550"/>
            <a:ext cx="2971800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lip Art and Text" type="clipArtAndTx">
  <p:cSld name="CLIPART_AND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Google Shape;23;p3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4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26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Relationship Id="rId4" Type="http://schemas.openxmlformats.org/officeDocument/2006/relationships/image" Target="../media/image23.jpg"/><Relationship Id="rId5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Relationship Id="rId4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2XxPAlOJefs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685800" y="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Cell Organelles!</a:t>
            </a:r>
            <a:endParaRPr/>
          </a:p>
        </p:txBody>
      </p:sp>
      <p:pic>
        <p:nvPicPr>
          <p:cNvPr descr="Animal-Cell"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9900" y="1773650"/>
            <a:ext cx="4761000" cy="4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2489200"/>
            <a:ext cx="4559300" cy="33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>
            <p:ph type="title"/>
          </p:nvPr>
        </p:nvSpPr>
        <p:spPr>
          <a:xfrm>
            <a:off x="228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Nucleolus</a:t>
            </a:r>
            <a:endParaRPr/>
          </a:p>
        </p:txBody>
      </p:sp>
      <p:sp>
        <p:nvSpPr>
          <p:cNvPr id="179" name="Google Shape;179;p24"/>
          <p:cNvSpPr txBox="1"/>
          <p:nvPr>
            <p:ph idx="1" type="body"/>
          </p:nvPr>
        </p:nvSpPr>
        <p:spPr>
          <a:xfrm>
            <a:off x="304800" y="1524000"/>
            <a:ext cx="3429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Small, dense region in the middle of the nucleus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where ribosomes are formed.</a:t>
            </a:r>
            <a:endParaRPr/>
          </a:p>
        </p:txBody>
      </p:sp>
      <p:cxnSp>
        <p:nvCxnSpPr>
          <p:cNvPr id="180" name="Google Shape;180;p24"/>
          <p:cNvCxnSpPr/>
          <p:nvPr/>
        </p:nvCxnSpPr>
        <p:spPr>
          <a:xfrm>
            <a:off x="4572000" y="1219200"/>
            <a:ext cx="2362200" cy="23622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990600" y="228600"/>
            <a:ext cx="3886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Cytoplasm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304800" y="1447800"/>
            <a:ext cx="419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Clear fluid within cell that contains all organelles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Moves materials throughout the cell</a:t>
            </a:r>
            <a:endParaRPr/>
          </a:p>
        </p:txBody>
      </p:sp>
      <p:pic>
        <p:nvPicPr>
          <p:cNvPr descr="cytoplas" id="187" name="Google Shape;187;p25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7875" y="228600"/>
            <a:ext cx="2695575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 cell"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76600"/>
            <a:ext cx="3962400" cy="3279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25"/>
          <p:cNvCxnSpPr/>
          <p:nvPr/>
        </p:nvCxnSpPr>
        <p:spPr>
          <a:xfrm flipH="1" rot="10800000">
            <a:off x="1524000" y="5410200"/>
            <a:ext cx="4267200" cy="228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90" name="Google Shape;190;p25"/>
          <p:cNvCxnSpPr/>
          <p:nvPr/>
        </p:nvCxnSpPr>
        <p:spPr>
          <a:xfrm flipH="1" rot="10800000">
            <a:off x="1524000" y="4038600"/>
            <a:ext cx="5334000" cy="1600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91" name="Google Shape;191;p25"/>
          <p:cNvSpPr txBox="1"/>
          <p:nvPr/>
        </p:nvSpPr>
        <p:spPr>
          <a:xfrm>
            <a:off x="228600" y="5029200"/>
            <a:ext cx="1371600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Times New Roman"/>
              <a:buNone/>
            </a:pPr>
            <a:r>
              <a:rPr b="1" i="0" lang="en-US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the light blue/gray stuff in this picture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685800" y="228600"/>
            <a:ext cx="403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Ribosomes</a:t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304800" y="1524000"/>
            <a:ext cx="4343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proteins in the cell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be free in cytoplasm or attached to 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Proteins are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vital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life – THE MOST IMPORTANT PRODUCT OF THE CELL!!</a:t>
            </a:r>
            <a:endParaRPr/>
          </a:p>
        </p:txBody>
      </p:sp>
      <p:pic>
        <p:nvPicPr>
          <p:cNvPr descr="endo" id="198" name="Google Shape;198;p26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609600"/>
            <a:ext cx="4191000" cy="246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karyote" id="199" name="Google Shape;1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343400"/>
            <a:ext cx="411480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/>
          <p:nvPr/>
        </p:nvSpPr>
        <p:spPr>
          <a:xfrm>
            <a:off x="5486400" y="3657600"/>
            <a:ext cx="28194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prokaryotes and eukaryotes</a:t>
            </a:r>
            <a:endParaRPr/>
          </a:p>
        </p:txBody>
      </p:sp>
      <p:cxnSp>
        <p:nvCxnSpPr>
          <p:cNvPr id="201" name="Google Shape;201;p26"/>
          <p:cNvCxnSpPr/>
          <p:nvPr/>
        </p:nvCxnSpPr>
        <p:spPr>
          <a:xfrm>
            <a:off x="6172200" y="3962400"/>
            <a:ext cx="228600" cy="30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2" name="Google Shape;202;p26"/>
          <p:cNvCxnSpPr/>
          <p:nvPr/>
        </p:nvCxnSpPr>
        <p:spPr>
          <a:xfrm rot="10800000">
            <a:off x="7391400" y="3276600"/>
            <a:ext cx="76200" cy="381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990600" y="228600"/>
            <a:ext cx="7924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Golgi Apparatus </a:t>
            </a:r>
            <a:r>
              <a:rPr b="0" i="0" lang="en-US" sz="36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(Bodies)</a:t>
            </a:r>
            <a:endParaRPr/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381000" y="1676400"/>
            <a:ext cx="41148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Stacks of membranes used for storing, modifying, or packaging (the cell’s packaging plant!)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Packaged chemicals can be stored inside the cell or move outside the cell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that make saliva or hormones have many Golgi bodies</a:t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8800" y="3352800"/>
            <a:ext cx="320040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lgi" id="210" name="Google Shape;210;p27"/>
          <p:cNvPicPr preferRelativeResize="0"/>
          <p:nvPr>
            <p:ph idx="2" type="clip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636712"/>
            <a:ext cx="3352800" cy="2030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Endoplasmic Reticulum</a:t>
            </a:r>
            <a:endParaRPr/>
          </a:p>
        </p:txBody>
      </p:sp>
      <p:sp>
        <p:nvSpPr>
          <p:cNvPr id="216" name="Google Shape;216;p28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Series of folded membranes that form sacs or tubes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types – smooth and rough</a:t>
            </a:r>
            <a:endParaRPr/>
          </a:p>
        </p:txBody>
      </p:sp>
      <p:pic>
        <p:nvPicPr>
          <p:cNvPr descr="er" id="217" name="Google Shape;217;p28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81200"/>
            <a:ext cx="4495800" cy="37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6858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Smooth ER vs. Rough ER</a:t>
            </a:r>
            <a:endParaRPr/>
          </a:p>
        </p:txBody>
      </p:sp>
      <p:pic>
        <p:nvPicPr>
          <p:cNvPr descr="er golgi 2"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143000"/>
            <a:ext cx="4953000" cy="43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152400" y="1371600"/>
            <a:ext cx="19812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igmar One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Smooth 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Smooth - no ribosomes!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Synthesizes (makes) lipids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Detoxifies drugs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7315200" y="1073150"/>
            <a:ext cx="16764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igmar One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Rough 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Ribosomes make it look rough or bumpy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Ribosomes synthesize (make) proteins, so the Rough ER is where this happens!</a:t>
            </a:r>
            <a:endParaRPr/>
          </a:p>
        </p:txBody>
      </p:sp>
      <p:cxnSp>
        <p:nvCxnSpPr>
          <p:cNvPr id="226" name="Google Shape;226;p29"/>
          <p:cNvCxnSpPr/>
          <p:nvPr/>
        </p:nvCxnSpPr>
        <p:spPr>
          <a:xfrm>
            <a:off x="1752600" y="1828800"/>
            <a:ext cx="533400" cy="2057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27" name="Google Shape;227;p29"/>
          <p:cNvCxnSpPr/>
          <p:nvPr/>
        </p:nvCxnSpPr>
        <p:spPr>
          <a:xfrm flipH="1">
            <a:off x="3886200" y="1524000"/>
            <a:ext cx="3429000" cy="990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type="title"/>
          </p:nvPr>
        </p:nvSpPr>
        <p:spPr>
          <a:xfrm>
            <a:off x="4419600" y="0"/>
            <a:ext cx="449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Lysosomes</a:t>
            </a:r>
            <a:endParaRPr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5029200" y="1066800"/>
            <a:ext cx="39624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animal cells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Full of digestive enzymes to digest unwanted particles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white blood cells to destroy bacteria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Clean-up crew!</a:t>
            </a:r>
            <a:endParaRPr/>
          </a:p>
        </p:txBody>
      </p:sp>
      <p:pic>
        <p:nvPicPr>
          <p:cNvPr descr="00016766" id="234" name="Google Shape;234;p3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4038600" cy="2732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soomes" id="235" name="Google Shape;23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3352800"/>
            <a:ext cx="4114800" cy="3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4687887"/>
            <a:ext cx="4724400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0" y="0"/>
            <a:ext cx="4724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Vacuoles</a:t>
            </a:r>
            <a:endParaRPr/>
          </a:p>
        </p:txBody>
      </p:sp>
      <p:sp>
        <p:nvSpPr>
          <p:cNvPr id="242" name="Google Shape;242;p31"/>
          <p:cNvSpPr txBox="1"/>
          <p:nvPr>
            <p:ph idx="1" type="body"/>
          </p:nvPr>
        </p:nvSpPr>
        <p:spPr>
          <a:xfrm>
            <a:off x="152400" y="762000"/>
            <a:ext cx="4648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 food, water, or waste materials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plant cells, one large vacuole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animal cells, a few small ones</a:t>
            </a:r>
            <a:endParaRPr/>
          </a:p>
        </p:txBody>
      </p:sp>
      <p:pic>
        <p:nvPicPr>
          <p:cNvPr descr="vacuole" id="243" name="Google Shape;243;p3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81000"/>
            <a:ext cx="3886200" cy="3859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ysoomes" id="244" name="Google Shape;24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733800"/>
            <a:ext cx="3581400" cy="286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/>
          <p:nvPr/>
        </p:nvSpPr>
        <p:spPr>
          <a:xfrm>
            <a:off x="5486400" y="4953000"/>
            <a:ext cx="3200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Vacuoles and lysosomes working together! Amazing! Astounding!</a:t>
            </a:r>
            <a:endParaRPr/>
          </a:p>
        </p:txBody>
      </p:sp>
      <p:cxnSp>
        <p:nvCxnSpPr>
          <p:cNvPr id="246" name="Google Shape;246;p31"/>
          <p:cNvCxnSpPr/>
          <p:nvPr/>
        </p:nvCxnSpPr>
        <p:spPr>
          <a:xfrm flipH="1">
            <a:off x="4648200" y="5638800"/>
            <a:ext cx="609600" cy="76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/>
          <p:nvPr>
            <p:ph type="title"/>
          </p:nvPr>
        </p:nvSpPr>
        <p:spPr>
          <a:xfrm>
            <a:off x="-195125" y="0"/>
            <a:ext cx="5232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Chloroplasts</a:t>
            </a:r>
            <a:endParaRPr/>
          </a:p>
        </p:txBody>
      </p:sp>
      <p:sp>
        <p:nvSpPr>
          <p:cNvPr id="252" name="Google Shape;252;p32"/>
          <p:cNvSpPr txBox="1"/>
          <p:nvPr>
            <p:ph idx="1" type="body"/>
          </p:nvPr>
        </p:nvSpPr>
        <p:spPr>
          <a:xfrm>
            <a:off x="4800600" y="779775"/>
            <a:ext cx="4191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eukaryotic plant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Capture light energy and convert it into chemical energy during </a:t>
            </a:r>
            <a:r>
              <a:rPr b="0" i="0" lang="en-US" sz="28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pic>
        <p:nvPicPr>
          <p:cNvPr descr="chloroplast" id="253" name="Google Shape;2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" y="1981200"/>
            <a:ext cx="4191000" cy="39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3756092"/>
            <a:ext cx="3886200" cy="2914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>
            <p:ph type="title"/>
          </p:nvPr>
        </p:nvSpPr>
        <p:spPr>
          <a:xfrm>
            <a:off x="2819400" y="152400"/>
            <a:ext cx="601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Mitochondria</a:t>
            </a:r>
            <a:endParaRPr/>
          </a:p>
        </p:txBody>
      </p:sp>
      <p:sp>
        <p:nvSpPr>
          <p:cNvPr id="260" name="Google Shape;260;p33"/>
          <p:cNvSpPr txBox="1"/>
          <p:nvPr>
            <p:ph idx="1" type="body"/>
          </p:nvPr>
        </p:nvSpPr>
        <p:spPr>
          <a:xfrm>
            <a:off x="4191000" y="1371600"/>
            <a:ext cx="47244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Energy producers – the “powerhouse” of the cell!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 chemical energy into useable energy thru cell respiration (Glucose→ ATP)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animal and plant cells</a:t>
            </a:r>
            <a:endParaRPr/>
          </a:p>
        </p:txBody>
      </p:sp>
      <p:pic>
        <p:nvPicPr>
          <p:cNvPr descr="mitochondria" id="261" name="Google Shape;261;p33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2500312" cy="2559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tochondria" id="262" name="Google Shape;2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124200"/>
            <a:ext cx="3352800" cy="299561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/>
          <p:nvPr/>
        </p:nvSpPr>
        <p:spPr>
          <a:xfrm>
            <a:off x="4572000" y="4267200"/>
            <a:ext cx="4038600" cy="1089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mitochondria in muscle cells – why??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4" name="Google Shape;264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086400"/>
            <a:ext cx="4038600" cy="184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300" y="936329"/>
            <a:ext cx="7162026" cy="485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Cytoskeleton</a:t>
            </a:r>
            <a:endParaRPr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304800" y="1600200"/>
            <a:ext cx="37338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Overlapping network of filaments and fibers that support the cell and help it maintain its shape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also help cells move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Microfilaments and microtubules</a:t>
            </a:r>
            <a:endParaRPr/>
          </a:p>
        </p:txBody>
      </p:sp>
      <p:pic>
        <p:nvPicPr>
          <p:cNvPr descr="cytoskeleton" id="271" name="Google Shape;2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1295400"/>
            <a:ext cx="3048000" cy="32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4038600"/>
            <a:ext cx="3576637" cy="27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>
            <p:ph type="title"/>
          </p:nvPr>
        </p:nvSpPr>
        <p:spPr>
          <a:xfrm>
            <a:off x="4114800" y="228600"/>
            <a:ext cx="441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Centrioles</a:t>
            </a:r>
            <a:endParaRPr/>
          </a:p>
        </p:txBody>
      </p:sp>
      <p:sp>
        <p:nvSpPr>
          <p:cNvPr id="278" name="Google Shape;278;p35"/>
          <p:cNvSpPr txBox="1"/>
          <p:nvPr>
            <p:ph idx="1" type="body"/>
          </p:nvPr>
        </p:nvSpPr>
        <p:spPr>
          <a:xfrm>
            <a:off x="685800" y="914400"/>
            <a:ext cx="3429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migrate to either side of the cell and help to pull it apart during cell division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found in animal cells!</a:t>
            </a:r>
            <a:endParaRPr/>
          </a:p>
        </p:txBody>
      </p:sp>
      <p:pic>
        <p:nvPicPr>
          <p:cNvPr descr="Animal-Cell" id="279" name="Google Shape;27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524000"/>
            <a:ext cx="4041775" cy="401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35"/>
          <p:cNvCxnSpPr/>
          <p:nvPr/>
        </p:nvCxnSpPr>
        <p:spPr>
          <a:xfrm flipH="1" rot="10800000">
            <a:off x="5257800" y="4876800"/>
            <a:ext cx="838200" cy="13716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81" name="Google Shape;281;p35"/>
          <p:cNvSpPr txBox="1"/>
          <p:nvPr/>
        </p:nvSpPr>
        <p:spPr>
          <a:xfrm>
            <a:off x="4648200" y="6248400"/>
            <a:ext cx="3581400" cy="423862"/>
          </a:xfrm>
          <a:prstGeom prst="rect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Centrioles are made of microtubules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/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Flagellum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152400" y="1066800"/>
            <a:ext cx="8807450" cy="505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of the cytoskeleton- Allows movement, main source of transportation for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some animals and some prokaryotes have these</a:t>
            </a:r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719387"/>
            <a:ext cx="316865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200400"/>
            <a:ext cx="39020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7600" y="4140200"/>
            <a:ext cx="3048000" cy="27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"/>
          <p:cNvSpPr txBox="1"/>
          <p:nvPr>
            <p:ph type="title"/>
          </p:nvPr>
        </p:nvSpPr>
        <p:spPr>
          <a:xfrm>
            <a:off x="6254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1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Cilia/Pili</a:t>
            </a:r>
            <a:endParaRPr/>
          </a:p>
        </p:txBody>
      </p:sp>
      <p:sp>
        <p:nvSpPr>
          <p:cNvPr id="296" name="Google Shape;296;p37"/>
          <p:cNvSpPr txBox="1"/>
          <p:nvPr>
            <p:ph idx="1" type="body"/>
          </p:nvPr>
        </p:nvSpPr>
        <p:spPr>
          <a:xfrm>
            <a:off x="457200" y="990600"/>
            <a:ext cx="8229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Extension of the cytoskeleton- Allows things to move around the cell. Propels mucus in your throat, helps with hearing in your ears, and helps move food particles in your stomach.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some animal cells and some prokaryotes</a:t>
            </a:r>
            <a:endParaRPr/>
          </a:p>
        </p:txBody>
      </p:sp>
      <p:pic>
        <p:nvPicPr>
          <p:cNvPr id="297" name="Google Shape;29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543300"/>
            <a:ext cx="390207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aculty.clintoncc.suny.edu/faculty/michael.gregory/files/bio%20101/bio%20101%20lectures/cells/paramecium_stained.jpg" id="298" name="Google Shape;298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3981450"/>
            <a:ext cx="34385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5965"/>
            <a:ext cx="9144000" cy="5706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8"/>
          <p:cNvSpPr txBox="1"/>
          <p:nvPr/>
        </p:nvSpPr>
        <p:spPr>
          <a:xfrm>
            <a:off x="1102175" y="227425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 time</a:t>
            </a:r>
            <a:endParaRPr/>
          </a:p>
        </p:txBody>
      </p:sp>
      <p:sp>
        <p:nvSpPr>
          <p:cNvPr id="314" name="Google Shape;314;p39"/>
          <p:cNvSpPr txBox="1"/>
          <p:nvPr>
            <p:ph idx="1" type="body"/>
          </p:nvPr>
        </p:nvSpPr>
        <p:spPr>
          <a:xfrm>
            <a:off x="475850" y="476650"/>
            <a:ext cx="21135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https://www.youtube.com/watch?v=2XxPAlOJefs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https://www.youtube.com/watch?v=6uLUVI3Y0q0</a:t>
            </a:r>
            <a:endParaRPr/>
          </a:p>
        </p:txBody>
      </p:sp>
      <p:pic>
        <p:nvPicPr>
          <p:cNvPr id="315" name="Google Shape;31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6575" y="133350"/>
            <a:ext cx="5715000" cy="65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138" y="2171300"/>
            <a:ext cx="6993125" cy="27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874750" y="349900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http://www.sumanasinc.com/webcontent/animations/content/organelles.html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Cell organelles work together</a:t>
            </a:r>
            <a:endParaRPr/>
          </a:p>
        </p:txBody>
      </p:sp>
      <p:sp>
        <p:nvSpPr>
          <p:cNvPr id="331" name="Google Shape;331;p4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775" y="1752600"/>
            <a:ext cx="5422450" cy="43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/>
          <p:nvPr/>
        </p:nvSpPr>
        <p:spPr>
          <a:xfrm>
            <a:off x="685800" y="472350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https://www.youtube.com/watch?v=26y1PCkWiIc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150" y="749300"/>
            <a:ext cx="7636926" cy="57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3" y="1071563"/>
            <a:ext cx="856297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8551826" cy="57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191000" y="228600"/>
            <a:ext cx="4953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Organelles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572000" y="1143000"/>
            <a:ext cx="441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Specialized subunits of cells that have a particular function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Prokaryotes have a few (e.g., ribosomes)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Eukaryotes have many, usually surrounded by a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where we get the term “Membrane-bound organelles”</a:t>
            </a:r>
            <a:endParaRPr/>
          </a:p>
        </p:txBody>
      </p:sp>
      <p:pic>
        <p:nvPicPr>
          <p:cNvPr descr="Animal-Cell" id="142" name="Google Shape;142;p2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" y="2070100"/>
            <a:ext cx="4052887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91800" y="219000"/>
            <a:ext cx="7347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http://learn.genetics.utah.edu/content/cells/insideacell/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4191000" y="228600"/>
            <a:ext cx="4953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Cell Membrane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4572000" y="1143000"/>
            <a:ext cx="441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called plasma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Protects and supports the cell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what enters and leaves the cell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 lipid bilayer (what does this mean??)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all types of cells – prokaryotes and eukaryotes!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ell_membrane" id="150" name="Google Shape;150;p21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19100"/>
            <a:ext cx="3810000" cy="285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737575" y="3490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boundary between the cell’s internal and external environments; maintains </a:t>
            </a:r>
            <a:r>
              <a:rPr b="1"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homeostasis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type="title"/>
          </p:nvPr>
        </p:nvSpPr>
        <p:spPr>
          <a:xfrm>
            <a:off x="685800" y="2286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Cell Wall</a:t>
            </a:r>
            <a:endParaRPr/>
          </a:p>
        </p:txBody>
      </p:sp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152400" y="1066800"/>
            <a:ext cx="4419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in eukaryotic plant cells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function is protection and support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Outside of cell membrane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Made of cellulose (a carb!)</a:t>
            </a:r>
            <a:endParaRPr/>
          </a:p>
        </p:txBody>
      </p:sp>
      <p:pic>
        <p:nvPicPr>
          <p:cNvPr descr="plantcell" id="159" name="Google Shape;159;p22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752600"/>
            <a:ext cx="4572000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2"/>
          <p:cNvCxnSpPr/>
          <p:nvPr/>
        </p:nvCxnSpPr>
        <p:spPr>
          <a:xfrm>
            <a:off x="5334000" y="1066800"/>
            <a:ext cx="381000" cy="914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61" name="Google Shape;161;p22"/>
          <p:cNvCxnSpPr/>
          <p:nvPr/>
        </p:nvCxnSpPr>
        <p:spPr>
          <a:xfrm flipH="1" rot="10800000">
            <a:off x="3581400" y="5867400"/>
            <a:ext cx="1371600" cy="609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09600" y="0"/>
            <a:ext cx="4648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igmar One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Sigmar One"/>
                <a:ea typeface="Sigmar One"/>
                <a:cs typeface="Sigmar One"/>
                <a:sym typeface="Sigmar One"/>
              </a:rPr>
              <a:t>The Nucleus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85100" y="719275"/>
            <a:ext cx="4953000" cy="49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Controls most activities in the cell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Contains DNA – the coded instructions for making proteins and other molecules for the cell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nuclear envelope has nuclear pores, where things can enter or leave</a:t>
            </a:r>
            <a:endParaRPr/>
          </a:p>
        </p:txBody>
      </p:sp>
      <p:pic>
        <p:nvPicPr>
          <p:cNvPr descr="Animal-Cell"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6800" y="990600"/>
            <a:ext cx="3000000" cy="297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3"/>
          <p:cNvCxnSpPr/>
          <p:nvPr/>
        </p:nvCxnSpPr>
        <p:spPr>
          <a:xfrm rot="10800000">
            <a:off x="7110600" y="2626550"/>
            <a:ext cx="152400" cy="32004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71" name="Google Shape;171;p23"/>
          <p:cNvSpPr txBox="1"/>
          <p:nvPr/>
        </p:nvSpPr>
        <p:spPr>
          <a:xfrm>
            <a:off x="6822250" y="6172200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igmar One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See?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188325" y="4351275"/>
            <a:ext cx="5869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</a:t>
            </a:r>
            <a:r>
              <a:rPr b="1"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EUKARYOTIC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 and animal cells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