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estrial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79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3999" cy="100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3999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6096000" y="34"/>
            <a:ext cx="6096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54001" y="1644233"/>
            <a:ext cx="5393599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54001" y="3737433"/>
            <a:ext cx="5393599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586000" y="965601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799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799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99" cy="273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5601" y="3778833"/>
            <a:ext cx="11360799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marL="609585" lvl="5" indent="-1268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marL="1219170" lvl="6" indent="-12669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marL="1828754" lvl="7" indent="-1265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marL="2438339" lvl="8" indent="-1263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•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154" algn="l" rtl="0">
              <a:lnSpc>
                <a:spcPct val="115000"/>
              </a:lnSpc>
              <a:spcBef>
                <a:spcPts val="747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–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•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–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»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7154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•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•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Questrial"/>
              <a:buChar char="•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7154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67"/>
              <a:buFont typeface="Questrial"/>
              <a:buChar char="•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799" cy="6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799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200" cy="6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est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lvl="5" indent="-1268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lvl="6" indent="-12669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lvl="7" indent="-1265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lvl="8" indent="-1263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609601" y="6245225"/>
            <a:ext cx="2844799" cy="4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737601" y="6245225"/>
            <a:ext cx="2844799" cy="4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9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443201" y="1536633"/>
            <a:ext cx="533319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hbbFd4ic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598" y="20216"/>
            <a:ext cx="11360799" cy="231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AKA Plasma Membrane, Phospholipid Bilayer, Semi Permeable.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820" y="2339909"/>
            <a:ext cx="4070352" cy="407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the Cell Membrane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609598" y="2174875"/>
            <a:ext cx="5386799" cy="6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3733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Pass Directly Through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609599" y="2941855"/>
            <a:ext cx="5386799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Char char="-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Char char="-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Oils</a:t>
            </a:r>
            <a:endParaRPr/>
          </a:p>
          <a:p>
            <a:pPr marL="380990" marR="0" lvl="0" indent="-26669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3"/>
          </p:nvPr>
        </p:nvSpPr>
        <p:spPr>
          <a:xfrm>
            <a:off x="6195605" y="2174874"/>
            <a:ext cx="5998633" cy="6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3733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Need a Protein Channel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4"/>
          </p:nvPr>
        </p:nvSpPr>
        <p:spPr>
          <a:xfrm>
            <a:off x="6786211" y="2814873"/>
            <a:ext cx="53892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Char char="-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Char char="-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Salt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Char char="-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</p:txBody>
      </p:sp>
      <p:cxnSp>
        <p:nvCxnSpPr>
          <p:cNvPr id="160" name="Google Shape;160;p25"/>
          <p:cNvCxnSpPr/>
          <p:nvPr/>
        </p:nvCxnSpPr>
        <p:spPr>
          <a:xfrm>
            <a:off x="6096000" y="1600201"/>
            <a:ext cx="0" cy="5165873"/>
          </a:xfrm>
          <a:prstGeom prst="straightConnector1">
            <a:avLst/>
          </a:prstGeom>
          <a:noFill/>
          <a:ln w="9525" cap="flat" cmpd="sng">
            <a:solidFill>
              <a:srgbClr val="00958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5"/>
          <p:cNvCxnSpPr/>
          <p:nvPr/>
        </p:nvCxnSpPr>
        <p:spPr>
          <a:xfrm rot="10800000">
            <a:off x="0" y="16002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0958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800" y="2941854"/>
            <a:ext cx="4250204" cy="306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04801" y="1600200"/>
            <a:ext cx="107949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Span the phospholipid bilayer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as a door in the membrane</a:t>
            </a:r>
            <a:endParaRPr sz="37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457189" algn="l" rtl="0">
              <a:lnSpc>
                <a:spcPct val="115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shape when they interact with solute  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water-soluble substances across a membrane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passive or active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867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 Proteins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274633"/>
            <a:ext cx="2743200" cy="27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 Membrane Structure</a:t>
            </a:r>
            <a:endParaRPr/>
          </a:p>
        </p:txBody>
      </p:sp>
      <p:pic>
        <p:nvPicPr>
          <p:cNvPr id="175" name="Google Shape;17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397001"/>
            <a:ext cx="9448800" cy="487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867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 Membrane Function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120522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a barrier b/w inside &amp; outside of cell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</a:pPr>
            <a:r>
              <a:rPr lang="en-US"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that pass through the entire bilayer act a channel to transport large substances OR transport substances against their gradients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-165101" y="0"/>
            <a:ext cx="1231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 Membrane: Selectively Permeability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609600" y="159226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marR="0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PASS THRU MEMBRANE</a:t>
            </a:r>
            <a:endParaRPr/>
          </a:p>
          <a:p>
            <a:pPr marL="457189" marR="0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</a:t>
            </a:r>
            <a:endParaRPr/>
          </a:p>
          <a:p>
            <a:pPr marL="457189" marR="0" lvl="0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(non-polar)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polar water molecules (slip through gaps in the non-polar lipid bilayer that occur when the fatty acid tails bend)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marR="0" lvl="0" indent="-45718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PASS THRU  MEMBRANE 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Ions (charged)</a:t>
            </a:r>
            <a:endParaRPr/>
          </a:p>
          <a:p>
            <a:pPr marL="457189" marR="0" lvl="0" indent="-457189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polar molecules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&amp; Label a Cell Membrane</a:t>
            </a:r>
            <a:endParaRPr sz="5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Worksheet Side 1</a:t>
            </a:r>
            <a:endParaRPr sz="5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9201" y="1725515"/>
            <a:ext cx="5086351" cy="508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belongs in the boxes?</a:t>
            </a:r>
            <a:endParaRPr sz="6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467913"/>
            <a:ext cx="9245600" cy="525476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9105900" y="3771900"/>
            <a:ext cx="952500" cy="495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1600200" y="2667000"/>
            <a:ext cx="1409700" cy="419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1701800" y="4775200"/>
            <a:ext cx="1003300" cy="266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7404100" y="2324100"/>
            <a:ext cx="1346200" cy="3429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6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#3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701800" y="2667000"/>
            <a:ext cx="130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Closure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0" y="1417837"/>
            <a:ext cx="121920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marR="0" lvl="0" indent="-6095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-"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3 organic molecules are the cell membrane made up of?</a:t>
            </a:r>
            <a:endParaRPr/>
          </a:p>
          <a:p>
            <a:pPr marL="609585" marR="0" lvl="0" indent="-60958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-"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two parts make up a phospholipid?</a:t>
            </a:r>
            <a:endParaRPr/>
          </a:p>
          <a:p>
            <a:pPr marL="609585" marR="0" lvl="0" indent="-60958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-"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an example of a concentration gradient.</a:t>
            </a:r>
            <a:endParaRPr/>
          </a:p>
          <a:p>
            <a:pPr marL="609585" marR="0" lvl="0" indent="-30478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30478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37253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3733"/>
              <a:buFont typeface="Arial"/>
              <a:buNone/>
            </a:pPr>
            <a:endParaRPr sz="373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17161" y="177800"/>
            <a:ext cx="923004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up of 3 organic molecules: </a:t>
            </a:r>
            <a:b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Lipids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Proteins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Carbohydrates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allows </a:t>
            </a: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to pass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while blocking others out.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600" y="1508709"/>
            <a:ext cx="4816845" cy="534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Phospholipids</a:t>
            </a:r>
            <a:endParaRPr/>
          </a:p>
        </p:txBody>
      </p:sp>
      <p:pic>
        <p:nvPicPr>
          <p:cNvPr id="87" name="Google Shape;8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0755" y="1502748"/>
            <a:ext cx="145573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5089525" y="2170114"/>
            <a:ext cx="4511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419600" y="2503489"/>
            <a:ext cx="71628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Phospholipids contain……. </a:t>
            </a:r>
            <a:endParaRPr/>
          </a:p>
          <a:p>
            <a:pPr marL="342891" marR="0" lvl="0" indent="-342891" algn="l" rtl="0"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lphaUcParenR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hydrophilic phosphate head &amp;</a:t>
            </a:r>
            <a:endParaRPr/>
          </a:p>
          <a:p>
            <a:pPr marL="342891" marR="0" lvl="0" indent="-342891" algn="l" rtl="0"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lphaUcParenR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hydrophobic fatty acid tails   </a:t>
            </a:r>
            <a:endParaRPr/>
          </a:p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527137" y="1433515"/>
            <a:ext cx="7492757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Hydrophilic, Water-Loving, &amp; Polar</a:t>
            </a:r>
            <a:endParaRPr/>
          </a:p>
        </p:txBody>
      </p:sp>
      <p:cxnSp>
        <p:nvCxnSpPr>
          <p:cNvPr id="91" name="Google Shape;91;p18"/>
          <p:cNvCxnSpPr/>
          <p:nvPr/>
        </p:nvCxnSpPr>
        <p:spPr>
          <a:xfrm flipH="1">
            <a:off x="2448429" y="1609923"/>
            <a:ext cx="1056771" cy="9830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2" name="Google Shape;92;p18"/>
          <p:cNvSpPr txBox="1"/>
          <p:nvPr/>
        </p:nvSpPr>
        <p:spPr>
          <a:xfrm>
            <a:off x="4187536" y="4774006"/>
            <a:ext cx="59025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Hydrophobic, Water-Fearing, &amp; Non-Polar</a:t>
            </a:r>
            <a:endParaRPr/>
          </a:p>
        </p:txBody>
      </p:sp>
      <p:cxnSp>
        <p:nvCxnSpPr>
          <p:cNvPr id="93" name="Google Shape;93;p18"/>
          <p:cNvCxnSpPr/>
          <p:nvPr/>
        </p:nvCxnSpPr>
        <p:spPr>
          <a:xfrm flipH="1">
            <a:off x="2448429" y="4927720"/>
            <a:ext cx="1717171" cy="5807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09600" y="5703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336211" y="1148904"/>
            <a:ext cx="8855788" cy="542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marR="0" lvl="0" indent="-1904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due to the polarity of the phospholipids</a:t>
            </a:r>
            <a:endParaRPr/>
          </a:p>
          <a:p>
            <a:pPr marL="457189" marR="0" lvl="0" indent="-190489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Phosphate heads (polar)</a:t>
            </a:r>
            <a:endParaRPr/>
          </a:p>
          <a:p>
            <a:pPr marL="990575" marR="0" lvl="1" indent="-1523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Close to the water of the cytoplasm and/or water inside the cell  </a:t>
            </a:r>
            <a:endParaRPr/>
          </a:p>
          <a:p>
            <a:pPr marL="990575" marR="0" lvl="1" indent="-1523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Face outward</a:t>
            </a:r>
            <a:endParaRPr/>
          </a:p>
          <a:p>
            <a:pPr marL="457189" marR="0" lvl="0" indent="-190489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Fatty acid tails </a:t>
            </a:r>
            <a:endParaRPr/>
          </a:p>
          <a:p>
            <a:pPr marL="990575" marR="0" lvl="1" indent="-1523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Face inward to avoid being near water</a:t>
            </a:r>
            <a:endParaRPr/>
          </a:p>
          <a:p>
            <a:pPr marL="990575" marR="0" lvl="1" indent="-1523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est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Creates a barrier b/w inside and outside of the cell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722319"/>
            <a:ext cx="3560847" cy="41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  <a:endParaRPr/>
          </a:p>
        </p:txBody>
      </p:sp>
      <p:grpSp>
        <p:nvGrpSpPr>
          <p:cNvPr id="106" name="Google Shape;106;p20"/>
          <p:cNvGrpSpPr/>
          <p:nvPr/>
        </p:nvGrpSpPr>
        <p:grpSpPr>
          <a:xfrm>
            <a:off x="3124201" y="2438400"/>
            <a:ext cx="7784214" cy="3276600"/>
            <a:chOff x="1362" y="2768"/>
            <a:chExt cx="3603" cy="1334"/>
          </a:xfrm>
        </p:grpSpPr>
        <p:pic>
          <p:nvPicPr>
            <p:cNvPr id="107" name="Google Shape;10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62" y="2768"/>
              <a:ext cx="2091" cy="133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8" name="Google Shape;108;p20"/>
            <p:cNvCxnSpPr/>
            <p:nvPr/>
          </p:nvCxnSpPr>
          <p:spPr>
            <a:xfrm>
              <a:off x="3061" y="3176"/>
              <a:ext cx="64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20"/>
            <p:cNvCxnSpPr/>
            <p:nvPr/>
          </p:nvCxnSpPr>
          <p:spPr>
            <a:xfrm>
              <a:off x="3053" y="3603"/>
              <a:ext cx="64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" name="Google Shape;110;p20"/>
            <p:cNvSpPr txBox="1"/>
            <p:nvPr/>
          </p:nvSpPr>
          <p:spPr>
            <a:xfrm>
              <a:off x="3521" y="3212"/>
              <a:ext cx="1420" cy="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one layer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of phospholipids</a:t>
              </a: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1" name="Google Shape;111;p20"/>
            <p:cNvSpPr txBox="1"/>
            <p:nvPr/>
          </p:nvSpPr>
          <p:spPr>
            <a:xfrm>
              <a:off x="3607" y="3592"/>
              <a:ext cx="1358" cy="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one layer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of phospholipids</a:t>
              </a:r>
              <a:endParaRPr sz="2667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12" name="Google Shape;112;p20"/>
            <p:cNvGrpSpPr/>
            <p:nvPr/>
          </p:nvGrpSpPr>
          <p:grpSpPr>
            <a:xfrm>
              <a:off x="3591" y="3199"/>
              <a:ext cx="0" cy="360"/>
              <a:chOff x="3952" y="1639"/>
              <a:chExt cx="0" cy="360"/>
            </a:xfrm>
          </p:grpSpPr>
          <p:cxnSp>
            <p:nvCxnSpPr>
              <p:cNvPr id="113" name="Google Shape;113;p20"/>
              <p:cNvCxnSpPr/>
              <p:nvPr/>
            </p:nvCxnSpPr>
            <p:spPr>
              <a:xfrm>
                <a:off x="3952" y="1719"/>
                <a:ext cx="0" cy="28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4" name="Google Shape;114;p20"/>
              <p:cNvCxnSpPr/>
              <p:nvPr/>
            </p:nvCxnSpPr>
            <p:spPr>
              <a:xfrm rot="10800000">
                <a:off x="3952" y="1639"/>
                <a:ext cx="0" cy="2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15" name="Google Shape;115;p20"/>
            <p:cNvGrpSpPr/>
            <p:nvPr/>
          </p:nvGrpSpPr>
          <p:grpSpPr>
            <a:xfrm>
              <a:off x="3593" y="3636"/>
              <a:ext cx="0" cy="360"/>
              <a:chOff x="3952" y="1639"/>
              <a:chExt cx="0" cy="360"/>
            </a:xfrm>
          </p:grpSpPr>
          <p:cxnSp>
            <p:nvCxnSpPr>
              <p:cNvPr id="116" name="Google Shape;116;p20"/>
              <p:cNvCxnSpPr/>
              <p:nvPr/>
            </p:nvCxnSpPr>
            <p:spPr>
              <a:xfrm>
                <a:off x="3952" y="1719"/>
                <a:ext cx="0" cy="28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7" name="Google Shape;117;p20"/>
              <p:cNvCxnSpPr/>
              <p:nvPr/>
            </p:nvCxnSpPr>
            <p:spPr>
              <a:xfrm rot="10800000">
                <a:off x="3952" y="1639"/>
                <a:ext cx="0" cy="2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cxnSp>
          <p:nvCxnSpPr>
            <p:cNvPr id="118" name="Google Shape;118;p20"/>
            <p:cNvCxnSpPr/>
            <p:nvPr/>
          </p:nvCxnSpPr>
          <p:spPr>
            <a:xfrm>
              <a:off x="3053" y="4029"/>
              <a:ext cx="64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9" name="Google Shape;119;p20"/>
          <p:cNvSpPr txBox="1"/>
          <p:nvPr/>
        </p:nvSpPr>
        <p:spPr>
          <a:xfrm>
            <a:off x="6794859" y="1806476"/>
            <a:ext cx="3015569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Phosphate heads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901773" y="5891473"/>
            <a:ext cx="27318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Phosphate heads</a:t>
            </a:r>
            <a:endParaRPr/>
          </a:p>
        </p:txBody>
      </p:sp>
      <p:cxnSp>
        <p:nvCxnSpPr>
          <p:cNvPr id="121" name="Google Shape;121;p20"/>
          <p:cNvCxnSpPr/>
          <p:nvPr/>
        </p:nvCxnSpPr>
        <p:spPr>
          <a:xfrm rot="10800000" flipH="1">
            <a:off x="3581400" y="5334000"/>
            <a:ext cx="22860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" name="Google Shape;122;p20"/>
          <p:cNvCxnSpPr/>
          <p:nvPr/>
        </p:nvCxnSpPr>
        <p:spPr>
          <a:xfrm flipH="1">
            <a:off x="6858000" y="2514600"/>
            <a:ext cx="2286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3" name="Google Shape;123;p20"/>
          <p:cNvSpPr txBox="1"/>
          <p:nvPr/>
        </p:nvSpPr>
        <p:spPr>
          <a:xfrm>
            <a:off x="-60743" y="3900388"/>
            <a:ext cx="37690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Fatty acid tails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1" y="914400"/>
            <a:ext cx="8635999" cy="49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n-US" sz="5867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l="22090" t="65302" r="24498" b="18634"/>
          <a:stretch/>
        </p:blipFill>
        <p:spPr>
          <a:xfrm>
            <a:off x="25812" y="5145338"/>
            <a:ext cx="12149600" cy="1712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355600" y="1088155"/>
            <a:ext cx="11480800" cy="358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Questrial"/>
              <a:buNone/>
            </a:pPr>
            <a:r>
              <a:rPr lang="en-US" sz="4267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Maintaining a constant internal </a:t>
            </a:r>
            <a:r>
              <a:rPr lang="en-US" sz="4267" b="1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balance.</a:t>
            </a:r>
            <a:endParaRPr/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67"/>
              <a:buFont typeface="Questrial"/>
              <a:buChar char="-"/>
            </a:pPr>
            <a:r>
              <a:rPr lang="en-US" sz="4267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Plants and animals regulate things like: pH, temperature, water, salts, glucose, etc.</a:t>
            </a:r>
            <a:endParaRPr/>
          </a:p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67"/>
              <a:buFont typeface="Questrial"/>
              <a:buChar char="-"/>
            </a:pPr>
            <a:r>
              <a:rPr lang="en-US" sz="4267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The cell constantaly controls what goes into and out of the cell.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0" y="485511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5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someone say AMOEBA     </a:t>
            </a:r>
            <a:br>
              <a:rPr lang="en-US" sz="5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SISTERS!?!?</a:t>
            </a:r>
            <a:r>
              <a:rPr lang="en-US" sz="5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Clip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-522515" y="5664200"/>
            <a:ext cx="12699999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Questrial"/>
              <a:buChar char="•"/>
            </a:pPr>
            <a:r>
              <a:rPr lang="en-US" sz="4267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https://www.youtube.com/watch?v=6fhbbFd4icY</a:t>
            </a:r>
            <a:endParaRPr/>
          </a:p>
          <a:p>
            <a:pPr marL="457189" marR="0" lvl="0" indent="-190489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4267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4267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4800" y="1977954"/>
            <a:ext cx="6502400" cy="371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706967" y="-120053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58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answer these?</a:t>
            </a:r>
            <a:endParaRPr sz="5867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609601" y="1535111"/>
            <a:ext cx="5386799" cy="6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32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2"/>
          </p:nvPr>
        </p:nvSpPr>
        <p:spPr>
          <a:xfrm>
            <a:off x="6193367" y="1535111"/>
            <a:ext cx="5389200" cy="6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l="22598" t="22460" r="20862" b="40852"/>
          <a:stretch/>
        </p:blipFill>
        <p:spPr>
          <a:xfrm>
            <a:off x="22200" y="1023147"/>
            <a:ext cx="12147600" cy="5834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</vt:lpstr>
      <vt:lpstr>Calibri</vt:lpstr>
      <vt:lpstr>Questrial</vt:lpstr>
      <vt:lpstr>Arial</vt:lpstr>
      <vt:lpstr>simple-dark-2</vt:lpstr>
      <vt:lpstr>Cell Membrane AKA Plasma Membrane, Phospholipid Bilayer, Semi Permeable.</vt:lpstr>
      <vt:lpstr>Made up of 3 organic molecules:  - Lipids - Proteins - Carbohydrates  Only allows certain molecules to pass  through while blocking others out.</vt:lpstr>
      <vt:lpstr>Structure of Phospholipids</vt:lpstr>
      <vt:lpstr>Phospholipid Bilayer</vt:lpstr>
      <vt:lpstr>Phospholipid Bilayer</vt:lpstr>
      <vt:lpstr>PowerPoint Presentation</vt:lpstr>
      <vt:lpstr>Homeostasis</vt:lpstr>
      <vt:lpstr>Did someone say AMOEBA               SISTERS!?!?Clip</vt:lpstr>
      <vt:lpstr>Can you answer these?</vt:lpstr>
      <vt:lpstr>Crossing the Cell Membrane</vt:lpstr>
      <vt:lpstr>Transport Proteins</vt:lpstr>
      <vt:lpstr>Cell Membrane Structure</vt:lpstr>
      <vt:lpstr>Cell Membrane Function</vt:lpstr>
      <vt:lpstr>Cell Membrane: Selectively Permeability</vt:lpstr>
      <vt:lpstr>Construct &amp; Label a Cell Membrane</vt:lpstr>
      <vt:lpstr>Cell Membrane Worksheet Side 1</vt:lpstr>
      <vt:lpstr>What belongs in the boxes?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AKA Plasma Membrane, Phospholipid Bilayer, Semi Permeable.</dc:title>
  <dc:creator>Harabin, Richard</dc:creator>
  <cp:lastModifiedBy>Harabin, Richard</cp:lastModifiedBy>
  <cp:revision>2</cp:revision>
  <dcterms:modified xsi:type="dcterms:W3CDTF">2018-09-04T14:49:36Z</dcterms:modified>
</cp:coreProperties>
</file>