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5.xml" ContentType="application/vnd.openxmlformats-officedocument.presentationml.slideLayout+xml"/>
  <Override PartName="/ppt/theme/theme6.xml" ContentType="application/vnd.openxmlformats-officedocument.theme+xml"/>
  <Override PartName="/ppt/slideLayouts/slideLayout6.xml" ContentType="application/vnd.openxmlformats-officedocument.presentationml.slideLayout+xml"/>
  <Override PartName="/ppt/theme/theme7.xml" ContentType="application/vnd.openxmlformats-officedocument.theme+xml"/>
  <Override PartName="/ppt/slideLayouts/slideLayout7.xml" ContentType="application/vnd.openxmlformats-officedocument.presentationml.slideLayout+xml"/>
  <Override PartName="/ppt/theme/theme8.xml" ContentType="application/vnd.openxmlformats-officedocument.theme+xml"/>
  <Override PartName="/ppt/slideLayouts/slideLayout8.xml" ContentType="application/vnd.openxmlformats-officedocument.presentationml.slideLayout+xml"/>
  <Override PartName="/ppt/theme/theme9.xml" ContentType="application/vnd.openxmlformats-officedocument.theme+xml"/>
  <Override PartName="/ppt/slideLayouts/slideLayout9.xml" ContentType="application/vnd.openxmlformats-officedocument.presentationml.slideLayout+xml"/>
  <Override PartName="/ppt/theme/theme10.xml" ContentType="application/vnd.openxmlformats-officedocument.theme+xml"/>
  <Override PartName="/ppt/slideLayouts/slideLayout10.xml" ContentType="application/vnd.openxmlformats-officedocument.presentationml.slideLayout+xml"/>
  <Override PartName="/ppt/theme/theme11.xml" ContentType="application/vnd.openxmlformats-officedocument.theme+xml"/>
  <Override PartName="/ppt/slideLayouts/slideLayout11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0" r:id="rId2"/>
    <p:sldMasterId id="2147483661" r:id="rId3"/>
    <p:sldMasterId id="2147483662" r:id="rId4"/>
    <p:sldMasterId id="2147483663" r:id="rId5"/>
    <p:sldMasterId id="2147483664" r:id="rId6"/>
    <p:sldMasterId id="2147483665" r:id="rId7"/>
    <p:sldMasterId id="2147483666" r:id="rId8"/>
    <p:sldMasterId id="2147483667" r:id="rId9"/>
    <p:sldMasterId id="2147483668" r:id="rId10"/>
    <p:sldMasterId id="2147483669" r:id="rId11"/>
    <p:sldMasterId id="2147483670" r:id="rId12"/>
  </p:sldMasterIdLst>
  <p:notesMasterIdLst>
    <p:notesMasterId r:id="rId71"/>
  </p:notes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1" r:id="rId47"/>
    <p:sldId id="292" r:id="rId48"/>
    <p:sldId id="290" r:id="rId49"/>
    <p:sldId id="312" r:id="rId50"/>
    <p:sldId id="314" r:id="rId51"/>
    <p:sldId id="293" r:id="rId52"/>
    <p:sldId id="294" r:id="rId53"/>
    <p:sldId id="295" r:id="rId54"/>
    <p:sldId id="296" r:id="rId55"/>
    <p:sldId id="297" r:id="rId56"/>
    <p:sldId id="298" r:id="rId57"/>
    <p:sldId id="299" r:id="rId58"/>
    <p:sldId id="300" r:id="rId59"/>
    <p:sldId id="301" r:id="rId60"/>
    <p:sldId id="302" r:id="rId61"/>
    <p:sldId id="303" r:id="rId62"/>
    <p:sldId id="304" r:id="rId63"/>
    <p:sldId id="305" r:id="rId64"/>
    <p:sldId id="306" r:id="rId65"/>
    <p:sldId id="307" r:id="rId66"/>
    <p:sldId id="308" r:id="rId67"/>
    <p:sldId id="309" r:id="rId68"/>
    <p:sldId id="313" r:id="rId69"/>
    <p:sldId id="310" r:id="rId70"/>
  </p:sldIdLst>
  <p:sldSz cx="9144000" cy="6858000" type="screen4x3"/>
  <p:notesSz cx="6858000" cy="9144000"/>
  <p:embeddedFontLst>
    <p:embeddedFont>
      <p:font typeface="Cantata One" panose="02060503070700060704" charset="0"/>
      <p:regular r:id="rId72"/>
    </p:embeddedFont>
    <p:embeddedFont>
      <p:font typeface="Comic Sans MS" panose="030F0702030302020204" pitchFamily="66" charset="0"/>
      <p:regular r:id="rId73"/>
      <p:bold r:id="rId74"/>
      <p:italic r:id="rId75"/>
      <p:boldItalic r:id="rId76"/>
    </p:embeddedFont>
    <p:embeddedFont>
      <p:font typeface="Calibri" panose="020F0502020204030204" pitchFamily="34" charset="0"/>
      <p:regular r:id="rId77"/>
      <p:bold r:id="rId78"/>
      <p:italic r:id="rId79"/>
      <p:boldItalic r:id="rId8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AE4DEAD-B0D9-461E-A58B-9AE6ED780ED4}">
  <a:tblStyle styleId="{7AE4DEAD-B0D9-461E-A58B-9AE6ED780ED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5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76" Type="http://schemas.openxmlformats.org/officeDocument/2006/relationships/font" Target="fonts/font5.fntdata"/><Relationship Id="rId8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82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font" Target="fonts/font6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font" Target="fonts/font1.fntdata"/><Relationship Id="rId80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font" Target="fonts/font4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46" name="Google Shape;14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147" name="Google Shape;147;p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225" name="Google Shape;22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226" name="Google Shape;226;p2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269" name="Google Shape;269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270" name="Google Shape;270;p26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278" name="Google Shape;278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279" name="Google Shape;279;p28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289" name="Google Shape;289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290" name="Google Shape;290;p3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299" name="Google Shape;299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300" name="Google Shape;300;p3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308" name="Google Shape;308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309" name="Google Shape;309;p3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56" name="Google Shape;15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157" name="Google Shape;157;p8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436" name="Google Shape;436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437" name="Google Shape;437;p43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444" name="Google Shape;444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445" name="Google Shape;445;p45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453" name="Google Shape;453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454" name="Google Shape;454;p47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480" name="Google Shape;480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481" name="Google Shape;481;p5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64" name="Google Shape;16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165" name="Google Shape;165;p1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490" name="Google Shape;490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491" name="Google Shape;491;p53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500" name="Google Shape;500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501" name="Google Shape;501;p55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1dae9a88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1dae9a88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g1dae9a88eb_0_1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35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293482222f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293482222f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g293482222f_0_8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36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29348222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293482222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g293482222f_0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37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578" name="Google Shape;578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579" name="Google Shape;579;p6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586" name="Google Shape;586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587" name="Google Shape;587;p6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41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72" name="Google Shape;17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173" name="Google Shape;173;p1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36" name="Google Shape;636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637" name="Google Shape;637;p69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45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47" name="Google Shape;647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648" name="Google Shape;648;p7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46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299528dc9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299528dc9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g299528dc99_0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56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99" name="Google Shape;19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200" name="Google Shape;200;p16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208" name="Google Shape;20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209" name="Google Shape;209;p18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99FF6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7010400" y="66294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Perkoski, 2008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99FF6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99FF66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99FF6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99FF66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99FF66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Google Shape;130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sldNum" idx="12"/>
          </p:nvPr>
        </p:nvSpPr>
        <p:spPr>
          <a:xfrm>
            <a:off x="7086600" y="65690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Perkoski, 2008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99FF6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99FF66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99FF6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99FF66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99FF66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" name="Google Shape;142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" name="Google Shape;143;p23"/>
          <p:cNvSpPr txBox="1">
            <a:spLocks noGrp="1"/>
          </p:cNvSpPr>
          <p:nvPr>
            <p:ph type="sldNum" idx="12"/>
          </p:nvPr>
        </p:nvSpPr>
        <p:spPr>
          <a:xfrm>
            <a:off x="7086600" y="65690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Perkoski, 2008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99FF6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99FF66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99FF6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99FF66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99FF66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7010400" y="66452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Perkoski, 2008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7086600" y="65690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Perkoski, 2008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99FF6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99FF6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99FF6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99FF66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99FF66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99FF6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99FF6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99FF6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99FF66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99FF66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7086600" y="65690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Perkoski, 2008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7086600" y="65690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Perkoski, 2008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rgbClr val="99FF66"/>
              </a:buClr>
              <a:buSzPts val="3200"/>
              <a:buFont typeface="Arial"/>
              <a:buNone/>
              <a:defRPr sz="2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99FF66"/>
              </a:buClr>
              <a:buSzPts val="2800"/>
              <a:buFont typeface="Arial"/>
              <a:buNone/>
              <a:defRPr sz="20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rgbClr val="99FF66"/>
              </a:buClr>
              <a:buSzPts val="2400"/>
              <a:buFont typeface="Arial"/>
              <a:buNone/>
              <a:defRPr sz="18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99FF66"/>
              </a:buClr>
              <a:buSzPts val="2000"/>
              <a:buFont typeface="Arial"/>
              <a:buNone/>
              <a:defRPr sz="16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99FF66"/>
              </a:buClr>
              <a:buSzPts val="2000"/>
              <a:buFont typeface="Arial"/>
              <a:buNone/>
              <a:defRPr sz="16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99FF6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99FF66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99FF6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99FF66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99FF66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rgbClr val="99FF66"/>
              </a:buClr>
              <a:buSzPts val="3200"/>
              <a:buFont typeface="Arial"/>
              <a:buNone/>
              <a:defRPr sz="2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99FF66"/>
              </a:buClr>
              <a:buSzPts val="2800"/>
              <a:buFont typeface="Arial"/>
              <a:buNone/>
              <a:defRPr sz="20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rgbClr val="99FF66"/>
              </a:buClr>
              <a:buSzPts val="2400"/>
              <a:buFont typeface="Arial"/>
              <a:buNone/>
              <a:defRPr sz="18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99FF66"/>
              </a:buClr>
              <a:buSzPts val="2000"/>
              <a:buFont typeface="Arial"/>
              <a:buNone/>
              <a:defRPr sz="16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99FF66"/>
              </a:buClr>
              <a:buSzPts val="2000"/>
              <a:buFont typeface="Arial"/>
              <a:buNone/>
              <a:defRPr sz="16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99FF6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99FF66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99FF6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99FF66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99FF66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ldNum" idx="12"/>
          </p:nvPr>
        </p:nvSpPr>
        <p:spPr>
          <a:xfrm>
            <a:off x="7086600" y="65690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Perkoski, 2008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sldNum" idx="12"/>
          </p:nvPr>
        </p:nvSpPr>
        <p:spPr>
          <a:xfrm>
            <a:off x="7086600" y="65690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Perkoski, 2008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99FF6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99FF66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99FF6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99FF66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99FF66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99FF66"/>
              </a:buClr>
              <a:buSzPts val="3200"/>
              <a:buFont typeface="Arial"/>
              <a:buNone/>
              <a:defRPr sz="14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99FF66"/>
              </a:buClr>
              <a:buSzPts val="2800"/>
              <a:buFont typeface="Arial"/>
              <a:buNone/>
              <a:defRPr sz="12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99FF66"/>
              </a:buClr>
              <a:buSzPts val="2400"/>
              <a:buFont typeface="Arial"/>
              <a:buNone/>
              <a:defRPr sz="10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99FF66"/>
              </a:buClr>
              <a:buSzPts val="2000"/>
              <a:buFont typeface="Arial"/>
              <a:buNone/>
              <a:defRPr sz="9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rgbClr val="99FF66"/>
              </a:buClr>
              <a:buSzPts val="2000"/>
              <a:buFont typeface="Arial"/>
              <a:buNone/>
              <a:defRPr sz="9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ldNum" idx="12"/>
          </p:nvPr>
        </p:nvSpPr>
        <p:spPr>
          <a:xfrm>
            <a:off x="7086600" y="65690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Perkoski, 2008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Google Shape;115;p1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rgbClr val="99FF66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rgbClr val="99FF66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rgbClr val="99FF66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rgbClr val="99FF66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rgbClr val="99FF66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99FF66"/>
              </a:buClr>
              <a:buSzPts val="3200"/>
              <a:buFont typeface="Arial"/>
              <a:buNone/>
              <a:defRPr sz="14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99FF66"/>
              </a:buClr>
              <a:buSzPts val="2800"/>
              <a:buFont typeface="Arial"/>
              <a:buNone/>
              <a:defRPr sz="12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99FF66"/>
              </a:buClr>
              <a:buSzPts val="2400"/>
              <a:buFont typeface="Arial"/>
              <a:buNone/>
              <a:defRPr sz="10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99FF66"/>
              </a:buClr>
              <a:buSzPts val="2000"/>
              <a:buFont typeface="Arial"/>
              <a:buNone/>
              <a:defRPr sz="9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rgbClr val="99FF66"/>
              </a:buClr>
              <a:buSzPts val="2000"/>
              <a:buFont typeface="Arial"/>
              <a:buNone/>
              <a:defRPr sz="9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sldNum" idx="12"/>
          </p:nvPr>
        </p:nvSpPr>
        <p:spPr>
          <a:xfrm>
            <a:off x="7086600" y="65690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Perkoski, 2008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9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0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7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99FF6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99FF66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99FF6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99FF66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99FF66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7010400" y="66294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Perkoski, 2008</a:t>
            </a:r>
            <a:endParaRPr sz="1400">
              <a:solidFill>
                <a:srgbClr val="00000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99FF6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99FF66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99FF6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99FF66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99FF66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sldNum" idx="12"/>
          </p:nvPr>
        </p:nvSpPr>
        <p:spPr>
          <a:xfrm>
            <a:off x="7086600" y="65690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Perkoski, 2008</a:t>
            </a:r>
            <a:endParaRPr sz="1400">
              <a:solidFill>
                <a:srgbClr val="00000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99FF6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99FF66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99FF6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99FF66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99FF66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ldNum" idx="12"/>
          </p:nvPr>
        </p:nvSpPr>
        <p:spPr>
          <a:xfrm>
            <a:off x="7086600" y="65690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Perkoski, 2008</a:t>
            </a:r>
            <a:endParaRPr sz="1400">
              <a:solidFill>
                <a:srgbClr val="00000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99FF6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99FF66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99FF6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99FF66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99FF66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sldNum" idx="12"/>
          </p:nvPr>
        </p:nvSpPr>
        <p:spPr>
          <a:xfrm>
            <a:off x="7086600" y="65690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Perkoski, 2008</a:t>
            </a:r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99FF6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99FF66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99FF6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99FF66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99FF66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7010400" y="66452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Perkoski, 2008</a:t>
            </a:r>
            <a:endParaRPr sz="1400">
              <a:solidFill>
                <a:srgbClr val="00000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99FF6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99FF66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99FF6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99FF66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99FF66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7086600" y="65690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Perkoski, 2008</a:t>
            </a:r>
            <a:endParaRPr sz="1400">
              <a:solidFill>
                <a:srgbClr val="00000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99FF6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99FF66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99FF6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99FF66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99FF66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7086600" y="65690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Perkoski, 2008</a:t>
            </a:r>
            <a:endParaRPr sz="1400">
              <a:solidFill>
                <a:srgbClr val="00000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99FF6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99FF66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99FF6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99FF66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99FF66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ldNum" idx="12"/>
          </p:nvPr>
        </p:nvSpPr>
        <p:spPr>
          <a:xfrm>
            <a:off x="7086600" y="65690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Perkoski, 2008</a:t>
            </a:r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99FF6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99FF66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99FF6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99FF66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99FF66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sldNum" idx="12"/>
          </p:nvPr>
        </p:nvSpPr>
        <p:spPr>
          <a:xfrm>
            <a:off x="7086600" y="65690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Perkoski, 2008</a:t>
            </a:r>
            <a:endParaRPr sz="1400">
              <a:solidFill>
                <a:srgbClr val="00000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99FF6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99FF66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99FF6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99FF66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99FF66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7086600" y="65690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Perkoski, 2008</a:t>
            </a:r>
            <a:endParaRPr sz="1400">
              <a:solidFill>
                <a:srgbClr val="00000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99FF6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99FF66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99FF6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99FF66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99FF66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ldNum" idx="12"/>
          </p:nvPr>
        </p:nvSpPr>
        <p:spPr>
          <a:xfrm>
            <a:off x="7086600" y="65690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Perkoski, 2008</a:t>
            </a:r>
            <a:endParaRPr sz="1400">
              <a:solidFill>
                <a:srgbClr val="00000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99FF6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99FF66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99FF6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99FF66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99FF66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ldNum" idx="12"/>
          </p:nvPr>
        </p:nvSpPr>
        <p:spPr>
          <a:xfrm>
            <a:off x="7086600" y="65690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Perkoski, 2008</a:t>
            </a:r>
            <a:endParaRPr sz="1400">
              <a:solidFill>
                <a:srgbClr val="00000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7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5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sQK3Yr4Sc_k&amp;app=desktop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7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4"/>
          <p:cNvSpPr txBox="1">
            <a:spLocks noGrp="1"/>
          </p:cNvSpPr>
          <p:nvPr>
            <p:ph type="ctrTitle"/>
          </p:nvPr>
        </p:nvSpPr>
        <p:spPr>
          <a:xfrm>
            <a:off x="685800" y="381000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Cantata One"/>
              <a:buNone/>
            </a:pPr>
            <a:r>
              <a:rPr lang="en-US" sz="7200" b="1" i="0" u="none" strike="noStrike" cap="none">
                <a:solidFill>
                  <a:srgbClr val="FFFF00"/>
                </a:solidFill>
                <a:latin typeface="Cantata One"/>
                <a:ea typeface="Cantata One"/>
                <a:cs typeface="Cantata One"/>
                <a:sym typeface="Cantata One"/>
              </a:rPr>
              <a:t>Cellular Energy</a:t>
            </a:r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subTitle" idx="1"/>
          </p:nvPr>
        </p:nvSpPr>
        <p:spPr>
          <a:xfrm>
            <a:off x="1371600" y="5943600"/>
            <a:ext cx="6400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99FF66"/>
              </a:buClr>
              <a:buFont typeface="Arial"/>
              <a:buNone/>
            </a:pPr>
            <a:endParaRPr sz="3200" b="0" i="0" u="none" strike="noStrike" cap="none">
              <a:solidFill>
                <a:srgbClr val="99FF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4"/>
          <p:cNvSpPr txBox="1"/>
          <p:nvPr/>
        </p:nvSpPr>
        <p:spPr>
          <a:xfrm>
            <a:off x="8158162" y="6629400"/>
            <a:ext cx="985837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</a:pPr>
            <a:r>
              <a:rPr lang="en-US" sz="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© Perkoski, 2008</a:t>
            </a:r>
            <a:endParaRPr/>
          </a:p>
        </p:txBody>
      </p:sp>
      <p:pic>
        <p:nvPicPr>
          <p:cNvPr id="152" name="Google Shape;152;p24" descr="http://middletownhighschool.wikispaces.com/file/view/mitochondria2.jpg/98376083/mitochondria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10137" y="2057400"/>
            <a:ext cx="4021137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4" descr="http://www.etap.org/demo/grade7_science/Image35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600" y="2047875"/>
            <a:ext cx="4421187" cy="412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CCFF"/>
              </a:buClr>
              <a:buFont typeface="Arial"/>
              <a:buNone/>
            </a:pPr>
            <a:r>
              <a:rPr lang="en-US" sz="4400" b="1" i="0" u="none" strike="noStrike" cap="none">
                <a:solidFill>
                  <a:srgbClr val="66CCFF"/>
                </a:solidFill>
                <a:latin typeface="Arial"/>
                <a:ea typeface="Arial"/>
                <a:cs typeface="Arial"/>
                <a:sym typeface="Arial"/>
              </a:rPr>
              <a:t>What is Energy?</a:t>
            </a:r>
            <a:endParaRPr/>
          </a:p>
        </p:txBody>
      </p:sp>
      <p:sp>
        <p:nvSpPr>
          <p:cNvPr id="229" name="Google Shape;229;p3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FF66"/>
              </a:buClr>
              <a:buSzPts val="3200"/>
              <a:buFont typeface="Arial"/>
              <a:buChar char="•"/>
            </a:pPr>
            <a:r>
              <a:rPr lang="en-US" sz="3200" b="0" i="0" u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rPr>
              <a:t>Every cell makes energy in the form of a chemical called Adenosine Triphosphate (</a:t>
            </a:r>
            <a:r>
              <a:rPr lang="en-US" sz="3200" b="1" i="0" u="sng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rPr>
              <a:t>ATP</a:t>
            </a:r>
            <a:r>
              <a:rPr lang="en-US" sz="3200" b="0" i="0" u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/>
          </a:p>
        </p:txBody>
      </p:sp>
      <p:sp>
        <p:nvSpPr>
          <p:cNvPr id="230" name="Google Shape;230;p33"/>
          <p:cNvSpPr txBox="1"/>
          <p:nvPr/>
        </p:nvSpPr>
        <p:spPr>
          <a:xfrm>
            <a:off x="8158162" y="6629400"/>
            <a:ext cx="985837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</a:pPr>
            <a:r>
              <a:rPr lang="en-US" sz="8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© Perkoski, 2008</a:t>
            </a:r>
            <a:endParaRPr/>
          </a:p>
        </p:txBody>
      </p:sp>
      <p:pic>
        <p:nvPicPr>
          <p:cNvPr id="231" name="Google Shape;231;p33" descr="http://t2.gstatic.com/images?q=tbn:ANd9GcRGgB3ABvnFim4DJmse-R9afR3KKGOnjX89z0pctjfqZ3vmTWPBk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5000" y="3255962"/>
            <a:ext cx="4800600" cy="3367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4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i="0" u="none" strike="noStrike" cap="none">
              <a:solidFill>
                <a:srgbClr val="99FF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34"/>
          <p:cNvSpPr txBox="1">
            <a:spLocks noGrp="1"/>
          </p:cNvSpPr>
          <p:nvPr>
            <p:ph type="body" idx="1"/>
          </p:nvPr>
        </p:nvSpPr>
        <p:spPr>
          <a:xfrm>
            <a:off x="457200" y="1066800"/>
            <a:ext cx="82296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FF66"/>
              </a:buClr>
              <a:buSzPts val="3200"/>
              <a:buFont typeface="Arial"/>
              <a:buChar char="•"/>
            </a:pPr>
            <a:r>
              <a:rPr lang="en-US" sz="3200" b="0" i="0" u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rPr>
              <a:t> Our ATP is made from the </a:t>
            </a:r>
            <a:r>
              <a:rPr lang="en-US" sz="3200" b="1" i="0" u="sng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rPr>
              <a:t>food</a:t>
            </a:r>
            <a:r>
              <a:rPr lang="en-US" sz="3200" b="0" i="0" u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rPr>
              <a:t> we eat.  </a:t>
            </a:r>
            <a:endParaRPr/>
          </a:p>
        </p:txBody>
      </p:sp>
      <p:pic>
        <p:nvPicPr>
          <p:cNvPr id="238" name="Google Shape;238;p34" descr="http://3.bp.blogspot.com/_d6GkTYixDko/TUHSrmrTNPI/AAAAAAAAABY/Y37aBSlVq9s/s1600/boy-eating-apple-62700403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7000" y="2286000"/>
            <a:ext cx="3429000" cy="427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5"/>
          <p:cNvSpPr txBox="1">
            <a:spLocks noGrp="1"/>
          </p:cNvSpPr>
          <p:nvPr>
            <p:ph type="body" idx="1"/>
          </p:nvPr>
        </p:nvSpPr>
        <p:spPr>
          <a:xfrm>
            <a:off x="152400" y="838200"/>
            <a:ext cx="84582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FF66"/>
              </a:buClr>
              <a:buSzPts val="3200"/>
              <a:buFont typeface="Arial"/>
              <a:buChar char="•"/>
            </a:pPr>
            <a:r>
              <a:rPr lang="en-US" sz="3200" b="0" i="0" u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rPr>
              <a:t>Since plants can’t eat to get food, they </a:t>
            </a:r>
            <a:r>
              <a:rPr lang="en-US" sz="3200" b="1" i="0" u="sng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rPr>
              <a:t>make their own</a:t>
            </a:r>
            <a:r>
              <a:rPr lang="en-US" sz="3200" b="1" i="0" u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sng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rPr>
              <a:t>food</a:t>
            </a:r>
            <a:r>
              <a:rPr lang="en-US" sz="3200" b="1" i="0" u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rPr>
              <a:t>by using </a:t>
            </a:r>
            <a:r>
              <a:rPr lang="en-US" sz="3200" b="1" i="0" u="sng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rPr>
              <a:t>sunlight</a:t>
            </a:r>
            <a:r>
              <a:rPr lang="en-US" sz="3200" b="0" i="0" u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rPr>
              <a:t>.   This food is a sugar called </a:t>
            </a:r>
            <a:r>
              <a:rPr lang="en-US" sz="3200" b="1" i="0" u="sng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rPr>
              <a:t>glucose</a:t>
            </a:r>
            <a:r>
              <a:rPr lang="en-US" sz="3200" b="0" i="0" u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rPr>
              <a:t>. 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99FF66"/>
              </a:buClr>
              <a:buSzPts val="3200"/>
              <a:buFont typeface="Arial"/>
              <a:buChar char="•"/>
            </a:pPr>
            <a:r>
              <a:rPr lang="en-US" sz="3200" b="0" i="0" u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rPr>
              <a:t>(the same sugar we use for energy!)</a:t>
            </a:r>
            <a:endParaRPr/>
          </a:p>
        </p:txBody>
      </p:sp>
      <p:pic>
        <p:nvPicPr>
          <p:cNvPr id="244" name="Google Shape;244;p35" descr="http://www.ck12.org/flx/show/image/user%3Ack12editor/201209111347426409835249_9146bc47bc9279b05a3b4bb35e596067-20120911134742802355769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2979737"/>
            <a:ext cx="3152775" cy="357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5" descr="https://twimg0-a.akamaihd.net/profile_images/1193877952/Structural-formula-for-x3b1-D-glucose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3852862"/>
            <a:ext cx="2462212" cy="2157412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5"/>
          <p:cNvSpPr/>
          <p:nvPr/>
        </p:nvSpPr>
        <p:spPr>
          <a:xfrm>
            <a:off x="4343400" y="4400550"/>
            <a:ext cx="1219200" cy="1085850"/>
          </a:xfrm>
          <a:prstGeom prst="rightArrow">
            <a:avLst>
              <a:gd name="adj1" fmla="val 11981"/>
              <a:gd name="adj2" fmla="val 50000"/>
            </a:avLst>
          </a:prstGeom>
          <a:solidFill>
            <a:srgbClr val="FFFF00"/>
          </a:solidFill>
          <a:ln w="38100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36" descr="http://betterknowbio.files.wordpress.com/2012/10/atp.png"/>
          <p:cNvPicPr preferRelativeResize="0"/>
          <p:nvPr/>
        </p:nvPicPr>
        <p:blipFill rotWithShape="1">
          <a:blip r:embed="rId3">
            <a:alphaModFix/>
          </a:blip>
          <a:srcRect l="20204" t="-5853" r="24528" b="8961"/>
          <a:stretch/>
        </p:blipFill>
        <p:spPr>
          <a:xfrm>
            <a:off x="6270625" y="4468812"/>
            <a:ext cx="2286000" cy="194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6" descr="http://images.sciencedaily.com/2008/12/081210090819-large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38487" y="2303462"/>
            <a:ext cx="2444750" cy="1544637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i="0" u="none" strike="noStrike" cap="none">
              <a:solidFill>
                <a:srgbClr val="99FF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36"/>
          <p:cNvSpPr txBox="1">
            <a:spLocks noGrp="1"/>
          </p:cNvSpPr>
          <p:nvPr>
            <p:ph type="body" idx="1"/>
          </p:nvPr>
        </p:nvSpPr>
        <p:spPr>
          <a:xfrm>
            <a:off x="3810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FF66"/>
              </a:buClr>
              <a:buSzPts val="3200"/>
              <a:buFont typeface="Arial"/>
              <a:buChar char="•"/>
            </a:pPr>
            <a:r>
              <a:rPr lang="en-US" sz="3200" b="0" i="0" u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rPr>
              <a:t>Plants can then break glucose down into ATP (just like us!)</a:t>
            </a:r>
            <a:endParaRPr/>
          </a:p>
        </p:txBody>
      </p:sp>
      <p:pic>
        <p:nvPicPr>
          <p:cNvPr id="255" name="Google Shape;255;p36" descr="http://www.ck12.org/flx/show/image/user%3Ack12editor/201209111347426409835249_9146bc47bc9279b05a3b4bb35e596067-20120911134742802355769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0087" y="1509712"/>
            <a:ext cx="1981200" cy="2249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6" descr="https://twimg0-a.akamaihd.net/profile_images/1193877952/Structural-formula-for-x3b1-D-glucose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10000" y="1981200"/>
            <a:ext cx="1100137" cy="963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6" descr="http://t2.gstatic.com/images?q=tbn:ANd9GcRGgB3ABvnFim4DJmse-R9afR3KKGOnjX89z0pctjfqZ3vmTWPBk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72400" y="4305300"/>
            <a:ext cx="1238250" cy="86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6" descr="http://3.bp.blogspot.com/_d6GkTYixDko/TUHSrmrTNPI/AAAAAAAAABY/Y37aBSlVq9s/s1600/boy-eating-apple-627004037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9925" y="4086225"/>
            <a:ext cx="2012950" cy="250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6" descr="http://images.sciencedaily.com/2008/12/081210090819-large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38487" y="4738687"/>
            <a:ext cx="2444750" cy="1544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6" descr="https://twimg0-a.akamaihd.net/profile_images/1193877952/Structural-formula-for-x3b1-D-glucose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10000" y="4416425"/>
            <a:ext cx="1100137" cy="963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6" descr="http://betterknowbio.files.wordpress.com/2012/10/atp.png"/>
          <p:cNvPicPr preferRelativeResize="0"/>
          <p:nvPr/>
        </p:nvPicPr>
        <p:blipFill rotWithShape="1">
          <a:blip r:embed="rId3">
            <a:alphaModFix/>
          </a:blip>
          <a:srcRect l="20204" t="-5853" r="24528" b="8961"/>
          <a:stretch/>
        </p:blipFill>
        <p:spPr>
          <a:xfrm>
            <a:off x="6257925" y="1897062"/>
            <a:ext cx="2286000" cy="194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6" descr="http://t2.gstatic.com/images?q=tbn:ANd9GcRGgB3ABvnFim4DJmse-R9afR3KKGOnjX89z0pctjfqZ3vmTWPBk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59700" y="1735137"/>
            <a:ext cx="1238250" cy="866775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6"/>
          <p:cNvSpPr/>
          <p:nvPr/>
        </p:nvSpPr>
        <p:spPr>
          <a:xfrm>
            <a:off x="2819400" y="2463800"/>
            <a:ext cx="838200" cy="736600"/>
          </a:xfrm>
          <a:prstGeom prst="rightArrow">
            <a:avLst>
              <a:gd name="adj1" fmla="val 12109"/>
              <a:gd name="adj2" fmla="val 50000"/>
            </a:avLst>
          </a:prstGeom>
          <a:solidFill>
            <a:srgbClr val="FFFF00"/>
          </a:solidFill>
          <a:ln w="38100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36"/>
          <p:cNvSpPr/>
          <p:nvPr/>
        </p:nvSpPr>
        <p:spPr>
          <a:xfrm>
            <a:off x="5164137" y="2576512"/>
            <a:ext cx="838200" cy="736600"/>
          </a:xfrm>
          <a:prstGeom prst="rightArrow">
            <a:avLst>
              <a:gd name="adj1" fmla="val 12109"/>
              <a:gd name="adj2" fmla="val 50000"/>
            </a:avLst>
          </a:prstGeom>
          <a:solidFill>
            <a:srgbClr val="FFFF00"/>
          </a:solidFill>
          <a:ln w="38100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36"/>
          <p:cNvSpPr/>
          <p:nvPr/>
        </p:nvSpPr>
        <p:spPr>
          <a:xfrm>
            <a:off x="2819400" y="4970462"/>
            <a:ext cx="838200" cy="736600"/>
          </a:xfrm>
          <a:prstGeom prst="rightArrow">
            <a:avLst>
              <a:gd name="adj1" fmla="val 12109"/>
              <a:gd name="adj2" fmla="val 50000"/>
            </a:avLst>
          </a:prstGeom>
          <a:solidFill>
            <a:srgbClr val="FFFF00"/>
          </a:solidFill>
          <a:ln w="38100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36"/>
          <p:cNvSpPr/>
          <p:nvPr/>
        </p:nvSpPr>
        <p:spPr>
          <a:xfrm>
            <a:off x="5194300" y="4975225"/>
            <a:ext cx="838200" cy="736600"/>
          </a:xfrm>
          <a:prstGeom prst="rightArrow">
            <a:avLst>
              <a:gd name="adj1" fmla="val 12109"/>
              <a:gd name="adj2" fmla="val 50000"/>
            </a:avLst>
          </a:prstGeom>
          <a:solidFill>
            <a:srgbClr val="FFFF00"/>
          </a:solidFill>
          <a:ln w="38100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CCFF"/>
              </a:buClr>
              <a:buFont typeface="Arial"/>
              <a:buNone/>
            </a:pPr>
            <a:r>
              <a:rPr lang="en-US" sz="4400" b="1" i="0" u="none" strike="noStrike" cap="none">
                <a:solidFill>
                  <a:srgbClr val="66CCFF"/>
                </a:solidFill>
                <a:latin typeface="Arial"/>
                <a:ea typeface="Arial"/>
                <a:cs typeface="Arial"/>
                <a:sym typeface="Arial"/>
              </a:rPr>
              <a:t>What is ATP?</a:t>
            </a:r>
            <a:endParaRPr/>
          </a:p>
        </p:txBody>
      </p:sp>
      <p:sp>
        <p:nvSpPr>
          <p:cNvPr id="273" name="Google Shape;273;p37"/>
          <p:cNvSpPr txBox="1">
            <a:spLocks noGrp="1"/>
          </p:cNvSpPr>
          <p:nvPr>
            <p:ph type="body" idx="1"/>
          </p:nvPr>
        </p:nvSpPr>
        <p:spPr>
          <a:xfrm>
            <a:off x="152400" y="1600200"/>
            <a:ext cx="85344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6600"/>
              <a:buFont typeface="Arial"/>
              <a:buChar char="•"/>
            </a:pPr>
            <a:r>
              <a:rPr lang="en-US" sz="6600" b="0" i="1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ATP:  </a:t>
            </a:r>
            <a:r>
              <a:rPr lang="en-US" sz="3200" b="0" i="1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Adenosine</a:t>
            </a:r>
            <a:r>
              <a:rPr lang="en-US" sz="3200" b="1" i="1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Triphosphate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Arial"/>
              <a:buChar char="•"/>
            </a:pPr>
            <a:r>
              <a:rPr lang="en-US" sz="3200" b="1" i="1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3200" b="1" i="1" u="sng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ENERGY</a:t>
            </a:r>
            <a:r>
              <a:rPr lang="en-US" sz="3200" b="1" i="1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Molecule</a:t>
            </a:r>
            <a:endParaRPr/>
          </a:p>
        </p:txBody>
      </p:sp>
      <p:sp>
        <p:nvSpPr>
          <p:cNvPr id="274" name="Google Shape;274;p37"/>
          <p:cNvSpPr txBox="1"/>
          <p:nvPr/>
        </p:nvSpPr>
        <p:spPr>
          <a:xfrm>
            <a:off x="8158162" y="6629400"/>
            <a:ext cx="985837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</a:pPr>
            <a:r>
              <a:rPr lang="en-US" sz="800" b="1" i="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© Perkoski, 2008</a:t>
            </a:r>
            <a:endParaRPr/>
          </a:p>
        </p:txBody>
      </p:sp>
      <p:pic>
        <p:nvPicPr>
          <p:cNvPr id="275" name="Google Shape;275;p37" descr="http://betterknowbio.files.wordpress.com/2012/10/atp.png"/>
          <p:cNvPicPr preferRelativeResize="0"/>
          <p:nvPr/>
        </p:nvPicPr>
        <p:blipFill rotWithShape="1">
          <a:blip r:embed="rId3">
            <a:alphaModFix/>
          </a:blip>
          <a:srcRect l="20204" t="-5853" r="24528" b="8961"/>
          <a:stretch/>
        </p:blipFill>
        <p:spPr>
          <a:xfrm>
            <a:off x="2514600" y="3248025"/>
            <a:ext cx="3733800" cy="3182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CCFF"/>
              </a:buClr>
              <a:buFont typeface="Arial"/>
              <a:buNone/>
            </a:pPr>
            <a:r>
              <a:rPr lang="en-US" sz="4400" b="1" i="0" u="none" strike="noStrike" cap="none">
                <a:solidFill>
                  <a:srgbClr val="66CCFF"/>
                </a:solidFill>
                <a:latin typeface="Arial"/>
                <a:ea typeface="Arial"/>
                <a:cs typeface="Arial"/>
                <a:sym typeface="Arial"/>
              </a:rPr>
              <a:t>What is ATP?</a:t>
            </a:r>
            <a:endParaRPr/>
          </a:p>
        </p:txBody>
      </p:sp>
      <p:sp>
        <p:nvSpPr>
          <p:cNvPr id="282" name="Google Shape;282;p38"/>
          <p:cNvSpPr txBox="1">
            <a:spLocks noGrp="1"/>
          </p:cNvSpPr>
          <p:nvPr>
            <p:ph type="body" idx="1"/>
          </p:nvPr>
        </p:nvSpPr>
        <p:spPr>
          <a:xfrm>
            <a:off x="203200" y="1149350"/>
            <a:ext cx="82296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Arial"/>
              <a:buChar char="•"/>
            </a:pPr>
            <a:r>
              <a:rPr lang="en-US" sz="3200" b="0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ATP is like </a:t>
            </a:r>
            <a:r>
              <a:rPr lang="en-US" sz="3200" b="1" i="0" u="sng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gasoline</a:t>
            </a:r>
            <a:r>
              <a:rPr lang="en-US" sz="3200" b="0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for your cell because it is </a:t>
            </a:r>
            <a:r>
              <a:rPr lang="en-US" sz="3200" b="1" i="0" u="sng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stored energy</a:t>
            </a:r>
            <a:r>
              <a:rPr lang="en-US" sz="3200" b="0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waiting to be used for action.  </a:t>
            </a:r>
            <a:endParaRPr/>
          </a:p>
        </p:txBody>
      </p:sp>
      <p:sp>
        <p:nvSpPr>
          <p:cNvPr id="283" name="Google Shape;283;p38"/>
          <p:cNvSpPr txBox="1"/>
          <p:nvPr/>
        </p:nvSpPr>
        <p:spPr>
          <a:xfrm>
            <a:off x="8158162" y="6629400"/>
            <a:ext cx="985837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</a:pPr>
            <a:r>
              <a:rPr lang="en-US" sz="800" b="1" i="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© Perkoski, 2008</a:t>
            </a:r>
            <a:endParaRPr/>
          </a:p>
        </p:txBody>
      </p:sp>
      <p:pic>
        <p:nvPicPr>
          <p:cNvPr id="284" name="Google Shape;284;p38" descr="http://earth911.com/wp-content/uploads/2008/11/gasoline-tank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3429000"/>
            <a:ext cx="28575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8" descr="http://2.bp.blogspot.com/-njPmdU0lZ4U/UHOKOyRKNCI/AAAAAAAAENI/p-HRMi4arng/s1600/fast+car+5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9000" y="2743200"/>
            <a:ext cx="3733800" cy="280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8" descr="http://t1.gstatic.com/images?q=tbn:ANd9GcQGVd14l7eX566Eg4DjtMA3oN65k6wbuxwlTd9kMFwiGrvC3VGn_w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70650" y="4857750"/>
            <a:ext cx="2673350" cy="2005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CCFF"/>
              </a:buClr>
              <a:buFont typeface="Arial"/>
              <a:buNone/>
            </a:pPr>
            <a:r>
              <a:rPr lang="en-US" sz="4400" b="1" i="0" u="none" strike="noStrike" cap="none">
                <a:solidFill>
                  <a:srgbClr val="66CCFF"/>
                </a:solidFill>
                <a:latin typeface="Arial"/>
                <a:ea typeface="Arial"/>
                <a:cs typeface="Arial"/>
                <a:sym typeface="Arial"/>
              </a:rPr>
              <a:t>What is ATP?</a:t>
            </a:r>
            <a:endParaRPr/>
          </a:p>
        </p:txBody>
      </p:sp>
      <p:sp>
        <p:nvSpPr>
          <p:cNvPr id="293" name="Google Shape;293;p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Arial"/>
              <a:buChar char="•"/>
            </a:pPr>
            <a:r>
              <a:rPr lang="en-US" sz="3200" b="0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Chemical compound  made by the </a:t>
            </a:r>
            <a:r>
              <a:rPr lang="en-US" sz="3200" b="1" i="0" u="sng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mitochondria.</a:t>
            </a:r>
            <a:endParaRPr/>
          </a:p>
        </p:txBody>
      </p:sp>
      <p:sp>
        <p:nvSpPr>
          <p:cNvPr id="294" name="Google Shape;294;p39"/>
          <p:cNvSpPr txBox="1"/>
          <p:nvPr/>
        </p:nvSpPr>
        <p:spPr>
          <a:xfrm>
            <a:off x="8158162" y="6629400"/>
            <a:ext cx="985837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</a:pPr>
            <a:r>
              <a:rPr lang="en-US" sz="800" b="1" i="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© Perkoski, 2008</a:t>
            </a:r>
            <a:endParaRPr/>
          </a:p>
        </p:txBody>
      </p:sp>
      <p:pic>
        <p:nvPicPr>
          <p:cNvPr id="295" name="Google Shape;295;p39" descr="http://middletownhighschool.wikispaces.com/file/view/mitochondria2.jpg/98376083/mitochondria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2940050"/>
            <a:ext cx="3605212" cy="368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9" descr="http://www.clker.com/cliparts/1/4/0/b/1289437195339436472mitochondria-hi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760000">
            <a:off x="4561681" y="3293268"/>
            <a:ext cx="4648200" cy="2386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CCFF"/>
              </a:buClr>
              <a:buFont typeface="Arial"/>
              <a:buNone/>
            </a:pPr>
            <a:r>
              <a:rPr lang="en-US" sz="4400" b="1" i="0" u="none" strike="noStrike" cap="none">
                <a:solidFill>
                  <a:srgbClr val="66CCFF"/>
                </a:solidFill>
                <a:latin typeface="Arial"/>
                <a:ea typeface="Arial"/>
                <a:cs typeface="Arial"/>
                <a:sym typeface="Arial"/>
              </a:rPr>
              <a:t>What is ATP?</a:t>
            </a:r>
            <a:endParaRPr/>
          </a:p>
        </p:txBody>
      </p:sp>
      <p:sp>
        <p:nvSpPr>
          <p:cNvPr id="303" name="Google Shape;303;p40"/>
          <p:cNvSpPr txBox="1">
            <a:spLocks noGrp="1"/>
          </p:cNvSpPr>
          <p:nvPr>
            <p:ph type="body" idx="1"/>
          </p:nvPr>
        </p:nvSpPr>
        <p:spPr>
          <a:xfrm>
            <a:off x="420687" y="1371600"/>
            <a:ext cx="82296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Arial"/>
              <a:buChar char="•"/>
            </a:pPr>
            <a:r>
              <a:rPr lang="en-US" sz="3200" b="0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Stores (makes)energy by </a:t>
            </a:r>
            <a:r>
              <a:rPr lang="en-US" sz="3200" b="1" i="0" u="sng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making bonds </a:t>
            </a:r>
            <a:r>
              <a:rPr lang="en-US" sz="3200" b="0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(adding P’s)</a:t>
            </a:r>
            <a:endParaRPr/>
          </a:p>
        </p:txBody>
      </p:sp>
      <p:sp>
        <p:nvSpPr>
          <p:cNvPr id="304" name="Google Shape;304;p40"/>
          <p:cNvSpPr txBox="1"/>
          <p:nvPr/>
        </p:nvSpPr>
        <p:spPr>
          <a:xfrm>
            <a:off x="8158162" y="6629400"/>
            <a:ext cx="985837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</a:pPr>
            <a:r>
              <a:rPr lang="en-US" sz="800" b="1" i="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© Perkoski, 2008</a:t>
            </a:r>
            <a:endParaRPr/>
          </a:p>
        </p:txBody>
      </p:sp>
      <p:pic>
        <p:nvPicPr>
          <p:cNvPr id="305" name="Google Shape;305;p40" descr="http://www.brooklyn.cuny.edu/bc/ahp/LAD/C7/graphics/C7_atp_2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4900" y="2736850"/>
            <a:ext cx="3981450" cy="3987800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CCFF"/>
              </a:buClr>
              <a:buFont typeface="Arial"/>
              <a:buNone/>
            </a:pPr>
            <a:r>
              <a:rPr lang="en-US" sz="4400" b="1" i="0" u="none" strike="noStrike" cap="none">
                <a:solidFill>
                  <a:srgbClr val="66CCFF"/>
                </a:solidFill>
                <a:latin typeface="Arial"/>
                <a:ea typeface="Arial"/>
                <a:cs typeface="Arial"/>
                <a:sym typeface="Arial"/>
              </a:rPr>
              <a:t>What is ATP?</a:t>
            </a:r>
            <a:endParaRPr/>
          </a:p>
        </p:txBody>
      </p:sp>
      <p:sp>
        <p:nvSpPr>
          <p:cNvPr id="312" name="Google Shape;312;p4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Char char="•"/>
            </a:pPr>
            <a:r>
              <a:rPr lang="en-US" sz="2400" b="0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Stores (makes)energy by </a:t>
            </a:r>
            <a:r>
              <a:rPr lang="en-US" sz="2400" b="1" i="0" u="sng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making bonds </a:t>
            </a:r>
            <a:r>
              <a:rPr lang="en-US" sz="2400" b="0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(adding P’s)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Arial"/>
              <a:buChar char="•"/>
            </a:pPr>
            <a:r>
              <a:rPr lang="en-US" sz="3200" b="0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Releases (uses) energy by </a:t>
            </a:r>
            <a:r>
              <a:rPr lang="en-US" sz="3200" b="1" i="0" u="sng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breaking bonds</a:t>
            </a:r>
            <a:endParaRPr/>
          </a:p>
        </p:txBody>
      </p:sp>
      <p:sp>
        <p:nvSpPr>
          <p:cNvPr id="313" name="Google Shape;313;p41"/>
          <p:cNvSpPr txBox="1"/>
          <p:nvPr/>
        </p:nvSpPr>
        <p:spPr>
          <a:xfrm>
            <a:off x="8158162" y="6629400"/>
            <a:ext cx="985837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</a:pPr>
            <a:r>
              <a:rPr lang="en-US" sz="800" b="1" i="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© Perkoski, 2008</a:t>
            </a:r>
            <a:endParaRPr/>
          </a:p>
        </p:txBody>
      </p:sp>
      <p:pic>
        <p:nvPicPr>
          <p:cNvPr id="314" name="Google Shape;314;p41" descr="http://www.brooklyn.cuny.edu/bc/ahp/LAD/C7/graphics/C7_atp_2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4450" y="2736850"/>
            <a:ext cx="3981450" cy="3987800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FF66"/>
              </a:buClr>
              <a:buFont typeface="Arial"/>
              <a:buNone/>
            </a:pPr>
            <a:r>
              <a:rPr lang="en-US"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rPr>
              <a:t>ATP: Stored Energy</a:t>
            </a:r>
            <a:endParaRPr/>
          </a:p>
        </p:txBody>
      </p:sp>
      <p:grpSp>
        <p:nvGrpSpPr>
          <p:cNvPr id="320" name="Google Shape;320;p42"/>
          <p:cNvGrpSpPr/>
          <p:nvPr/>
        </p:nvGrpSpPr>
        <p:grpSpPr>
          <a:xfrm>
            <a:off x="1849437" y="1312862"/>
            <a:ext cx="5619750" cy="4114800"/>
            <a:chOff x="13579475" y="5868987"/>
            <a:chExt cx="5151437" cy="4162425"/>
          </a:xfrm>
        </p:grpSpPr>
        <p:grpSp>
          <p:nvGrpSpPr>
            <p:cNvPr id="321" name="Google Shape;321;p42"/>
            <p:cNvGrpSpPr/>
            <p:nvPr/>
          </p:nvGrpSpPr>
          <p:grpSpPr>
            <a:xfrm>
              <a:off x="13579475" y="5868987"/>
              <a:ext cx="5151437" cy="4162425"/>
              <a:chOff x="13579475" y="5868987"/>
              <a:chExt cx="5151437" cy="4162425"/>
            </a:xfrm>
          </p:grpSpPr>
          <p:sp>
            <p:nvSpPr>
              <p:cNvPr id="322" name="Google Shape;322;p42"/>
              <p:cNvSpPr txBox="1"/>
              <p:nvPr/>
            </p:nvSpPr>
            <p:spPr>
              <a:xfrm>
                <a:off x="13579475" y="5868987"/>
                <a:ext cx="5151437" cy="4162425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42"/>
              <p:cNvSpPr/>
              <p:nvPr/>
            </p:nvSpPr>
            <p:spPr>
              <a:xfrm>
                <a:off x="13852525" y="7950200"/>
                <a:ext cx="546100" cy="477837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Font typeface="Arial"/>
                  <a:buNone/>
                </a:pPr>
                <a:r>
                  <a:rPr lang="en-US" sz="2400" b="0" i="0" u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P</a:t>
                </a:r>
                <a:endParaRPr/>
              </a:p>
            </p:txBody>
          </p:sp>
          <p:sp>
            <p:nvSpPr>
              <p:cNvPr id="324" name="Google Shape;324;p42"/>
              <p:cNvSpPr/>
              <p:nvPr/>
            </p:nvSpPr>
            <p:spPr>
              <a:xfrm>
                <a:off x="14600238" y="7964487"/>
                <a:ext cx="546100" cy="477837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en-US"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P</a:t>
                </a:r>
                <a:endParaRPr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42"/>
              <p:cNvSpPr/>
              <p:nvPr/>
            </p:nvSpPr>
            <p:spPr>
              <a:xfrm>
                <a:off x="15347950" y="7978775"/>
                <a:ext cx="546100" cy="477837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en-US"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P</a:t>
                </a:r>
                <a:endParaRPr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42"/>
              <p:cNvSpPr/>
              <p:nvPr/>
            </p:nvSpPr>
            <p:spPr>
              <a:xfrm>
                <a:off x="16176625" y="7745412"/>
                <a:ext cx="1330325" cy="1398587"/>
              </a:xfrm>
              <a:prstGeom prst="pentagon">
                <a:avLst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42"/>
              <p:cNvSpPr/>
              <p:nvPr/>
            </p:nvSpPr>
            <p:spPr>
              <a:xfrm>
                <a:off x="17264063" y="6789737"/>
                <a:ext cx="819150" cy="682625"/>
              </a:xfrm>
              <a:prstGeom prst="pentagon">
                <a:avLst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42"/>
              <p:cNvSpPr/>
              <p:nvPr/>
            </p:nvSpPr>
            <p:spPr>
              <a:xfrm rot="1560000">
                <a:off x="16714787" y="6165850"/>
                <a:ext cx="995362" cy="854075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29" name="Google Shape;329;p42"/>
            <p:cNvCxnSpPr/>
            <p:nvPr/>
          </p:nvCxnSpPr>
          <p:spPr>
            <a:xfrm>
              <a:off x="14398625" y="8188325"/>
              <a:ext cx="169862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30" name="Google Shape;330;p42"/>
            <p:cNvCxnSpPr/>
            <p:nvPr/>
          </p:nvCxnSpPr>
          <p:spPr>
            <a:xfrm>
              <a:off x="15114588" y="8188325"/>
              <a:ext cx="239712" cy="68262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31" name="Google Shape;331;p42"/>
            <p:cNvCxnSpPr/>
            <p:nvPr/>
          </p:nvCxnSpPr>
          <p:spPr>
            <a:xfrm>
              <a:off x="15865475" y="8188325"/>
              <a:ext cx="306387" cy="103187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32" name="Google Shape;332;p42"/>
            <p:cNvCxnSpPr/>
            <p:nvPr/>
          </p:nvCxnSpPr>
          <p:spPr>
            <a:xfrm rot="10800000" flipH="1">
              <a:off x="16821150" y="7062787"/>
              <a:ext cx="442912" cy="682625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333" name="Google Shape;333;p42"/>
          <p:cNvSpPr txBox="1"/>
          <p:nvPr/>
        </p:nvSpPr>
        <p:spPr>
          <a:xfrm>
            <a:off x="5086350" y="4800600"/>
            <a:ext cx="1771650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Adenosine</a:t>
            </a:r>
            <a:endParaRPr/>
          </a:p>
        </p:txBody>
      </p:sp>
      <p:grpSp>
        <p:nvGrpSpPr>
          <p:cNvPr id="334" name="Google Shape;334;p42"/>
          <p:cNvGrpSpPr/>
          <p:nvPr/>
        </p:nvGrpSpPr>
        <p:grpSpPr>
          <a:xfrm>
            <a:off x="1847851" y="1312862"/>
            <a:ext cx="5619750" cy="4114800"/>
            <a:chOff x="13579475" y="5868987"/>
            <a:chExt cx="5151437" cy="4162425"/>
          </a:xfrm>
        </p:grpSpPr>
        <p:grpSp>
          <p:nvGrpSpPr>
            <p:cNvPr id="335" name="Google Shape;335;p42"/>
            <p:cNvGrpSpPr/>
            <p:nvPr/>
          </p:nvGrpSpPr>
          <p:grpSpPr>
            <a:xfrm>
              <a:off x="13579475" y="5868987"/>
              <a:ext cx="5151437" cy="4162425"/>
              <a:chOff x="13579475" y="5868987"/>
              <a:chExt cx="5151437" cy="4162425"/>
            </a:xfrm>
          </p:grpSpPr>
          <p:sp>
            <p:nvSpPr>
              <p:cNvPr id="336" name="Google Shape;336;p42"/>
              <p:cNvSpPr txBox="1"/>
              <p:nvPr/>
            </p:nvSpPr>
            <p:spPr>
              <a:xfrm>
                <a:off x="13579475" y="5868987"/>
                <a:ext cx="5151437" cy="4162425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42"/>
              <p:cNvSpPr/>
              <p:nvPr/>
            </p:nvSpPr>
            <p:spPr>
              <a:xfrm>
                <a:off x="13852525" y="7950200"/>
                <a:ext cx="546100" cy="477837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Font typeface="Arial"/>
                  <a:buNone/>
                </a:pPr>
                <a:r>
                  <a:rPr lang="en-US" sz="2400" b="0" i="0" u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P</a:t>
                </a:r>
                <a:endParaRPr/>
              </a:p>
            </p:txBody>
          </p:sp>
          <p:sp>
            <p:nvSpPr>
              <p:cNvPr id="338" name="Google Shape;338;p42"/>
              <p:cNvSpPr/>
              <p:nvPr/>
            </p:nvSpPr>
            <p:spPr>
              <a:xfrm>
                <a:off x="14600238" y="7964487"/>
                <a:ext cx="546100" cy="477837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en-US"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P</a:t>
                </a:r>
                <a:endParaRPr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42"/>
              <p:cNvSpPr/>
              <p:nvPr/>
            </p:nvSpPr>
            <p:spPr>
              <a:xfrm>
                <a:off x="15347950" y="7978775"/>
                <a:ext cx="546100" cy="477837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en-US"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P</a:t>
                </a:r>
                <a:endParaRPr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42"/>
              <p:cNvSpPr/>
              <p:nvPr/>
            </p:nvSpPr>
            <p:spPr>
              <a:xfrm>
                <a:off x="16176625" y="7745412"/>
                <a:ext cx="1330325" cy="1398587"/>
              </a:xfrm>
              <a:prstGeom prst="pentagon">
                <a:avLst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42"/>
              <p:cNvSpPr/>
              <p:nvPr/>
            </p:nvSpPr>
            <p:spPr>
              <a:xfrm>
                <a:off x="17264063" y="6789737"/>
                <a:ext cx="819150" cy="682625"/>
              </a:xfrm>
              <a:prstGeom prst="pentagon">
                <a:avLst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42"/>
              <p:cNvSpPr/>
              <p:nvPr/>
            </p:nvSpPr>
            <p:spPr>
              <a:xfrm rot="1560000">
                <a:off x="16714787" y="6165850"/>
                <a:ext cx="995362" cy="854075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43" name="Google Shape;343;p42"/>
            <p:cNvCxnSpPr/>
            <p:nvPr/>
          </p:nvCxnSpPr>
          <p:spPr>
            <a:xfrm>
              <a:off x="14398625" y="8188325"/>
              <a:ext cx="169862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44" name="Google Shape;344;p42"/>
            <p:cNvCxnSpPr/>
            <p:nvPr/>
          </p:nvCxnSpPr>
          <p:spPr>
            <a:xfrm>
              <a:off x="15114588" y="8188325"/>
              <a:ext cx="239712" cy="68262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45" name="Google Shape;345;p42"/>
            <p:cNvCxnSpPr/>
            <p:nvPr/>
          </p:nvCxnSpPr>
          <p:spPr>
            <a:xfrm>
              <a:off x="15865475" y="8188325"/>
              <a:ext cx="306387" cy="103187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46" name="Google Shape;346;p42"/>
            <p:cNvCxnSpPr/>
            <p:nvPr/>
          </p:nvCxnSpPr>
          <p:spPr>
            <a:xfrm rot="10800000" flipH="1">
              <a:off x="16821150" y="7062787"/>
              <a:ext cx="442912" cy="682625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347" name="Google Shape;347;p42"/>
          <p:cNvSpPr txBox="1"/>
          <p:nvPr/>
        </p:nvSpPr>
        <p:spPr>
          <a:xfrm>
            <a:off x="2136775" y="4403725"/>
            <a:ext cx="2205037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Tri-Phosphate</a:t>
            </a:r>
            <a:endParaRPr/>
          </a:p>
        </p:txBody>
      </p:sp>
      <p:sp>
        <p:nvSpPr>
          <p:cNvPr id="348" name="Google Shape;348;p42"/>
          <p:cNvSpPr txBox="1"/>
          <p:nvPr/>
        </p:nvSpPr>
        <p:spPr>
          <a:xfrm>
            <a:off x="4989512" y="4965700"/>
            <a:ext cx="1771650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Adenosine</a:t>
            </a:r>
            <a:endParaRPr/>
          </a:p>
        </p:txBody>
      </p:sp>
      <p:sp>
        <p:nvSpPr>
          <p:cNvPr id="349" name="Google Shape;349;p42"/>
          <p:cNvSpPr/>
          <p:nvPr/>
        </p:nvSpPr>
        <p:spPr>
          <a:xfrm rot="5400000">
            <a:off x="2969418" y="3037681"/>
            <a:ext cx="600075" cy="2265362"/>
          </a:xfrm>
          <a:prstGeom prst="rightBrace">
            <a:avLst>
              <a:gd name="adj1" fmla="val 477"/>
              <a:gd name="adj2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0" name="Google Shape;350;p4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718050" y="4479925"/>
            <a:ext cx="2043112" cy="481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FF66"/>
              </a:buClr>
              <a:buFont typeface="Arial"/>
              <a:buNone/>
            </a:pPr>
            <a:r>
              <a:rPr lang="en-US"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rPr>
              <a:t>Outline of Notes</a:t>
            </a:r>
            <a:endParaRPr/>
          </a:p>
        </p:txBody>
      </p:sp>
      <p:pic>
        <p:nvPicPr>
          <p:cNvPr id="160" name="Google Shape;160;p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07987" y="1511300"/>
            <a:ext cx="8285162" cy="4687887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5"/>
          <p:cNvSpPr txBox="1"/>
          <p:nvPr/>
        </p:nvSpPr>
        <p:spPr>
          <a:xfrm>
            <a:off x="8158162" y="6629400"/>
            <a:ext cx="985837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</a:pPr>
            <a:r>
              <a:rPr lang="en-US" sz="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© Perkoski, 2008</a:t>
            </a:r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FF66"/>
              </a:buClr>
              <a:buFont typeface="Arial"/>
              <a:buNone/>
            </a:pPr>
            <a:r>
              <a:rPr lang="en-US"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rPr>
              <a:t>Cell Breaks the Bond</a:t>
            </a:r>
            <a:endParaRPr/>
          </a:p>
        </p:txBody>
      </p:sp>
      <p:grpSp>
        <p:nvGrpSpPr>
          <p:cNvPr id="356" name="Google Shape;356;p43"/>
          <p:cNvGrpSpPr/>
          <p:nvPr/>
        </p:nvGrpSpPr>
        <p:grpSpPr>
          <a:xfrm>
            <a:off x="1849437" y="1312862"/>
            <a:ext cx="5619750" cy="4114800"/>
            <a:chOff x="13579475" y="5868987"/>
            <a:chExt cx="5151437" cy="4162425"/>
          </a:xfrm>
        </p:grpSpPr>
        <p:grpSp>
          <p:nvGrpSpPr>
            <p:cNvPr id="357" name="Google Shape;357;p43"/>
            <p:cNvGrpSpPr/>
            <p:nvPr/>
          </p:nvGrpSpPr>
          <p:grpSpPr>
            <a:xfrm>
              <a:off x="13579475" y="5868987"/>
              <a:ext cx="5151437" cy="4162425"/>
              <a:chOff x="13579475" y="5868987"/>
              <a:chExt cx="5151437" cy="4162425"/>
            </a:xfrm>
          </p:grpSpPr>
          <p:sp>
            <p:nvSpPr>
              <p:cNvPr id="358" name="Google Shape;358;p43"/>
              <p:cNvSpPr txBox="1"/>
              <p:nvPr/>
            </p:nvSpPr>
            <p:spPr>
              <a:xfrm>
                <a:off x="13579475" y="5868987"/>
                <a:ext cx="5151437" cy="4162425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43"/>
              <p:cNvSpPr/>
              <p:nvPr/>
            </p:nvSpPr>
            <p:spPr>
              <a:xfrm>
                <a:off x="13852525" y="7950200"/>
                <a:ext cx="546100" cy="477837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Font typeface="Arial"/>
                  <a:buNone/>
                </a:pPr>
                <a:r>
                  <a:rPr lang="en-US" sz="2400" b="0" i="0" u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P</a:t>
                </a:r>
                <a:endParaRPr/>
              </a:p>
            </p:txBody>
          </p:sp>
          <p:sp>
            <p:nvSpPr>
              <p:cNvPr id="360" name="Google Shape;360;p43"/>
              <p:cNvSpPr/>
              <p:nvPr/>
            </p:nvSpPr>
            <p:spPr>
              <a:xfrm>
                <a:off x="14600238" y="7964487"/>
                <a:ext cx="546100" cy="477837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en-US"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P</a:t>
                </a:r>
                <a:endParaRPr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43"/>
              <p:cNvSpPr/>
              <p:nvPr/>
            </p:nvSpPr>
            <p:spPr>
              <a:xfrm>
                <a:off x="15347950" y="7978775"/>
                <a:ext cx="546100" cy="477837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en-US"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P</a:t>
                </a:r>
                <a:endParaRPr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43"/>
              <p:cNvSpPr/>
              <p:nvPr/>
            </p:nvSpPr>
            <p:spPr>
              <a:xfrm>
                <a:off x="16176625" y="7745412"/>
                <a:ext cx="1330325" cy="1398587"/>
              </a:xfrm>
              <a:prstGeom prst="pentagon">
                <a:avLst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43"/>
              <p:cNvSpPr/>
              <p:nvPr/>
            </p:nvSpPr>
            <p:spPr>
              <a:xfrm>
                <a:off x="17264063" y="6789737"/>
                <a:ext cx="819150" cy="682625"/>
              </a:xfrm>
              <a:prstGeom prst="pentagon">
                <a:avLst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43"/>
              <p:cNvSpPr/>
              <p:nvPr/>
            </p:nvSpPr>
            <p:spPr>
              <a:xfrm rot="1560000">
                <a:off x="16714787" y="6165850"/>
                <a:ext cx="995362" cy="854075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65" name="Google Shape;365;p43"/>
            <p:cNvCxnSpPr/>
            <p:nvPr/>
          </p:nvCxnSpPr>
          <p:spPr>
            <a:xfrm>
              <a:off x="14398625" y="8188325"/>
              <a:ext cx="169862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66" name="Google Shape;366;p43"/>
            <p:cNvCxnSpPr/>
            <p:nvPr/>
          </p:nvCxnSpPr>
          <p:spPr>
            <a:xfrm>
              <a:off x="15114588" y="8188325"/>
              <a:ext cx="239712" cy="68262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67" name="Google Shape;367;p43"/>
            <p:cNvCxnSpPr/>
            <p:nvPr/>
          </p:nvCxnSpPr>
          <p:spPr>
            <a:xfrm>
              <a:off x="15865475" y="8188325"/>
              <a:ext cx="306387" cy="103187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68" name="Google Shape;368;p43"/>
            <p:cNvCxnSpPr/>
            <p:nvPr/>
          </p:nvCxnSpPr>
          <p:spPr>
            <a:xfrm rot="10800000" flipH="1">
              <a:off x="16821150" y="7062787"/>
              <a:ext cx="442912" cy="682625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369" name="Google Shape;369;p43"/>
          <p:cNvSpPr txBox="1"/>
          <p:nvPr/>
        </p:nvSpPr>
        <p:spPr>
          <a:xfrm>
            <a:off x="5086350" y="4800600"/>
            <a:ext cx="1771650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Adenosine</a:t>
            </a:r>
            <a:endParaRPr/>
          </a:p>
        </p:txBody>
      </p:sp>
      <p:grpSp>
        <p:nvGrpSpPr>
          <p:cNvPr id="370" name="Google Shape;370;p43"/>
          <p:cNvGrpSpPr/>
          <p:nvPr/>
        </p:nvGrpSpPr>
        <p:grpSpPr>
          <a:xfrm>
            <a:off x="1847851" y="1312862"/>
            <a:ext cx="5619750" cy="4114800"/>
            <a:chOff x="13579475" y="5868987"/>
            <a:chExt cx="5151437" cy="4162425"/>
          </a:xfrm>
        </p:grpSpPr>
        <p:grpSp>
          <p:nvGrpSpPr>
            <p:cNvPr id="371" name="Google Shape;371;p43"/>
            <p:cNvGrpSpPr/>
            <p:nvPr/>
          </p:nvGrpSpPr>
          <p:grpSpPr>
            <a:xfrm>
              <a:off x="13579475" y="5868987"/>
              <a:ext cx="5151437" cy="4162425"/>
              <a:chOff x="13579475" y="5868987"/>
              <a:chExt cx="5151437" cy="4162425"/>
            </a:xfrm>
          </p:grpSpPr>
          <p:sp>
            <p:nvSpPr>
              <p:cNvPr id="372" name="Google Shape;372;p43"/>
              <p:cNvSpPr txBox="1"/>
              <p:nvPr/>
            </p:nvSpPr>
            <p:spPr>
              <a:xfrm>
                <a:off x="13579475" y="5868987"/>
                <a:ext cx="5151437" cy="4162425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43"/>
              <p:cNvSpPr/>
              <p:nvPr/>
            </p:nvSpPr>
            <p:spPr>
              <a:xfrm>
                <a:off x="13852525" y="7950200"/>
                <a:ext cx="546100" cy="477837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Font typeface="Arial"/>
                  <a:buNone/>
                </a:pPr>
                <a:r>
                  <a:rPr lang="en-US" sz="2400" b="0" i="0" u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P</a:t>
                </a:r>
                <a:endParaRPr/>
              </a:p>
            </p:txBody>
          </p:sp>
          <p:sp>
            <p:nvSpPr>
              <p:cNvPr id="374" name="Google Shape;374;p43"/>
              <p:cNvSpPr/>
              <p:nvPr/>
            </p:nvSpPr>
            <p:spPr>
              <a:xfrm>
                <a:off x="14600238" y="7964487"/>
                <a:ext cx="546100" cy="477837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en-US"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P</a:t>
                </a:r>
                <a:endParaRPr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43"/>
              <p:cNvSpPr/>
              <p:nvPr/>
            </p:nvSpPr>
            <p:spPr>
              <a:xfrm>
                <a:off x="15347950" y="7978775"/>
                <a:ext cx="546100" cy="477837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en-US"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P</a:t>
                </a:r>
                <a:endParaRPr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43"/>
              <p:cNvSpPr/>
              <p:nvPr/>
            </p:nvSpPr>
            <p:spPr>
              <a:xfrm>
                <a:off x="16176625" y="7745412"/>
                <a:ext cx="1330325" cy="1398587"/>
              </a:xfrm>
              <a:prstGeom prst="pentagon">
                <a:avLst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43"/>
              <p:cNvSpPr/>
              <p:nvPr/>
            </p:nvSpPr>
            <p:spPr>
              <a:xfrm>
                <a:off x="17264063" y="6789737"/>
                <a:ext cx="819150" cy="682625"/>
              </a:xfrm>
              <a:prstGeom prst="pentagon">
                <a:avLst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43"/>
              <p:cNvSpPr/>
              <p:nvPr/>
            </p:nvSpPr>
            <p:spPr>
              <a:xfrm rot="1560000">
                <a:off x="16714787" y="6165850"/>
                <a:ext cx="995362" cy="854075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79" name="Google Shape;379;p43"/>
            <p:cNvCxnSpPr/>
            <p:nvPr/>
          </p:nvCxnSpPr>
          <p:spPr>
            <a:xfrm>
              <a:off x="14398625" y="8188325"/>
              <a:ext cx="169862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80" name="Google Shape;380;p43"/>
            <p:cNvCxnSpPr/>
            <p:nvPr/>
          </p:nvCxnSpPr>
          <p:spPr>
            <a:xfrm>
              <a:off x="15114588" y="8188325"/>
              <a:ext cx="239712" cy="68262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81" name="Google Shape;381;p43"/>
            <p:cNvCxnSpPr/>
            <p:nvPr/>
          </p:nvCxnSpPr>
          <p:spPr>
            <a:xfrm>
              <a:off x="15865475" y="8188325"/>
              <a:ext cx="306387" cy="103187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82" name="Google Shape;382;p43"/>
            <p:cNvCxnSpPr/>
            <p:nvPr/>
          </p:nvCxnSpPr>
          <p:spPr>
            <a:xfrm rot="10800000" flipH="1">
              <a:off x="16821150" y="7062787"/>
              <a:ext cx="442912" cy="682625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383" name="Google Shape;383;p43"/>
          <p:cNvSpPr txBox="1"/>
          <p:nvPr/>
        </p:nvSpPr>
        <p:spPr>
          <a:xfrm>
            <a:off x="2136775" y="4403725"/>
            <a:ext cx="2205037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Tri-Phosphate</a:t>
            </a:r>
            <a:endParaRPr/>
          </a:p>
        </p:txBody>
      </p:sp>
      <p:sp>
        <p:nvSpPr>
          <p:cNvPr id="384" name="Google Shape;384;p43"/>
          <p:cNvSpPr txBox="1"/>
          <p:nvPr/>
        </p:nvSpPr>
        <p:spPr>
          <a:xfrm>
            <a:off x="4989512" y="4965700"/>
            <a:ext cx="1771650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Adenosine</a:t>
            </a:r>
            <a:endParaRPr/>
          </a:p>
        </p:txBody>
      </p:sp>
      <p:sp>
        <p:nvSpPr>
          <p:cNvPr id="385" name="Google Shape;385;p43"/>
          <p:cNvSpPr/>
          <p:nvPr/>
        </p:nvSpPr>
        <p:spPr>
          <a:xfrm rot="5400000">
            <a:off x="2969418" y="3037681"/>
            <a:ext cx="600075" cy="2265362"/>
          </a:xfrm>
          <a:prstGeom prst="rightBrace">
            <a:avLst>
              <a:gd name="adj1" fmla="val 477"/>
              <a:gd name="adj2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6" name="Google Shape;386;p4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718050" y="4479925"/>
            <a:ext cx="2043112" cy="4810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7" name="Google Shape;387;p43"/>
          <p:cNvCxnSpPr/>
          <p:nvPr/>
        </p:nvCxnSpPr>
        <p:spPr>
          <a:xfrm>
            <a:off x="2741612" y="3167062"/>
            <a:ext cx="220662" cy="871537"/>
          </a:xfrm>
          <a:prstGeom prst="straightConnector1">
            <a:avLst/>
          </a:prstGeom>
          <a:noFill/>
          <a:ln w="66675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FF66"/>
              </a:buClr>
              <a:buFont typeface="Arial"/>
              <a:buNone/>
            </a:pPr>
            <a:r>
              <a:rPr lang="en-US"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rPr>
              <a:t>Energy is released!</a:t>
            </a:r>
            <a:endParaRPr/>
          </a:p>
        </p:txBody>
      </p:sp>
      <p:grpSp>
        <p:nvGrpSpPr>
          <p:cNvPr id="393" name="Google Shape;393;p44"/>
          <p:cNvGrpSpPr/>
          <p:nvPr/>
        </p:nvGrpSpPr>
        <p:grpSpPr>
          <a:xfrm>
            <a:off x="1849437" y="1312862"/>
            <a:ext cx="5619750" cy="4114800"/>
            <a:chOff x="13579475" y="5868987"/>
            <a:chExt cx="5151437" cy="4162425"/>
          </a:xfrm>
        </p:grpSpPr>
        <p:grpSp>
          <p:nvGrpSpPr>
            <p:cNvPr id="394" name="Google Shape;394;p44"/>
            <p:cNvGrpSpPr/>
            <p:nvPr/>
          </p:nvGrpSpPr>
          <p:grpSpPr>
            <a:xfrm>
              <a:off x="13579475" y="5868987"/>
              <a:ext cx="5151437" cy="4162425"/>
              <a:chOff x="13579475" y="5868987"/>
              <a:chExt cx="5151437" cy="4162425"/>
            </a:xfrm>
          </p:grpSpPr>
          <p:sp>
            <p:nvSpPr>
              <p:cNvPr id="395" name="Google Shape;395;p44"/>
              <p:cNvSpPr txBox="1"/>
              <p:nvPr/>
            </p:nvSpPr>
            <p:spPr>
              <a:xfrm>
                <a:off x="13579475" y="5868987"/>
                <a:ext cx="5151437" cy="4162425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44"/>
              <p:cNvSpPr/>
              <p:nvPr/>
            </p:nvSpPr>
            <p:spPr>
              <a:xfrm>
                <a:off x="13852525" y="7950200"/>
                <a:ext cx="546100" cy="477837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Font typeface="Arial"/>
                  <a:buNone/>
                </a:pPr>
                <a:r>
                  <a:rPr lang="en-US" sz="2400" b="0" i="0" u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P</a:t>
                </a:r>
                <a:endParaRPr/>
              </a:p>
            </p:txBody>
          </p:sp>
          <p:sp>
            <p:nvSpPr>
              <p:cNvPr id="397" name="Google Shape;397;p44"/>
              <p:cNvSpPr/>
              <p:nvPr/>
            </p:nvSpPr>
            <p:spPr>
              <a:xfrm>
                <a:off x="14600238" y="7964487"/>
                <a:ext cx="546100" cy="477837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en-US"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P</a:t>
                </a:r>
                <a:endParaRPr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44"/>
              <p:cNvSpPr/>
              <p:nvPr/>
            </p:nvSpPr>
            <p:spPr>
              <a:xfrm>
                <a:off x="15347950" y="7978775"/>
                <a:ext cx="546100" cy="477837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en-US"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P</a:t>
                </a:r>
                <a:endParaRPr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44"/>
              <p:cNvSpPr/>
              <p:nvPr/>
            </p:nvSpPr>
            <p:spPr>
              <a:xfrm>
                <a:off x="16176625" y="7745412"/>
                <a:ext cx="1330325" cy="1398587"/>
              </a:xfrm>
              <a:prstGeom prst="pentagon">
                <a:avLst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44"/>
              <p:cNvSpPr/>
              <p:nvPr/>
            </p:nvSpPr>
            <p:spPr>
              <a:xfrm>
                <a:off x="17264063" y="6789737"/>
                <a:ext cx="819150" cy="682625"/>
              </a:xfrm>
              <a:prstGeom prst="pentagon">
                <a:avLst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44"/>
              <p:cNvSpPr/>
              <p:nvPr/>
            </p:nvSpPr>
            <p:spPr>
              <a:xfrm rot="1560000">
                <a:off x="16714787" y="6165850"/>
                <a:ext cx="995362" cy="854075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402" name="Google Shape;402;p44"/>
            <p:cNvCxnSpPr/>
            <p:nvPr/>
          </p:nvCxnSpPr>
          <p:spPr>
            <a:xfrm>
              <a:off x="14398625" y="8188325"/>
              <a:ext cx="169862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03" name="Google Shape;403;p44"/>
            <p:cNvCxnSpPr/>
            <p:nvPr/>
          </p:nvCxnSpPr>
          <p:spPr>
            <a:xfrm>
              <a:off x="15114588" y="8188325"/>
              <a:ext cx="239712" cy="68262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04" name="Google Shape;404;p44"/>
            <p:cNvCxnSpPr/>
            <p:nvPr/>
          </p:nvCxnSpPr>
          <p:spPr>
            <a:xfrm>
              <a:off x="15865475" y="8188325"/>
              <a:ext cx="306387" cy="103187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05" name="Google Shape;405;p44"/>
            <p:cNvCxnSpPr/>
            <p:nvPr/>
          </p:nvCxnSpPr>
          <p:spPr>
            <a:xfrm rot="10800000" flipH="1">
              <a:off x="16821150" y="7062787"/>
              <a:ext cx="442912" cy="682625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406" name="Google Shape;406;p44"/>
          <p:cNvSpPr txBox="1"/>
          <p:nvPr/>
        </p:nvSpPr>
        <p:spPr>
          <a:xfrm>
            <a:off x="5086350" y="4800600"/>
            <a:ext cx="1771650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Adenosine</a:t>
            </a:r>
            <a:endParaRPr/>
          </a:p>
        </p:txBody>
      </p:sp>
      <p:grpSp>
        <p:nvGrpSpPr>
          <p:cNvPr id="407" name="Google Shape;407;p44"/>
          <p:cNvGrpSpPr/>
          <p:nvPr/>
        </p:nvGrpSpPr>
        <p:grpSpPr>
          <a:xfrm>
            <a:off x="1847851" y="1312862"/>
            <a:ext cx="5619750" cy="4114800"/>
            <a:chOff x="13579475" y="5868987"/>
            <a:chExt cx="5151437" cy="4162425"/>
          </a:xfrm>
        </p:grpSpPr>
        <p:grpSp>
          <p:nvGrpSpPr>
            <p:cNvPr id="408" name="Google Shape;408;p44"/>
            <p:cNvGrpSpPr/>
            <p:nvPr/>
          </p:nvGrpSpPr>
          <p:grpSpPr>
            <a:xfrm>
              <a:off x="13579475" y="5868987"/>
              <a:ext cx="5151437" cy="4162425"/>
              <a:chOff x="13579475" y="5868987"/>
              <a:chExt cx="5151437" cy="4162425"/>
            </a:xfrm>
          </p:grpSpPr>
          <p:sp>
            <p:nvSpPr>
              <p:cNvPr id="409" name="Google Shape;409;p44"/>
              <p:cNvSpPr txBox="1"/>
              <p:nvPr/>
            </p:nvSpPr>
            <p:spPr>
              <a:xfrm>
                <a:off x="13579475" y="5868987"/>
                <a:ext cx="5151437" cy="4162425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44"/>
              <p:cNvSpPr/>
              <p:nvPr/>
            </p:nvSpPr>
            <p:spPr>
              <a:xfrm>
                <a:off x="13587413" y="6891337"/>
                <a:ext cx="546100" cy="477837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Font typeface="Arial"/>
                  <a:buNone/>
                </a:pPr>
                <a:r>
                  <a:rPr lang="en-US" sz="2400" b="0" i="0" u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P</a:t>
                </a:r>
                <a:endParaRPr/>
              </a:p>
            </p:txBody>
          </p:sp>
          <p:sp>
            <p:nvSpPr>
              <p:cNvPr id="411" name="Google Shape;411;p44"/>
              <p:cNvSpPr/>
              <p:nvPr/>
            </p:nvSpPr>
            <p:spPr>
              <a:xfrm>
                <a:off x="14600238" y="7964487"/>
                <a:ext cx="546100" cy="477837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en-US"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P</a:t>
                </a:r>
                <a:endParaRPr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44"/>
              <p:cNvSpPr/>
              <p:nvPr/>
            </p:nvSpPr>
            <p:spPr>
              <a:xfrm>
                <a:off x="15347950" y="7978775"/>
                <a:ext cx="546100" cy="477837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en-US"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P</a:t>
                </a:r>
                <a:endParaRPr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44"/>
              <p:cNvSpPr/>
              <p:nvPr/>
            </p:nvSpPr>
            <p:spPr>
              <a:xfrm>
                <a:off x="16176625" y="7745412"/>
                <a:ext cx="1330325" cy="1398587"/>
              </a:xfrm>
              <a:prstGeom prst="pentagon">
                <a:avLst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44"/>
              <p:cNvSpPr/>
              <p:nvPr/>
            </p:nvSpPr>
            <p:spPr>
              <a:xfrm>
                <a:off x="17264063" y="6789737"/>
                <a:ext cx="819150" cy="682625"/>
              </a:xfrm>
              <a:prstGeom prst="pentagon">
                <a:avLst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44"/>
              <p:cNvSpPr/>
              <p:nvPr/>
            </p:nvSpPr>
            <p:spPr>
              <a:xfrm rot="1560000">
                <a:off x="16714787" y="6165850"/>
                <a:ext cx="995362" cy="854075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416" name="Google Shape;416;p44"/>
            <p:cNvCxnSpPr/>
            <p:nvPr/>
          </p:nvCxnSpPr>
          <p:spPr>
            <a:xfrm>
              <a:off x="15114588" y="8188325"/>
              <a:ext cx="239712" cy="68262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17" name="Google Shape;417;p44"/>
            <p:cNvCxnSpPr/>
            <p:nvPr/>
          </p:nvCxnSpPr>
          <p:spPr>
            <a:xfrm>
              <a:off x="15865475" y="8188325"/>
              <a:ext cx="306387" cy="103187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18" name="Google Shape;418;p44"/>
            <p:cNvCxnSpPr/>
            <p:nvPr/>
          </p:nvCxnSpPr>
          <p:spPr>
            <a:xfrm rot="10800000" flipH="1">
              <a:off x="16821150" y="7062787"/>
              <a:ext cx="442912" cy="682625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419" name="Google Shape;419;p44"/>
          <p:cNvSpPr txBox="1"/>
          <p:nvPr/>
        </p:nvSpPr>
        <p:spPr>
          <a:xfrm>
            <a:off x="2419350" y="4403725"/>
            <a:ext cx="2205037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Di-Phosphate</a:t>
            </a:r>
            <a:endParaRPr/>
          </a:p>
        </p:txBody>
      </p:sp>
      <p:sp>
        <p:nvSpPr>
          <p:cNvPr id="420" name="Google Shape;420;p44"/>
          <p:cNvSpPr txBox="1"/>
          <p:nvPr/>
        </p:nvSpPr>
        <p:spPr>
          <a:xfrm>
            <a:off x="4989512" y="4965700"/>
            <a:ext cx="1771650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Adenosine</a:t>
            </a:r>
            <a:endParaRPr/>
          </a:p>
        </p:txBody>
      </p:sp>
      <p:sp>
        <p:nvSpPr>
          <p:cNvPr id="421" name="Google Shape;421;p44"/>
          <p:cNvSpPr/>
          <p:nvPr/>
        </p:nvSpPr>
        <p:spPr>
          <a:xfrm rot="5400000">
            <a:off x="3374231" y="3356768"/>
            <a:ext cx="600075" cy="1493837"/>
          </a:xfrm>
          <a:prstGeom prst="rightBrace">
            <a:avLst>
              <a:gd name="adj1" fmla="val 723"/>
              <a:gd name="adj2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2" name="Google Shape;422;p4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718050" y="4479925"/>
            <a:ext cx="2043112" cy="481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45" descr="http://ghs.gresham.k12.or.us/science/ps/sci/soph/energy/atp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685800"/>
            <a:ext cx="7391400" cy="56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6"/>
          <p:cNvSpPr txBox="1"/>
          <p:nvPr/>
        </p:nvSpPr>
        <p:spPr>
          <a:xfrm>
            <a:off x="381000" y="228600"/>
            <a:ext cx="8305800" cy="1323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Arial"/>
              <a:buNone/>
            </a:pPr>
            <a:r>
              <a:rPr lang="en-US" sz="4000" b="1" i="1" u="sng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2-step Process </a:t>
            </a:r>
            <a:r>
              <a:rPr lang="en-US" sz="4000" b="1" i="1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cells use to get energy:</a:t>
            </a:r>
            <a:endParaRPr/>
          </a:p>
        </p:txBody>
      </p:sp>
      <p:sp>
        <p:nvSpPr>
          <p:cNvPr id="433" name="Google Shape;433;p46"/>
          <p:cNvSpPr txBox="1"/>
          <p:nvPr/>
        </p:nvSpPr>
        <p:spPr>
          <a:xfrm>
            <a:off x="381000" y="1828800"/>
            <a:ext cx="8305800" cy="397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42950" marR="0" lvl="0" indent="-742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Arial"/>
              <a:buAutoNum type="arabicPeriod"/>
            </a:pPr>
            <a:r>
              <a:rPr lang="en-US" sz="3600" b="1" i="1" u="sng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FOOD</a:t>
            </a:r>
            <a:r>
              <a:rPr lang="en-US" sz="3600" b="0" i="1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:  </a:t>
            </a:r>
            <a:r>
              <a:rPr lang="en-US" sz="3600" b="1" i="1" u="sng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GLUCOSE</a:t>
            </a:r>
            <a:endParaRPr/>
          </a:p>
          <a:p>
            <a:pPr marL="742950" marR="0" lvl="0" indent="-742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Arial"/>
              <a:buNone/>
            </a:pPr>
            <a:r>
              <a:rPr lang="en-US" sz="3600" b="1" i="1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3600" b="0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Plants get it from </a:t>
            </a:r>
            <a:r>
              <a:rPr lang="en-US" sz="3600" b="1" i="0" u="sng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photosynthesis</a:t>
            </a:r>
            <a:r>
              <a:rPr lang="en-US" sz="3600" b="0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742950" marR="0" lvl="0" indent="-742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Arial"/>
              <a:buNone/>
            </a:pPr>
            <a:r>
              <a:rPr lang="en-US" sz="3600" b="0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	Animals get it from </a:t>
            </a:r>
            <a:r>
              <a:rPr lang="en-US" sz="3600" b="1" i="0" u="sng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eating</a:t>
            </a:r>
            <a:r>
              <a:rPr lang="en-US" sz="3600" b="0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742950" marR="0" lvl="0" indent="-742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600" b="0" i="0" u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Arial"/>
              <a:buAutoNum type="arabicPeriod" startAt="2"/>
            </a:pPr>
            <a:r>
              <a:rPr lang="en-US" sz="3600" b="1" i="0" u="sng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ENERGY</a:t>
            </a:r>
            <a:r>
              <a:rPr lang="en-US" sz="3600" b="0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:  </a:t>
            </a:r>
            <a:r>
              <a:rPr lang="en-US" sz="3600" b="1" i="0" u="sng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ATP</a:t>
            </a:r>
            <a:endParaRPr/>
          </a:p>
          <a:p>
            <a:pPr marL="742950" marR="0" lvl="0" indent="-742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Arial"/>
              <a:buNone/>
            </a:pPr>
            <a:r>
              <a:rPr lang="en-US" sz="3600" b="0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	Plants AND Animals use </a:t>
            </a:r>
            <a:endParaRPr/>
          </a:p>
          <a:p>
            <a:pPr marL="742950" marR="0" lvl="0" indent="-742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Arial"/>
              <a:buNone/>
            </a:pPr>
            <a:r>
              <a:rPr lang="en-US" sz="3600" b="1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3600" b="1" i="0" u="sng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Cellular Respiration</a:t>
            </a:r>
            <a:r>
              <a:rPr lang="en-US" sz="3600" b="0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to make ATP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FF66"/>
              </a:buClr>
              <a:buFont typeface="Arial"/>
              <a:buNone/>
            </a:pPr>
            <a:r>
              <a:rPr lang="en-US"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rPr>
              <a:t>Outline of Notes</a:t>
            </a:r>
            <a:endParaRPr/>
          </a:p>
        </p:txBody>
      </p:sp>
      <p:pic>
        <p:nvPicPr>
          <p:cNvPr id="440" name="Google Shape;440;p4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07987" y="1468437"/>
            <a:ext cx="8285162" cy="473075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47"/>
          <p:cNvSpPr txBox="1"/>
          <p:nvPr/>
        </p:nvSpPr>
        <p:spPr>
          <a:xfrm>
            <a:off x="8158162" y="6629400"/>
            <a:ext cx="985837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</a:pPr>
            <a:r>
              <a:rPr lang="en-US" sz="800" b="0" i="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© Perkoski, 2008</a:t>
            </a:r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Arial"/>
              <a:buNone/>
            </a:pPr>
            <a:r>
              <a:rPr lang="en-US" sz="6000" b="1" i="0" u="sng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Photosynthesis</a:t>
            </a:r>
            <a:endParaRPr/>
          </a:p>
        </p:txBody>
      </p:sp>
      <p:sp>
        <p:nvSpPr>
          <p:cNvPr id="449" name="Google Shape;449;p48"/>
          <p:cNvSpPr txBox="1">
            <a:spLocks noGrp="1"/>
          </p:cNvSpPr>
          <p:nvPr>
            <p:ph type="body" idx="1"/>
          </p:nvPr>
        </p:nvSpPr>
        <p:spPr>
          <a:xfrm>
            <a:off x="152400" y="1417637"/>
            <a:ext cx="88392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</a:pPr>
            <a:r>
              <a:rPr lang="en-US" sz="3600" b="1" i="1" u="sng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BIG PICTURE</a:t>
            </a:r>
            <a:r>
              <a:rPr lang="en-US" sz="3600" b="0" i="0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 PLANTS use </a:t>
            </a:r>
            <a:r>
              <a:rPr lang="en-US" sz="3600" b="1" i="0" u="sng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sunlight</a:t>
            </a:r>
            <a:r>
              <a:rPr lang="en-US" sz="3600" b="0" i="0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to make </a:t>
            </a:r>
            <a:r>
              <a:rPr lang="en-US" sz="3600" b="1" i="0" u="sng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sugar</a:t>
            </a:r>
            <a:r>
              <a:rPr lang="en-US" sz="3600" b="0" i="0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(glucose = C</a:t>
            </a:r>
            <a:r>
              <a:rPr lang="en-US" sz="2000" b="1" i="0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r>
              <a:rPr lang="en-US" sz="3600" b="0" i="0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-US" sz="2000" b="1" i="0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r>
              <a:rPr lang="en-US" sz="3600" b="0" i="0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2000" b="1" i="0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r>
              <a:rPr lang="en-US" sz="3600" b="0" i="0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 dirty="0"/>
          </a:p>
        </p:txBody>
      </p:sp>
      <p:sp>
        <p:nvSpPr>
          <p:cNvPr id="450" name="Google Shape;450;p48"/>
          <p:cNvSpPr txBox="1"/>
          <p:nvPr/>
        </p:nvSpPr>
        <p:spPr>
          <a:xfrm>
            <a:off x="8158162" y="6629400"/>
            <a:ext cx="1014412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Arial"/>
              <a:buNone/>
            </a:pPr>
            <a:r>
              <a:rPr lang="en-US" sz="800" b="1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© Perkoski, 2008</a:t>
            </a: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216" y="2852953"/>
            <a:ext cx="4877223" cy="33652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399" y="-2454"/>
            <a:ext cx="77446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hlinkClick r:id="rId4"/>
              </a:rPr>
              <a:t>https</a:t>
            </a:r>
            <a:r>
              <a:rPr lang="en-US" dirty="0">
                <a:solidFill>
                  <a:srgbClr val="FF0000"/>
                </a:solidFill>
                <a:hlinkClick r:id="rId4"/>
              </a:rPr>
              <a:t>://</a:t>
            </a:r>
            <a:r>
              <a:rPr lang="en-US" dirty="0" smtClean="0">
                <a:solidFill>
                  <a:srgbClr val="FF0000"/>
                </a:solidFill>
                <a:hlinkClick r:id="rId4"/>
              </a:rPr>
              <a:t>www.youtube.com/watch?v=sQK3Yr4Sc_k&amp;app=desktop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https://www.youtube.com/watch?v=UjnYJVKysfo&amp;app=desktop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49" descr="http://www.windows.ucar.edu/life/images/photosynthesis_sm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637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4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Arial"/>
              <a:buNone/>
            </a:pPr>
            <a:r>
              <a:rPr lang="en-US" sz="6000" b="1" i="0" u="sng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Photosynthesis</a:t>
            </a:r>
            <a:endParaRPr/>
          </a:p>
        </p:txBody>
      </p:sp>
      <p:sp>
        <p:nvSpPr>
          <p:cNvPr id="458" name="Google Shape;458;p49"/>
          <p:cNvSpPr txBox="1">
            <a:spLocks noGrp="1"/>
          </p:cNvSpPr>
          <p:nvPr>
            <p:ph type="body" idx="1"/>
          </p:nvPr>
        </p:nvSpPr>
        <p:spPr>
          <a:xfrm>
            <a:off x="304800" y="1752600"/>
            <a:ext cx="88392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</a:pPr>
            <a:r>
              <a:rPr lang="en-US" sz="3600" b="0" i="1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Called “</a:t>
            </a:r>
            <a:r>
              <a:rPr lang="en-US" sz="3600" b="1" i="1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Photosynthesis</a:t>
            </a:r>
            <a:r>
              <a:rPr lang="en-US" sz="3600" b="1" i="1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r>
              <a:rPr lang="en-US" sz="3600" b="0" i="1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because “</a:t>
            </a:r>
            <a:r>
              <a:rPr lang="en-US" sz="3600" b="1" i="1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photo</a:t>
            </a:r>
            <a:r>
              <a:rPr lang="en-US" sz="3600" b="0" i="1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 means </a:t>
            </a:r>
            <a:r>
              <a:rPr lang="en-US" sz="3600" b="1" i="1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light</a:t>
            </a:r>
            <a:endParaRPr sz="3600" b="1" i="0" u="sng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14300" algn="l" rtl="0">
              <a:spcBef>
                <a:spcPts val="720"/>
              </a:spcBef>
              <a:spcAft>
                <a:spcPts val="0"/>
              </a:spcAft>
              <a:buClr>
                <a:srgbClr val="99FF66"/>
              </a:buClr>
              <a:buSzPts val="3600"/>
              <a:buFont typeface="Arial"/>
              <a:buNone/>
            </a:pPr>
            <a:endParaRPr sz="3600" b="1" i="0" u="sng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49"/>
          <p:cNvSpPr txBox="1"/>
          <p:nvPr/>
        </p:nvSpPr>
        <p:spPr>
          <a:xfrm>
            <a:off x="8158162" y="6629400"/>
            <a:ext cx="1014412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Arial"/>
              <a:buNone/>
            </a:pPr>
            <a:r>
              <a:rPr lang="en-US" sz="800" b="1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© Perkoski, 2008</a:t>
            </a:r>
            <a:endParaRPr/>
          </a:p>
        </p:txBody>
      </p:sp>
      <p:pic>
        <p:nvPicPr>
          <p:cNvPr id="460" name="Google Shape;460;p49" descr="http://edplace.com/userfiles/image/leaves%20and%20sun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63825" y="2971800"/>
            <a:ext cx="3776662" cy="3776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p50" descr="http://www.windows.ucar.edu/life/images/photosynthesis_sm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5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Arial"/>
              <a:buNone/>
            </a:pPr>
            <a:r>
              <a:rPr lang="en-US" sz="6000" b="1" i="0" u="sng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Photosynthesis</a:t>
            </a:r>
            <a:endParaRPr/>
          </a:p>
        </p:txBody>
      </p:sp>
      <p:sp>
        <p:nvSpPr>
          <p:cNvPr id="467" name="Google Shape;467;p50"/>
          <p:cNvSpPr txBox="1">
            <a:spLocks noGrp="1"/>
          </p:cNvSpPr>
          <p:nvPr>
            <p:ph type="body" idx="1"/>
          </p:nvPr>
        </p:nvSpPr>
        <p:spPr>
          <a:xfrm>
            <a:off x="152400" y="1447800"/>
            <a:ext cx="883920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3600" b="1" i="1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 do plants need? </a:t>
            </a:r>
            <a:endParaRPr/>
          </a:p>
        </p:txBody>
      </p:sp>
      <p:sp>
        <p:nvSpPr>
          <p:cNvPr id="468" name="Google Shape;468;p50"/>
          <p:cNvSpPr txBox="1"/>
          <p:nvPr/>
        </p:nvSpPr>
        <p:spPr>
          <a:xfrm>
            <a:off x="8158162" y="6629400"/>
            <a:ext cx="1014412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Arial"/>
              <a:buNone/>
            </a:pPr>
            <a:r>
              <a:rPr lang="en-US" sz="800" b="1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© Perkoski, 2008</a:t>
            </a: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354" y="2189862"/>
            <a:ext cx="3596592" cy="42871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b="32634"/>
          <a:stretch/>
        </p:blipFill>
        <p:spPr>
          <a:xfrm>
            <a:off x="4305300" y="2188700"/>
            <a:ext cx="4762500" cy="447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51" descr="http://www.windows.ucar.edu/life/images/photosynthesis_sm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5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Arial"/>
              <a:buNone/>
            </a:pPr>
            <a:r>
              <a:rPr lang="en-US" sz="6000" b="1" i="0" u="sng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Photosynthesis</a:t>
            </a:r>
            <a:endParaRPr/>
          </a:p>
        </p:txBody>
      </p:sp>
      <p:sp>
        <p:nvSpPr>
          <p:cNvPr id="475" name="Google Shape;475;p51"/>
          <p:cNvSpPr txBox="1">
            <a:spLocks noGrp="1"/>
          </p:cNvSpPr>
          <p:nvPr>
            <p:ph type="body" idx="1"/>
          </p:nvPr>
        </p:nvSpPr>
        <p:spPr>
          <a:xfrm>
            <a:off x="152400" y="1447800"/>
            <a:ext cx="883920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3600" b="1" i="1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 do plants need?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99FF66"/>
              </a:buClr>
              <a:buFont typeface="Arial"/>
              <a:buNone/>
            </a:pPr>
            <a:endParaRPr sz="3600" b="1" i="1" u="sng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eriod"/>
            </a:pPr>
            <a:r>
              <a:rPr lang="en-US" sz="3200" b="1" i="1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Light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eriod"/>
            </a:pPr>
            <a:r>
              <a:rPr lang="en-US" sz="3200" b="1" i="1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Water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eriod"/>
            </a:pPr>
            <a:r>
              <a:rPr lang="en-US" sz="3200" b="1" i="1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Carbon Dioxide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3600" b="1" i="1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476" name="Google Shape;476;p51"/>
          <p:cNvSpPr txBox="1"/>
          <p:nvPr/>
        </p:nvSpPr>
        <p:spPr>
          <a:xfrm>
            <a:off x="8158162" y="6629400"/>
            <a:ext cx="1014412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Arial"/>
              <a:buNone/>
            </a:pPr>
            <a:r>
              <a:rPr lang="en-US" sz="800" b="1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© Perkoski, 2008</a:t>
            </a:r>
            <a:endParaRPr/>
          </a:p>
        </p:txBody>
      </p:sp>
      <p:pic>
        <p:nvPicPr>
          <p:cNvPr id="477" name="Google Shape;477;p51" descr="http://2.bp.blogspot.com/-_9z6sPo_OLA/T6pscXzsflI/AAAAAAAABWg/Gn-jbyWS9t8/s1600/basic+photosynthesis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98950" y="2314575"/>
            <a:ext cx="4819650" cy="431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52" descr="http://www.windows.ucar.edu/life/images/photosynthesis_sm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52"/>
          <p:cNvSpPr txBox="1">
            <a:spLocks noGrp="1"/>
          </p:cNvSpPr>
          <p:nvPr>
            <p:ph type="title"/>
          </p:nvPr>
        </p:nvSpPr>
        <p:spPr>
          <a:xfrm>
            <a:off x="457213" y="-7461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Arial"/>
              <a:buNone/>
            </a:pPr>
            <a:r>
              <a:rPr lang="en-US" sz="6000" b="1" i="0" u="sng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Photosynthesis</a:t>
            </a:r>
            <a:endParaRPr/>
          </a:p>
        </p:txBody>
      </p:sp>
      <p:sp>
        <p:nvSpPr>
          <p:cNvPr id="485" name="Google Shape;485;p52"/>
          <p:cNvSpPr txBox="1">
            <a:spLocks noGrp="1"/>
          </p:cNvSpPr>
          <p:nvPr>
            <p:ph type="body" idx="1"/>
          </p:nvPr>
        </p:nvSpPr>
        <p:spPr>
          <a:xfrm>
            <a:off x="152413" y="865700"/>
            <a:ext cx="883920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3600" b="1" i="1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 do plants make? </a:t>
            </a:r>
            <a:endParaRPr/>
          </a:p>
        </p:txBody>
      </p:sp>
      <p:sp>
        <p:nvSpPr>
          <p:cNvPr id="486" name="Google Shape;486;p52"/>
          <p:cNvSpPr txBox="1"/>
          <p:nvPr/>
        </p:nvSpPr>
        <p:spPr>
          <a:xfrm>
            <a:off x="8158162" y="6629400"/>
            <a:ext cx="1014412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Arial"/>
              <a:buNone/>
            </a:pPr>
            <a:r>
              <a:rPr lang="en-US" sz="800" b="1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© Perkoski, 2008</a:t>
            </a:r>
            <a:endParaRPr/>
          </a:p>
        </p:txBody>
      </p:sp>
      <p:pic>
        <p:nvPicPr>
          <p:cNvPr id="487" name="Google Shape;487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13" y="1538275"/>
            <a:ext cx="5199075" cy="519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FF66"/>
              </a:buClr>
              <a:buFont typeface="Arial"/>
              <a:buNone/>
            </a:pPr>
            <a:r>
              <a:rPr lang="en-US"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rPr>
              <a:t>Outline of Notes</a:t>
            </a:r>
            <a:endParaRPr/>
          </a:p>
        </p:txBody>
      </p:sp>
      <p:pic>
        <p:nvPicPr>
          <p:cNvPr id="168" name="Google Shape;168;p2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07987" y="1457325"/>
            <a:ext cx="8285162" cy="280987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6"/>
          <p:cNvSpPr txBox="1"/>
          <p:nvPr/>
        </p:nvSpPr>
        <p:spPr>
          <a:xfrm>
            <a:off x="8158162" y="6629400"/>
            <a:ext cx="985837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</a:pPr>
            <a:r>
              <a:rPr lang="en-US" sz="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© Perkoski, 2008</a:t>
            </a:r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53" descr="http://www.windows.ucar.edu/life/images/photosynthesis_sm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5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Arial"/>
              <a:buNone/>
            </a:pPr>
            <a:r>
              <a:rPr lang="en-US" sz="6000" b="1" i="0" u="sng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Photosynthesis</a:t>
            </a:r>
            <a:endParaRPr/>
          </a:p>
        </p:txBody>
      </p:sp>
      <p:sp>
        <p:nvSpPr>
          <p:cNvPr id="495" name="Google Shape;495;p53"/>
          <p:cNvSpPr txBox="1">
            <a:spLocks noGrp="1"/>
          </p:cNvSpPr>
          <p:nvPr>
            <p:ph type="body" idx="1"/>
          </p:nvPr>
        </p:nvSpPr>
        <p:spPr>
          <a:xfrm>
            <a:off x="152400" y="1447800"/>
            <a:ext cx="883920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3600" b="1" i="1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 do plants make?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99FF66"/>
              </a:buClr>
              <a:buFont typeface="Arial"/>
              <a:buNone/>
            </a:pPr>
            <a:endParaRPr sz="3600" b="1" i="1" u="sng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99FF66"/>
              </a:buClr>
              <a:buFont typeface="Arial"/>
              <a:buNone/>
            </a:pPr>
            <a:endParaRPr sz="3600" b="1" i="1" u="sng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eriod"/>
            </a:pPr>
            <a:r>
              <a:rPr lang="en-US" sz="3200" b="1" i="1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Glucose (food)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eriod"/>
            </a:pPr>
            <a:r>
              <a:rPr lang="en-US" sz="3200" b="1" i="1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Oxygen (waste)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3600" b="1" i="1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496" name="Google Shape;496;p53"/>
          <p:cNvSpPr txBox="1"/>
          <p:nvPr/>
        </p:nvSpPr>
        <p:spPr>
          <a:xfrm>
            <a:off x="8158162" y="6629400"/>
            <a:ext cx="1014412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Arial"/>
              <a:buNone/>
            </a:pPr>
            <a:r>
              <a:rPr lang="en-US" sz="800" b="1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© Perkoski, 2008</a:t>
            </a:r>
            <a:endParaRPr/>
          </a:p>
        </p:txBody>
      </p:sp>
      <p:pic>
        <p:nvPicPr>
          <p:cNvPr id="497" name="Google Shape;497;p53" descr="http://2.bp.blogspot.com/-_9z6sPo_OLA/T6pscXzsflI/AAAAAAAABWg/Gn-jbyWS9t8/s1600/basic+photosynthesis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3400" y="1970087"/>
            <a:ext cx="4800600" cy="4297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5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FF66"/>
              </a:buClr>
              <a:buFont typeface="Arial"/>
              <a:buNone/>
            </a:pPr>
            <a:r>
              <a:rPr lang="en-US"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rPr>
              <a:t>Photosynthesis</a:t>
            </a:r>
            <a:endParaRPr/>
          </a:p>
        </p:txBody>
      </p:sp>
      <p:sp>
        <p:nvSpPr>
          <p:cNvPr id="504" name="Google Shape;504;p54"/>
          <p:cNvSpPr txBox="1">
            <a:spLocks noGrp="1"/>
          </p:cNvSpPr>
          <p:nvPr>
            <p:ph type="body" idx="1"/>
          </p:nvPr>
        </p:nvSpPr>
        <p:spPr>
          <a:xfrm>
            <a:off x="420687" y="1524000"/>
            <a:ext cx="82296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Arial"/>
              <a:buChar char="•"/>
            </a:pPr>
            <a:r>
              <a:rPr lang="en-US" sz="3200" b="1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Let’s think about it</a:t>
            </a:r>
            <a:endParaRPr/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99FF66"/>
              </a:buClr>
              <a:buSzPts val="3200"/>
              <a:buFont typeface="Arial"/>
              <a:buNone/>
            </a:pPr>
            <a:endParaRPr sz="3200" b="1" i="0" u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Arial"/>
              <a:buChar char="•"/>
            </a:pPr>
            <a:r>
              <a:rPr lang="en-US" sz="3200" b="1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Photosynthesis Equation:</a:t>
            </a:r>
            <a:endParaRPr sz="3200" b="1" i="0" u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FF00"/>
              </a:buClr>
              <a:buFont typeface="Arial"/>
              <a:buNone/>
            </a:pPr>
            <a:r>
              <a:rPr lang="en-US" sz="2800" b="1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	Reactants (needed) → Products (made)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9FF66"/>
              </a:buClr>
              <a:buFont typeface="Arial"/>
              <a:buNone/>
            </a:pPr>
            <a:endParaRPr sz="2800" b="1" i="0" u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9FF66"/>
              </a:buClr>
              <a:buFont typeface="Arial"/>
              <a:buNone/>
            </a:pPr>
            <a:endParaRPr sz="2800" b="1" i="0" u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00"/>
              </a:buClr>
              <a:buFont typeface="Arial"/>
              <a:buNone/>
            </a:pPr>
            <a:r>
              <a:rPr lang="en-US" sz="3200" b="1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Light + H</a:t>
            </a:r>
            <a:r>
              <a:rPr lang="en-US" sz="2400" b="1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3200" b="1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O + CO</a:t>
            </a:r>
            <a:r>
              <a:rPr lang="en-US" sz="2400" b="1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3200" b="1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		C</a:t>
            </a:r>
            <a:r>
              <a:rPr lang="en-US" sz="2400" b="1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r>
              <a:rPr lang="en-US" sz="3200" b="1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-US" sz="2400" b="1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r>
              <a:rPr lang="en-US" sz="3200" b="1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2400" b="1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r>
              <a:rPr lang="en-US" sz="3200" b="1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+ O</a:t>
            </a:r>
            <a:r>
              <a:rPr lang="en-US" sz="2400" b="1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00"/>
              </a:buClr>
              <a:buFont typeface="Arial"/>
              <a:buNone/>
            </a:pPr>
            <a:r>
              <a:rPr lang="en-US" sz="2400" b="1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(energy)				(glucose)</a:t>
            </a:r>
            <a:endParaRPr/>
          </a:p>
        </p:txBody>
      </p:sp>
      <p:pic>
        <p:nvPicPr>
          <p:cNvPr id="505" name="Google Shape;505;p54" descr="http://www.ext.colostate.edu/mg/files/gardennotes/141-PhotoRespTrans_clip_image002_0001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8950" y="304800"/>
            <a:ext cx="2171700" cy="398145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506" name="Google Shape;506;p54"/>
          <p:cNvSpPr txBox="1"/>
          <p:nvPr/>
        </p:nvSpPr>
        <p:spPr>
          <a:xfrm>
            <a:off x="8158162" y="6629400"/>
            <a:ext cx="985837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</a:pPr>
            <a:r>
              <a:rPr lang="en-US" sz="800" b="1" i="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© Perkoski, 2008</a:t>
            </a:r>
            <a:endParaRPr/>
          </a:p>
        </p:txBody>
      </p:sp>
      <p:cxnSp>
        <p:nvCxnSpPr>
          <p:cNvPr id="507" name="Google Shape;507;p54"/>
          <p:cNvCxnSpPr/>
          <p:nvPr/>
        </p:nvCxnSpPr>
        <p:spPr>
          <a:xfrm flipH="1">
            <a:off x="2438400" y="3810000"/>
            <a:ext cx="152400" cy="609600"/>
          </a:xfrm>
          <a:prstGeom prst="straightConnector1">
            <a:avLst/>
          </a:prstGeom>
          <a:noFill/>
          <a:ln w="85725" cap="flat" cmpd="sng">
            <a:solidFill>
              <a:srgbClr val="FFFF00"/>
            </a:solidFill>
            <a:prstDash val="solid"/>
            <a:miter lim="8000"/>
            <a:headEnd type="none" w="sm" len="sm"/>
            <a:tailEnd type="stealth" w="med" len="med"/>
          </a:ln>
        </p:spPr>
      </p:cxnSp>
      <p:cxnSp>
        <p:nvCxnSpPr>
          <p:cNvPr id="508" name="Google Shape;508;p54"/>
          <p:cNvCxnSpPr/>
          <p:nvPr/>
        </p:nvCxnSpPr>
        <p:spPr>
          <a:xfrm>
            <a:off x="6172200" y="3770312"/>
            <a:ext cx="304800" cy="649287"/>
          </a:xfrm>
          <a:prstGeom prst="straightConnector1">
            <a:avLst/>
          </a:prstGeom>
          <a:noFill/>
          <a:ln w="85725" cap="flat" cmpd="sng">
            <a:solidFill>
              <a:srgbClr val="FFFF00"/>
            </a:solidFill>
            <a:prstDash val="solid"/>
            <a:miter lim="8000"/>
            <a:headEnd type="none" w="sm" len="sm"/>
            <a:tailEnd type="stealth" w="med" len="med"/>
          </a:ln>
        </p:spPr>
      </p:cxnSp>
      <p:cxnSp>
        <p:nvCxnSpPr>
          <p:cNvPr id="509" name="Google Shape;509;p54"/>
          <p:cNvCxnSpPr/>
          <p:nvPr/>
        </p:nvCxnSpPr>
        <p:spPr>
          <a:xfrm>
            <a:off x="4191000" y="5029200"/>
            <a:ext cx="838200" cy="0"/>
          </a:xfrm>
          <a:prstGeom prst="straightConnector1">
            <a:avLst/>
          </a:prstGeom>
          <a:noFill/>
          <a:ln w="85725" cap="flat" cmpd="sng">
            <a:solidFill>
              <a:srgbClr val="FFFF00"/>
            </a:solidFill>
            <a:prstDash val="solid"/>
            <a:miter lim="8000"/>
            <a:headEnd type="none" w="sm" len="sm"/>
            <a:tailEnd type="stealth" w="med" len="med"/>
          </a:ln>
        </p:spPr>
      </p:cxnSp>
      <p:sp>
        <p:nvSpPr>
          <p:cNvPr id="510" name="Google Shape;510;p54"/>
          <p:cNvSpPr txBox="1"/>
          <p:nvPr/>
        </p:nvSpPr>
        <p:spPr>
          <a:xfrm>
            <a:off x="235487" y="4724400"/>
            <a:ext cx="7721700" cy="609600"/>
          </a:xfrm>
          <a:prstGeom prst="rect">
            <a:avLst/>
          </a:prstGeom>
          <a:solidFill>
            <a:srgbClr val="FFFF00">
              <a:alpha val="31764"/>
            </a:srgbClr>
          </a:solidFill>
          <a:ln w="60325" cap="flat" cmpd="sng">
            <a:solidFill>
              <a:srgbClr val="FFFF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5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FF66"/>
              </a:buClr>
              <a:buFont typeface="Arial"/>
              <a:buNone/>
            </a:pPr>
            <a:r>
              <a:rPr lang="en-US"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rPr>
              <a:t>Chloroplast Structure</a:t>
            </a:r>
            <a:endParaRPr/>
          </a:p>
        </p:txBody>
      </p:sp>
      <p:sp>
        <p:nvSpPr>
          <p:cNvPr id="516" name="Google Shape;516;p55"/>
          <p:cNvSpPr txBox="1">
            <a:spLocks noGrp="1"/>
          </p:cNvSpPr>
          <p:nvPr>
            <p:ph type="body" idx="1"/>
          </p:nvPr>
        </p:nvSpPr>
        <p:spPr>
          <a:xfrm>
            <a:off x="457200" y="1241425"/>
            <a:ext cx="82296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FF66"/>
              </a:buClr>
              <a:buSzPts val="3200"/>
              <a:buFont typeface="Arial"/>
              <a:buChar char="•"/>
            </a:pPr>
            <a:r>
              <a:rPr lang="en-US" sz="3200" b="1" i="0" u="none" dirty="0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rPr>
              <a:t>Organelle where Photosynthesis happens:  </a:t>
            </a:r>
            <a:r>
              <a:rPr lang="en-US" sz="3200" b="1" i="0" u="sng" dirty="0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rPr>
              <a:t>Chloroplast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99FF66"/>
              </a:buClr>
              <a:buSzPts val="3200"/>
              <a:buFont typeface="Arial"/>
              <a:buChar char="•"/>
            </a:pPr>
            <a:r>
              <a:rPr lang="en-US" sz="3200" b="1" i="0" u="none" dirty="0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rPr>
              <a:t>Filled with </a:t>
            </a:r>
            <a:r>
              <a:rPr lang="en-US" sz="3200" b="1" i="0" u="sng" dirty="0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rPr>
              <a:t>chlorophyll</a:t>
            </a:r>
            <a:r>
              <a:rPr lang="en-US" sz="3200" b="1" i="0" u="none" dirty="0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rPr>
              <a:t> (green pigment—absorbs light)</a:t>
            </a:r>
            <a:endParaRPr dirty="0"/>
          </a:p>
        </p:txBody>
      </p:sp>
      <p:pic>
        <p:nvPicPr>
          <p:cNvPr id="517" name="Google Shape;517;p55" descr="http://www.esu.edu/~milewski/intro_biol_two/lab_1_plant_cell/images/elodea_chloroplas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344" y="3457431"/>
            <a:ext cx="9081655" cy="2916382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55"/>
          <p:cNvSpPr txBox="1"/>
          <p:nvPr/>
        </p:nvSpPr>
        <p:spPr>
          <a:xfrm>
            <a:off x="8158162" y="6629400"/>
            <a:ext cx="985837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</a:pPr>
            <a:r>
              <a:rPr lang="en-US" sz="800" b="1" i="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© Perkoski, 2008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5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FF66"/>
              </a:buClr>
              <a:buFont typeface="Arial"/>
              <a:buNone/>
            </a:pPr>
            <a:r>
              <a:rPr lang="en-US"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rPr>
              <a:t>Chloroplast Structure</a:t>
            </a:r>
            <a:endParaRPr/>
          </a:p>
        </p:txBody>
      </p:sp>
      <p:pic>
        <p:nvPicPr>
          <p:cNvPr id="524" name="Google Shape;524;p56" descr="http://www.bio.ic.ac.uk/research/nield/images/ChloroplastEMimageByADGreenwoodatImperialCollegeEarly70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19600" y="2662237"/>
            <a:ext cx="4440237" cy="3651250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56"/>
          <p:cNvSpPr txBox="1"/>
          <p:nvPr/>
        </p:nvSpPr>
        <p:spPr>
          <a:xfrm>
            <a:off x="8158162" y="6629400"/>
            <a:ext cx="985837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</a:pPr>
            <a:r>
              <a:rPr lang="en-US" sz="800" b="1" i="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© Perkoski, 2008</a:t>
            </a:r>
            <a:endParaRPr/>
          </a:p>
        </p:txBody>
      </p:sp>
      <p:pic>
        <p:nvPicPr>
          <p:cNvPr id="526" name="Google Shape;526;p56" descr="http://www.etap.org/demo/grade7_science/Image35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0350" y="2662237"/>
            <a:ext cx="3886200" cy="362585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56"/>
          <p:cNvSpPr txBox="1"/>
          <p:nvPr/>
        </p:nvSpPr>
        <p:spPr>
          <a:xfrm>
            <a:off x="230187" y="1462087"/>
            <a:ext cx="8494712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Arial"/>
              <a:buNone/>
            </a:pPr>
            <a:r>
              <a:rPr lang="en-US" sz="3600" b="0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		    			      Microscope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Arial"/>
              <a:buNone/>
            </a:pPr>
            <a:r>
              <a:rPr lang="en-US" sz="3600" b="0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 3-D Chloroplast 		  (real chloroplast)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5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FF66"/>
              </a:buClr>
              <a:buFont typeface="Arial"/>
              <a:buNone/>
            </a:pPr>
            <a:r>
              <a:rPr lang="en-US"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rPr>
              <a:t>Chloroplast Structure</a:t>
            </a:r>
            <a:endParaRPr/>
          </a:p>
        </p:txBody>
      </p:sp>
      <p:sp>
        <p:nvSpPr>
          <p:cNvPr id="533" name="Google Shape;533;p57"/>
          <p:cNvSpPr txBox="1">
            <a:spLocks noGrp="1"/>
          </p:cNvSpPr>
          <p:nvPr>
            <p:ph type="body" idx="1"/>
          </p:nvPr>
        </p:nvSpPr>
        <p:spPr>
          <a:xfrm>
            <a:off x="6324600" y="1600200"/>
            <a:ext cx="23622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rgbClr val="99FF66"/>
              </a:buClr>
              <a:buSzPts val="3200"/>
              <a:buFont typeface="Arial"/>
              <a:buNone/>
            </a:pPr>
            <a:endParaRPr sz="3200">
              <a:solidFill>
                <a:srgbClr val="99FF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57"/>
          <p:cNvSpPr txBox="1"/>
          <p:nvPr/>
        </p:nvSpPr>
        <p:spPr>
          <a:xfrm>
            <a:off x="8158162" y="6629400"/>
            <a:ext cx="985837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</a:pPr>
            <a:r>
              <a:rPr lang="en-US" sz="800" b="1" i="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© Perkoski, 2008</a:t>
            </a:r>
            <a:endParaRPr/>
          </a:p>
        </p:txBody>
      </p:sp>
      <p:sp>
        <p:nvSpPr>
          <p:cNvPr id="535" name="Google Shape;535;p57"/>
          <p:cNvSpPr/>
          <p:nvPr/>
        </p:nvSpPr>
        <p:spPr>
          <a:xfrm>
            <a:off x="2160587" y="2452687"/>
            <a:ext cx="4343400" cy="2743200"/>
          </a:xfrm>
          <a:prstGeom prst="ellipse">
            <a:avLst/>
          </a:prstGeom>
          <a:solidFill>
            <a:srgbClr val="00FF00"/>
          </a:solidFill>
          <a:ln w="25400" cap="flat" cmpd="sng">
            <a:solidFill>
              <a:srgbClr val="385D8A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57"/>
          <p:cNvSpPr/>
          <p:nvPr/>
        </p:nvSpPr>
        <p:spPr>
          <a:xfrm>
            <a:off x="2312987" y="2605087"/>
            <a:ext cx="4016375" cy="2438400"/>
          </a:xfrm>
          <a:prstGeom prst="ellipse">
            <a:avLst/>
          </a:prstGeom>
          <a:solidFill>
            <a:schemeClr val="lt1">
              <a:alpha val="67450"/>
            </a:schemeClr>
          </a:solidFill>
          <a:ln w="25400" cap="flat" cmpd="sng">
            <a:solidFill>
              <a:srgbClr val="385D8A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57"/>
          <p:cNvSpPr/>
          <p:nvPr/>
        </p:nvSpPr>
        <p:spPr>
          <a:xfrm>
            <a:off x="2873375" y="3138487"/>
            <a:ext cx="1120775" cy="228600"/>
          </a:xfrm>
          <a:prstGeom prst="ellipse">
            <a:avLst/>
          </a:prstGeom>
          <a:solidFill>
            <a:srgbClr val="00FF00"/>
          </a:solidFill>
          <a:ln w="25400" cap="flat" cmpd="sng">
            <a:solidFill>
              <a:srgbClr val="385D8A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57"/>
          <p:cNvSpPr/>
          <p:nvPr/>
        </p:nvSpPr>
        <p:spPr>
          <a:xfrm>
            <a:off x="2873375" y="3368675"/>
            <a:ext cx="1120775" cy="228600"/>
          </a:xfrm>
          <a:prstGeom prst="ellipse">
            <a:avLst/>
          </a:prstGeom>
          <a:solidFill>
            <a:srgbClr val="00FF00"/>
          </a:solidFill>
          <a:ln w="25400" cap="flat" cmpd="sng">
            <a:solidFill>
              <a:srgbClr val="385D8A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57"/>
          <p:cNvSpPr/>
          <p:nvPr/>
        </p:nvSpPr>
        <p:spPr>
          <a:xfrm>
            <a:off x="2873375" y="3595687"/>
            <a:ext cx="1120775" cy="228600"/>
          </a:xfrm>
          <a:prstGeom prst="ellipse">
            <a:avLst/>
          </a:prstGeom>
          <a:solidFill>
            <a:srgbClr val="00FF00"/>
          </a:solidFill>
          <a:ln w="25400" cap="flat" cmpd="sng">
            <a:solidFill>
              <a:srgbClr val="385D8A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57"/>
          <p:cNvSpPr/>
          <p:nvPr/>
        </p:nvSpPr>
        <p:spPr>
          <a:xfrm>
            <a:off x="2873375" y="3824287"/>
            <a:ext cx="1120775" cy="228600"/>
          </a:xfrm>
          <a:prstGeom prst="ellipse">
            <a:avLst/>
          </a:prstGeom>
          <a:solidFill>
            <a:srgbClr val="00FF00"/>
          </a:solidFill>
          <a:ln w="25400" cap="flat" cmpd="sng">
            <a:solidFill>
              <a:srgbClr val="385D8A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57"/>
          <p:cNvSpPr/>
          <p:nvPr/>
        </p:nvSpPr>
        <p:spPr>
          <a:xfrm>
            <a:off x="4500562" y="3495675"/>
            <a:ext cx="1120775" cy="228600"/>
          </a:xfrm>
          <a:prstGeom prst="ellipse">
            <a:avLst/>
          </a:prstGeom>
          <a:solidFill>
            <a:srgbClr val="00FF00"/>
          </a:solidFill>
          <a:ln w="25400" cap="flat" cmpd="sng">
            <a:solidFill>
              <a:srgbClr val="385D8A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57"/>
          <p:cNvSpPr/>
          <p:nvPr/>
        </p:nvSpPr>
        <p:spPr>
          <a:xfrm>
            <a:off x="4500562" y="3725862"/>
            <a:ext cx="1120775" cy="228600"/>
          </a:xfrm>
          <a:prstGeom prst="ellipse">
            <a:avLst/>
          </a:prstGeom>
          <a:solidFill>
            <a:srgbClr val="00FF00"/>
          </a:solidFill>
          <a:ln w="25400" cap="flat" cmpd="sng">
            <a:solidFill>
              <a:srgbClr val="385D8A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57"/>
          <p:cNvSpPr/>
          <p:nvPr/>
        </p:nvSpPr>
        <p:spPr>
          <a:xfrm>
            <a:off x="4500562" y="3952875"/>
            <a:ext cx="1120775" cy="228600"/>
          </a:xfrm>
          <a:prstGeom prst="ellipse">
            <a:avLst/>
          </a:prstGeom>
          <a:solidFill>
            <a:srgbClr val="00FF00"/>
          </a:solidFill>
          <a:ln w="25400" cap="flat" cmpd="sng">
            <a:solidFill>
              <a:srgbClr val="385D8A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57"/>
          <p:cNvSpPr/>
          <p:nvPr/>
        </p:nvSpPr>
        <p:spPr>
          <a:xfrm>
            <a:off x="4500562" y="4181475"/>
            <a:ext cx="1120775" cy="228600"/>
          </a:xfrm>
          <a:prstGeom prst="ellipse">
            <a:avLst/>
          </a:prstGeom>
          <a:solidFill>
            <a:srgbClr val="00FF00"/>
          </a:solidFill>
          <a:ln w="25400" cap="flat" cmpd="sng">
            <a:solidFill>
              <a:srgbClr val="385D8A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57"/>
          <p:cNvSpPr txBox="1"/>
          <p:nvPr/>
        </p:nvSpPr>
        <p:spPr>
          <a:xfrm>
            <a:off x="5791200" y="5043487"/>
            <a:ext cx="3192462" cy="1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Arial"/>
              <a:buNone/>
            </a:pPr>
            <a:r>
              <a:rPr lang="en-US" sz="3600" b="1" i="0" u="sng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Stroma</a:t>
            </a:r>
            <a:r>
              <a:rPr lang="en-US" sz="2800" b="0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Arial"/>
              <a:buNone/>
            </a:pPr>
            <a:r>
              <a:rPr lang="en-US" sz="2000" b="1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space around thylakoids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57"/>
          <p:cNvSpPr txBox="1"/>
          <p:nvPr/>
        </p:nvSpPr>
        <p:spPr>
          <a:xfrm>
            <a:off x="14287" y="1806575"/>
            <a:ext cx="4597400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Arial"/>
              <a:buNone/>
            </a:pPr>
            <a:r>
              <a:rPr lang="en-US" sz="3600" b="1" i="0" u="sng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Thylakoids</a:t>
            </a:r>
            <a:r>
              <a:rPr lang="en-US" sz="2800" b="1" i="0" u="sng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2800" b="0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“pancakes”</a:t>
            </a:r>
            <a:endParaRPr/>
          </a:p>
        </p:txBody>
      </p:sp>
      <p:pic>
        <p:nvPicPr>
          <p:cNvPr id="547" name="Google Shape;547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2362" y="2414587"/>
            <a:ext cx="2097087" cy="1462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98850" y="4144962"/>
            <a:ext cx="2311400" cy="123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5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5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6" name="Google Shape;566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211675"/>
            <a:ext cx="8470476" cy="640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6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6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6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5" name="Google Shape;57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5363" y="743715"/>
            <a:ext cx="7153275" cy="5370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5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5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5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7" name="Google Shape;55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480" y="983930"/>
            <a:ext cx="7601050" cy="47080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052945" y="274637"/>
            <a:ext cx="76338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https://www.google.com/</a:t>
            </a:r>
            <a:r>
              <a:rPr lang="en-US" dirty="0" err="1">
                <a:solidFill>
                  <a:srgbClr val="FF0000"/>
                </a:solidFill>
              </a:rPr>
              <a:t>search?q</a:t>
            </a:r>
            <a:r>
              <a:rPr lang="en-US" dirty="0">
                <a:solidFill>
                  <a:srgbClr val="FF0000"/>
                </a:solidFill>
              </a:rPr>
              <a:t>=</a:t>
            </a:r>
            <a:r>
              <a:rPr lang="en-US" dirty="0" err="1">
                <a:solidFill>
                  <a:srgbClr val="FF0000"/>
                </a:solidFill>
              </a:rPr>
              <a:t>magic+school+bus+photosynthesis&amp;rlz</a:t>
            </a:r>
            <a:r>
              <a:rPr lang="en-US" dirty="0">
                <a:solidFill>
                  <a:srgbClr val="FF0000"/>
                </a:solidFill>
              </a:rPr>
              <a:t>=1C1GCEV_en&amp;oq=</a:t>
            </a:r>
            <a:r>
              <a:rPr lang="en-US" dirty="0" err="1">
                <a:solidFill>
                  <a:srgbClr val="FF0000"/>
                </a:solidFill>
              </a:rPr>
              <a:t>magic+school+bus+photosynthesis&amp;aqs</a:t>
            </a:r>
            <a:r>
              <a:rPr lang="en-US" dirty="0">
                <a:solidFill>
                  <a:srgbClr val="FF0000"/>
                </a:solidFill>
              </a:rPr>
              <a:t>=chrome..69i57j0l3.11950j0j8&amp;sourceid=</a:t>
            </a:r>
            <a:r>
              <a:rPr lang="en-US" dirty="0" err="1">
                <a:solidFill>
                  <a:srgbClr val="FF0000"/>
                </a:solidFill>
              </a:rPr>
              <a:t>chrome&amp;ie</a:t>
            </a:r>
            <a:r>
              <a:rPr lang="en-US" dirty="0">
                <a:solidFill>
                  <a:srgbClr val="FF0000"/>
                </a:solidFill>
              </a:rPr>
              <a:t>=UTF-8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5" y="747712"/>
            <a:ext cx="7143750" cy="53625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3458" y="219919"/>
            <a:ext cx="69381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https://www.khanacademy.org/science/biology/photosynthesis-in-plants/the-light-dependent-reactions-of-photosynthesis/a/light-dependent-reactions</a:t>
            </a:r>
          </a:p>
        </p:txBody>
      </p:sp>
    </p:spTree>
    <p:extLst>
      <p:ext uri="{BB962C8B-B14F-4D97-AF65-F5344CB8AC3E}">
        <p14:creationId xmlns:p14="http://schemas.microsoft.com/office/powerpoint/2010/main" val="67057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537" y="635233"/>
            <a:ext cx="7434926" cy="55799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7309" y="6373091"/>
            <a:ext cx="4211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https://www.youtube.com/watch?v=SnnmmKApT-c</a:t>
            </a:r>
          </a:p>
        </p:txBody>
      </p:sp>
    </p:spTree>
    <p:extLst>
      <p:ext uri="{BB962C8B-B14F-4D97-AF65-F5344CB8AC3E}">
        <p14:creationId xmlns:p14="http://schemas.microsoft.com/office/powerpoint/2010/main" val="56314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CCFF"/>
              </a:buClr>
              <a:buFont typeface="Arial"/>
              <a:buNone/>
            </a:pPr>
            <a:r>
              <a:rPr lang="en-US" sz="4400" b="1" i="0" u="none" strike="noStrike" cap="none">
                <a:solidFill>
                  <a:srgbClr val="66CCFF"/>
                </a:solidFill>
                <a:latin typeface="Arial"/>
                <a:ea typeface="Arial"/>
                <a:cs typeface="Arial"/>
                <a:sym typeface="Arial"/>
              </a:rPr>
              <a:t>What is Energy?</a:t>
            </a:r>
            <a:endParaRPr/>
          </a:p>
        </p:txBody>
      </p:sp>
      <p:sp>
        <p:nvSpPr>
          <p:cNvPr id="176" name="Google Shape;176;p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CCFF"/>
              </a:buClr>
              <a:buSzPts val="3200"/>
              <a:buFont typeface="Arial"/>
              <a:buChar char="•"/>
            </a:pPr>
            <a:r>
              <a:rPr lang="en-US" sz="3200" b="1" i="0" u="sng" strike="noStrike" cap="none">
                <a:solidFill>
                  <a:srgbClr val="66CCFF"/>
                </a:solidFill>
                <a:latin typeface="Arial"/>
                <a:ea typeface="Arial"/>
                <a:cs typeface="Arial"/>
                <a:sym typeface="Arial"/>
              </a:rPr>
              <a:t>Energy</a:t>
            </a:r>
            <a:r>
              <a:rPr lang="en-US" sz="3200" b="0" i="0" u="none" strike="noStrike" cap="none">
                <a:solidFill>
                  <a:srgbClr val="66CCFF"/>
                </a:solidFill>
                <a:latin typeface="Arial"/>
                <a:ea typeface="Arial"/>
                <a:cs typeface="Arial"/>
                <a:sym typeface="Arial"/>
              </a:rPr>
              <a:t> is the ability to do </a:t>
            </a:r>
            <a:r>
              <a:rPr lang="en-US" sz="3200" b="1" i="0" u="sng" strike="noStrike" cap="none">
                <a:solidFill>
                  <a:srgbClr val="66CCFF"/>
                </a:solidFill>
                <a:latin typeface="Arial"/>
                <a:ea typeface="Arial"/>
                <a:cs typeface="Arial"/>
                <a:sym typeface="Arial"/>
              </a:rPr>
              <a:t>work</a:t>
            </a:r>
            <a:r>
              <a:rPr lang="en-US" sz="3200" b="1" i="0" u="none" strike="noStrike" cap="none">
                <a:solidFill>
                  <a:srgbClr val="66CC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rgbClr val="99FF66"/>
              </a:buClr>
              <a:buSzPts val="3200"/>
              <a:buFont typeface="Arial"/>
              <a:buNone/>
            </a:pPr>
            <a:endParaRPr sz="3200" b="1" i="0" u="none">
              <a:solidFill>
                <a:srgbClr val="66CC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7"/>
          <p:cNvSpPr txBox="1"/>
          <p:nvPr/>
        </p:nvSpPr>
        <p:spPr>
          <a:xfrm>
            <a:off x="8158162" y="6629400"/>
            <a:ext cx="985837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</a:pPr>
            <a:r>
              <a:rPr lang="en-US" sz="8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© Perkoski, 2008</a:t>
            </a:r>
            <a:endParaRPr/>
          </a:p>
        </p:txBody>
      </p:sp>
      <p:pic>
        <p:nvPicPr>
          <p:cNvPr id="178" name="Google Shape;178;p27" descr="http://www.voc.org/kx991536143z/original/Gateway%20DSC_0070%20swinging%20a%20sledgehamme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1600" y="2351087"/>
            <a:ext cx="2743200" cy="4125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7" descr="http://imgc.allpostersimages.com/images/P-473-488-90/26/2673/6Y4UD00Z/posters/david-bases-space-shuttle-lifting-off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6800" y="2362200"/>
            <a:ext cx="3116262" cy="4154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6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FF66"/>
              </a:buClr>
              <a:buFont typeface="Arial"/>
              <a:buNone/>
            </a:pPr>
            <a:r>
              <a:rPr lang="en-US"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rPr>
              <a:t>Outline of Notes</a:t>
            </a:r>
            <a:endParaRPr/>
          </a:p>
        </p:txBody>
      </p:sp>
      <p:pic>
        <p:nvPicPr>
          <p:cNvPr id="582" name="Google Shape;582;p6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07987" y="1511300"/>
            <a:ext cx="8285162" cy="4687887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61"/>
          <p:cNvSpPr txBox="1"/>
          <p:nvPr/>
        </p:nvSpPr>
        <p:spPr>
          <a:xfrm>
            <a:off x="8158162" y="6629400"/>
            <a:ext cx="985837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</a:pPr>
            <a:r>
              <a:rPr lang="en-US" sz="800" b="0" i="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© Perkoski, 2008</a:t>
            </a:r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62"/>
          <p:cNvSpPr txBox="1">
            <a:spLocks noGrp="1"/>
          </p:cNvSpPr>
          <p:nvPr>
            <p:ph type="title"/>
          </p:nvPr>
        </p:nvSpPr>
        <p:spPr>
          <a:xfrm>
            <a:off x="420687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Font typeface="Arial"/>
              <a:buNone/>
            </a:pPr>
            <a:r>
              <a:rPr lang="en-US" sz="4400" b="1" i="0" u="sng" strike="noStrike" cap="none">
                <a:solidFill>
                  <a:srgbClr val="F79646"/>
                </a:solidFill>
                <a:latin typeface="Arial"/>
                <a:ea typeface="Arial"/>
                <a:cs typeface="Arial"/>
                <a:sym typeface="Arial"/>
              </a:rPr>
              <a:t>Cellular Respiration</a:t>
            </a:r>
            <a:endParaRPr/>
          </a:p>
        </p:txBody>
      </p:sp>
      <p:sp>
        <p:nvSpPr>
          <p:cNvPr id="590" name="Google Shape;590;p62"/>
          <p:cNvSpPr txBox="1">
            <a:spLocks noGrp="1"/>
          </p:cNvSpPr>
          <p:nvPr>
            <p:ph type="body" idx="1"/>
          </p:nvPr>
        </p:nvSpPr>
        <p:spPr>
          <a:xfrm>
            <a:off x="454025" y="1295400"/>
            <a:ext cx="82296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SzPts val="3200"/>
              <a:buFont typeface="Arial"/>
              <a:buChar char="•"/>
            </a:pPr>
            <a:r>
              <a:rPr lang="en-US" sz="3200" b="1" i="1" u="sng">
                <a:solidFill>
                  <a:srgbClr val="F79646"/>
                </a:solidFill>
                <a:latin typeface="Arial"/>
                <a:ea typeface="Arial"/>
                <a:cs typeface="Arial"/>
                <a:sym typeface="Arial"/>
              </a:rPr>
              <a:t>BIG PICTURE</a:t>
            </a:r>
            <a:r>
              <a:rPr lang="en-US" sz="3200" b="0" i="0" u="none">
                <a:solidFill>
                  <a:srgbClr val="F79646"/>
                </a:solidFill>
                <a:latin typeface="Arial"/>
                <a:ea typeface="Arial"/>
                <a:cs typeface="Arial"/>
                <a:sym typeface="Arial"/>
              </a:rPr>
              <a:t>:  turn  </a:t>
            </a:r>
            <a:r>
              <a:rPr lang="en-US" sz="3200" b="1" i="0" u="sng">
                <a:solidFill>
                  <a:srgbClr val="F79646"/>
                </a:solidFill>
                <a:latin typeface="Arial"/>
                <a:ea typeface="Arial"/>
                <a:cs typeface="Arial"/>
                <a:sym typeface="Arial"/>
              </a:rPr>
              <a:t>food (glucose) </a:t>
            </a:r>
            <a:r>
              <a:rPr lang="en-US" sz="3200" b="0" i="0" u="none">
                <a:solidFill>
                  <a:srgbClr val="F79646"/>
                </a:solidFill>
                <a:latin typeface="Arial"/>
                <a:ea typeface="Arial"/>
                <a:cs typeface="Arial"/>
                <a:sym typeface="Arial"/>
              </a:rPr>
              <a:t>into usable  </a:t>
            </a:r>
            <a:r>
              <a:rPr lang="en-US" sz="3200" b="1" i="0" u="sng">
                <a:solidFill>
                  <a:srgbClr val="F79646"/>
                </a:solidFill>
                <a:latin typeface="Arial"/>
                <a:ea typeface="Arial"/>
                <a:cs typeface="Arial"/>
                <a:sym typeface="Arial"/>
              </a:rPr>
              <a:t>energy (ATP)</a:t>
            </a:r>
            <a:endParaRPr/>
          </a:p>
        </p:txBody>
      </p:sp>
      <p:sp>
        <p:nvSpPr>
          <p:cNvPr id="591" name="Google Shape;591;p62"/>
          <p:cNvSpPr txBox="1"/>
          <p:nvPr/>
        </p:nvSpPr>
        <p:spPr>
          <a:xfrm>
            <a:off x="8158162" y="6629400"/>
            <a:ext cx="985837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</a:pPr>
            <a:r>
              <a:rPr lang="en-US" sz="800" b="1" i="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© Perkoski, 2008</a:t>
            </a:r>
            <a:endParaRPr/>
          </a:p>
        </p:txBody>
      </p:sp>
      <p:pic>
        <p:nvPicPr>
          <p:cNvPr id="592" name="Google Shape;592;p62" descr="http://betterknowbio.files.wordpress.com/2012/10/atp.png"/>
          <p:cNvPicPr preferRelativeResize="0"/>
          <p:nvPr/>
        </p:nvPicPr>
        <p:blipFill rotWithShape="1">
          <a:blip r:embed="rId3">
            <a:alphaModFix/>
          </a:blip>
          <a:srcRect l="20204" t="-5853" r="24528" b="8961"/>
          <a:stretch/>
        </p:blipFill>
        <p:spPr>
          <a:xfrm>
            <a:off x="6315075" y="5226050"/>
            <a:ext cx="1571625" cy="1341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62" descr="http://images.sciencedaily.com/2008/12/081210090819-large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2150" y="2935287"/>
            <a:ext cx="1681162" cy="1062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62" descr="http://www.ck12.org/flx/show/image/user%3Ack12editor/201209111347426409835249_9146bc47bc9279b05a3b4bb35e596067-20120911134742802355769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9287" y="2360612"/>
            <a:ext cx="1362075" cy="1547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62" descr="https://twimg0-a.akamaihd.net/profile_images/1193877952/Structural-formula-for-x3b1-D-glucose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94112" y="2725737"/>
            <a:ext cx="757237" cy="661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62" descr="http://t2.gstatic.com/images?q=tbn:ANd9GcRGgB3ABvnFim4DJmse-R9afR3KKGOnjX89z0pctjfqZ3vmTWPBk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32712" y="5008562"/>
            <a:ext cx="850900" cy="59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62" descr="http://3.bp.blogspot.com/_d6GkTYixDko/TUHSrmrTNPI/AAAAAAAAABY/Y37aBSlVq9s/s1600/boy-eating-apple-627004037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0237" y="5016500"/>
            <a:ext cx="1382712" cy="17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62" descr="http://images.sciencedaily.com/2008/12/081210090819-large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2150" y="5370512"/>
            <a:ext cx="1681162" cy="1062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62" descr="https://twimg0-a.akamaihd.net/profile_images/1193877952/Structural-formula-for-x3b1-D-glucose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94112" y="5086350"/>
            <a:ext cx="757237" cy="661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62" descr="http://betterknowbio.files.wordpress.com/2012/10/atp.png"/>
          <p:cNvPicPr preferRelativeResize="0"/>
          <p:nvPr/>
        </p:nvPicPr>
        <p:blipFill rotWithShape="1">
          <a:blip r:embed="rId3">
            <a:alphaModFix/>
          </a:blip>
          <a:srcRect l="20204" t="-5853" r="24528" b="8961"/>
          <a:stretch/>
        </p:blipFill>
        <p:spPr>
          <a:xfrm>
            <a:off x="6302375" y="2655887"/>
            <a:ext cx="1571625" cy="133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62" descr="http://t2.gstatic.com/images?q=tbn:ANd9GcRGgB3ABvnFim4DJmse-R9afR3KKGOnjX89z0pctjfqZ3vmTWPBk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32712" y="2536825"/>
            <a:ext cx="850900" cy="598487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62"/>
          <p:cNvSpPr/>
          <p:nvPr/>
        </p:nvSpPr>
        <p:spPr>
          <a:xfrm>
            <a:off x="2286000" y="2881312"/>
            <a:ext cx="703262" cy="506412"/>
          </a:xfrm>
          <a:prstGeom prst="rightArrow">
            <a:avLst>
              <a:gd name="adj1" fmla="val 13823"/>
              <a:gd name="adj2" fmla="val 50000"/>
            </a:avLst>
          </a:prstGeom>
          <a:solidFill>
            <a:srgbClr val="FFFF00"/>
          </a:solidFill>
          <a:ln w="38100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62"/>
          <p:cNvSpPr/>
          <p:nvPr/>
        </p:nvSpPr>
        <p:spPr>
          <a:xfrm>
            <a:off x="5011737" y="2959100"/>
            <a:ext cx="703262" cy="508000"/>
          </a:xfrm>
          <a:prstGeom prst="rightArrow">
            <a:avLst>
              <a:gd name="adj1" fmla="val 13799"/>
              <a:gd name="adj2" fmla="val 50000"/>
            </a:avLst>
          </a:prstGeom>
          <a:solidFill>
            <a:srgbClr val="FFFF00"/>
          </a:solidFill>
          <a:ln w="38100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62"/>
          <p:cNvSpPr/>
          <p:nvPr/>
        </p:nvSpPr>
        <p:spPr>
          <a:xfrm>
            <a:off x="5016500" y="5529262"/>
            <a:ext cx="703262" cy="508000"/>
          </a:xfrm>
          <a:prstGeom prst="rightArrow">
            <a:avLst>
              <a:gd name="adj1" fmla="val 13799"/>
              <a:gd name="adj2" fmla="val 50000"/>
            </a:avLst>
          </a:prstGeom>
          <a:solidFill>
            <a:srgbClr val="FFFF00"/>
          </a:solidFill>
          <a:ln w="38100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62"/>
          <p:cNvSpPr/>
          <p:nvPr/>
        </p:nvSpPr>
        <p:spPr>
          <a:xfrm>
            <a:off x="2438400" y="5418137"/>
            <a:ext cx="703262" cy="506412"/>
          </a:xfrm>
          <a:prstGeom prst="rightArrow">
            <a:avLst>
              <a:gd name="adj1" fmla="val 13823"/>
              <a:gd name="adj2" fmla="val 50000"/>
            </a:avLst>
          </a:prstGeom>
          <a:solidFill>
            <a:srgbClr val="FFFF00"/>
          </a:solidFill>
          <a:ln w="38100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62"/>
          <p:cNvSpPr txBox="1"/>
          <p:nvPr/>
        </p:nvSpPr>
        <p:spPr>
          <a:xfrm>
            <a:off x="3321050" y="2397125"/>
            <a:ext cx="5334000" cy="1982787"/>
          </a:xfrm>
          <a:prstGeom prst="rect">
            <a:avLst/>
          </a:prstGeom>
          <a:solidFill>
            <a:srgbClr val="FFFF00">
              <a:alpha val="33725"/>
            </a:srgbClr>
          </a:solidFill>
          <a:ln w="60325" cap="flat" cmpd="sng">
            <a:solidFill>
              <a:srgbClr val="FFFF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62"/>
          <p:cNvSpPr txBox="1"/>
          <p:nvPr/>
        </p:nvSpPr>
        <p:spPr>
          <a:xfrm>
            <a:off x="3321050" y="4679950"/>
            <a:ext cx="5334000" cy="1982787"/>
          </a:xfrm>
          <a:prstGeom prst="rect">
            <a:avLst/>
          </a:prstGeom>
          <a:solidFill>
            <a:srgbClr val="FFFF00">
              <a:alpha val="33725"/>
            </a:srgbClr>
          </a:solidFill>
          <a:ln w="60325" cap="flat" cmpd="sng">
            <a:solidFill>
              <a:srgbClr val="FFFF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6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Font typeface="Arial"/>
              <a:buNone/>
            </a:pPr>
            <a:r>
              <a:rPr lang="en-US" sz="4400" b="1" i="0" u="none" strike="noStrike" cap="none">
                <a:solidFill>
                  <a:srgbClr val="F79646"/>
                </a:solidFill>
                <a:latin typeface="Arial"/>
                <a:ea typeface="Arial"/>
                <a:cs typeface="Arial"/>
                <a:sym typeface="Arial"/>
              </a:rPr>
              <a:t>Why “Respiration?”</a:t>
            </a:r>
            <a:endParaRPr/>
          </a:p>
        </p:txBody>
      </p:sp>
      <p:sp>
        <p:nvSpPr>
          <p:cNvPr id="613" name="Google Shape;613;p63"/>
          <p:cNvSpPr txBox="1">
            <a:spLocks noGrp="1"/>
          </p:cNvSpPr>
          <p:nvPr>
            <p:ph type="body" idx="1"/>
          </p:nvPr>
        </p:nvSpPr>
        <p:spPr>
          <a:xfrm>
            <a:off x="533400" y="1524000"/>
            <a:ext cx="82296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SzPts val="3200"/>
              <a:buFont typeface="Arial"/>
              <a:buChar char="•"/>
            </a:pPr>
            <a:r>
              <a:rPr lang="en-US" sz="3200" b="0" i="0" u="none">
                <a:solidFill>
                  <a:srgbClr val="F79646"/>
                </a:solidFill>
                <a:latin typeface="Arial"/>
                <a:ea typeface="Arial"/>
                <a:cs typeface="Arial"/>
                <a:sym typeface="Arial"/>
              </a:rPr>
              <a:t>Called </a:t>
            </a:r>
            <a:r>
              <a:rPr lang="en-US" sz="3200" b="1" i="0" u="none">
                <a:solidFill>
                  <a:srgbClr val="F79646"/>
                </a:solidFill>
                <a:latin typeface="Arial"/>
                <a:ea typeface="Arial"/>
                <a:cs typeface="Arial"/>
                <a:sym typeface="Arial"/>
              </a:rPr>
              <a:t>Respiration (</a:t>
            </a:r>
            <a:r>
              <a:rPr lang="en-US" sz="3200" b="1" i="0" u="sng">
                <a:solidFill>
                  <a:srgbClr val="F79646"/>
                </a:solidFill>
                <a:latin typeface="Arial"/>
                <a:ea typeface="Arial"/>
                <a:cs typeface="Arial"/>
                <a:sym typeface="Arial"/>
              </a:rPr>
              <a:t>like breathing</a:t>
            </a:r>
            <a:r>
              <a:rPr lang="en-US" sz="3200" b="1" i="0" u="none">
                <a:solidFill>
                  <a:srgbClr val="F79646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en-US" sz="3200" b="0" i="0" u="none">
                <a:solidFill>
                  <a:srgbClr val="F79646"/>
                </a:solidFill>
                <a:latin typeface="Arial"/>
                <a:ea typeface="Arial"/>
                <a:cs typeface="Arial"/>
                <a:sym typeface="Arial"/>
              </a:rPr>
              <a:t>because it usually needs </a:t>
            </a:r>
            <a:r>
              <a:rPr lang="en-US" sz="3200" b="1" i="0" u="sng">
                <a:solidFill>
                  <a:srgbClr val="F79646"/>
                </a:solidFill>
                <a:latin typeface="Arial"/>
                <a:ea typeface="Arial"/>
                <a:cs typeface="Arial"/>
                <a:sym typeface="Arial"/>
              </a:rPr>
              <a:t>oxygen.</a:t>
            </a:r>
            <a:endParaRPr/>
          </a:p>
        </p:txBody>
      </p:sp>
      <p:pic>
        <p:nvPicPr>
          <p:cNvPr id="614" name="Google Shape;614;p63" descr="http://2.bp.blogspot.com/-_51h_ne-Ydc/T0z7MYZKJqI/AAAAAAAAABo/0tGdbDh6lgc/s1600/lung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2895600"/>
            <a:ext cx="3810000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63" descr="http://t3.gstatic.com/images?q=tbn:ANd9GcTTmHykIeGu-9bU31WGjn0cEnHgN9ZOisZ939BFu00Uj_tgp2JdC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40375" y="2755900"/>
            <a:ext cx="2286000" cy="34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63"/>
          <p:cNvSpPr txBox="1"/>
          <p:nvPr/>
        </p:nvSpPr>
        <p:spPr>
          <a:xfrm>
            <a:off x="731837" y="6124575"/>
            <a:ext cx="3413125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Respiratory System</a:t>
            </a:r>
            <a:endParaRPr/>
          </a:p>
        </p:txBody>
      </p:sp>
      <p:sp>
        <p:nvSpPr>
          <p:cNvPr id="617" name="Google Shape;617;p63"/>
          <p:cNvSpPr txBox="1"/>
          <p:nvPr/>
        </p:nvSpPr>
        <p:spPr>
          <a:xfrm>
            <a:off x="4976812" y="6146800"/>
            <a:ext cx="3414712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Respirator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6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Font typeface="Arial"/>
              <a:buNone/>
            </a:pPr>
            <a:r>
              <a:rPr lang="en-US" sz="4400" b="1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Energy Needs</a:t>
            </a:r>
            <a:endParaRPr/>
          </a:p>
        </p:txBody>
      </p:sp>
      <p:sp>
        <p:nvSpPr>
          <p:cNvPr id="623" name="Google Shape;623;p64"/>
          <p:cNvSpPr txBox="1">
            <a:spLocks noGrp="1"/>
          </p:cNvSpPr>
          <p:nvPr>
            <p:ph type="body" idx="1"/>
          </p:nvPr>
        </p:nvSpPr>
        <p:spPr>
          <a:xfrm>
            <a:off x="152400" y="1600200"/>
            <a:ext cx="87630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Char char="•"/>
            </a:pPr>
            <a:r>
              <a:rPr lang="en-US" sz="3200" b="0" i="0" u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To make energy, you have to do 2 things:  1. </a:t>
            </a:r>
            <a:r>
              <a:rPr lang="en-US" sz="3200" b="0" i="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Eat!</a:t>
            </a:r>
            <a:r>
              <a:rPr lang="en-US" sz="3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(glucose) </a:t>
            </a:r>
            <a:r>
              <a:rPr lang="en-US" sz="3200" b="0" i="0" u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-US" sz="3200" b="0" i="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Breathe! </a:t>
            </a:r>
            <a:r>
              <a:rPr lang="en-US" sz="3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(oxygen)</a:t>
            </a:r>
            <a:endParaRPr/>
          </a:p>
        </p:txBody>
      </p:sp>
      <p:pic>
        <p:nvPicPr>
          <p:cNvPr id="624" name="Google Shape;624;p64" descr="http://image.yaymicro.com/rz_1210x1210/0/f30/breathing-f3060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8200" y="2879725"/>
            <a:ext cx="4025900" cy="384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64" descr="http://3.bp.blogspot.com/_d6GkTYixDko/TUHSrmrTNPI/AAAAAAAAABY/Y37aBSlVq9s/s1600/boy-eating-apple-627004037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5800" y="2879725"/>
            <a:ext cx="3048000" cy="379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6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FF66"/>
              </a:buClr>
              <a:buFont typeface="Arial"/>
              <a:buNone/>
            </a:pPr>
            <a:r>
              <a:rPr lang="en-US" sz="4400" b="1" i="0" u="none" strike="noStrike" cap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rPr>
              <a:t>Plant food…</a:t>
            </a:r>
            <a:endParaRPr/>
          </a:p>
        </p:txBody>
      </p:sp>
      <p:sp>
        <p:nvSpPr>
          <p:cNvPr id="631" name="Google Shape;631;p6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FF66"/>
              </a:buClr>
              <a:buSzPts val="3600"/>
              <a:buFont typeface="Arial"/>
              <a:buChar char="•"/>
            </a:pPr>
            <a:r>
              <a:rPr lang="en-US" sz="3600" b="0" i="0" u="none">
                <a:solidFill>
                  <a:srgbClr val="99FF66"/>
                </a:solidFill>
                <a:latin typeface="Arial"/>
                <a:ea typeface="Arial"/>
                <a:cs typeface="Arial"/>
                <a:sym typeface="Arial"/>
              </a:rPr>
              <a:t>But…plants can’t eat!  Remember, they make their own food by using photosynthesis!</a:t>
            </a:r>
            <a:endParaRPr/>
          </a:p>
        </p:txBody>
      </p:sp>
      <p:pic>
        <p:nvPicPr>
          <p:cNvPr id="632" name="Google Shape;632;p65" descr="http://indianapublicmedia.org/focusonflowers/files/2010/03/venustrap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2600" y="3589337"/>
            <a:ext cx="4292600" cy="2860675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65"/>
          <p:cNvSpPr/>
          <p:nvPr/>
        </p:nvSpPr>
        <p:spPr>
          <a:xfrm>
            <a:off x="6045200" y="3009900"/>
            <a:ext cx="2667000" cy="1447800"/>
          </a:xfrm>
          <a:prstGeom prst="wedgeEllipseCallout">
            <a:avLst>
              <a:gd name="adj1" fmla="val -1675"/>
              <a:gd name="adj2" fmla="val 25559"/>
            </a:avLst>
          </a:prstGeom>
          <a:solidFill>
            <a:schemeClr val="lt1"/>
          </a:solidFill>
          <a:ln w="63500" cap="flat" cmpd="sng">
            <a:solidFill>
              <a:srgbClr val="00FF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2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am an exception to the rule!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C090"/>
              </a:buClr>
              <a:buFont typeface="Arial"/>
              <a:buNone/>
            </a:pPr>
            <a:r>
              <a:rPr lang="en-US" sz="4400" b="1" i="0" u="none" strike="noStrike" cap="none">
                <a:solidFill>
                  <a:srgbClr val="FAC090"/>
                </a:solidFill>
                <a:latin typeface="Arial"/>
                <a:ea typeface="Arial"/>
                <a:cs typeface="Arial"/>
                <a:sym typeface="Arial"/>
              </a:rPr>
              <a:t>Cellular Respiration</a:t>
            </a:r>
            <a:endParaRPr/>
          </a:p>
        </p:txBody>
      </p:sp>
      <p:sp>
        <p:nvSpPr>
          <p:cNvPr id="640" name="Google Shape;640;p66"/>
          <p:cNvSpPr txBox="1">
            <a:spLocks noGrp="1"/>
          </p:cNvSpPr>
          <p:nvPr>
            <p:ph type="body" idx="1"/>
          </p:nvPr>
        </p:nvSpPr>
        <p:spPr>
          <a:xfrm>
            <a:off x="228600" y="1600200"/>
            <a:ext cx="84582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C090"/>
              </a:buClr>
              <a:buSzPts val="3200"/>
              <a:buFont typeface="Arial"/>
              <a:buChar char="•"/>
            </a:pPr>
            <a:r>
              <a:rPr lang="en-US" sz="3200" b="1" i="0" u="none">
                <a:solidFill>
                  <a:srgbClr val="FAC090"/>
                </a:solidFill>
                <a:latin typeface="Arial"/>
                <a:ea typeface="Arial"/>
                <a:cs typeface="Arial"/>
                <a:sym typeface="Arial"/>
              </a:rPr>
              <a:t>Let’s think about it</a:t>
            </a:r>
            <a:endParaRPr/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99FF66"/>
              </a:buClr>
              <a:buSzPts val="3200"/>
              <a:buFont typeface="Arial"/>
              <a:buNone/>
            </a:pPr>
            <a:endParaRPr sz="3200" b="1" i="0" u="none">
              <a:solidFill>
                <a:srgbClr val="FAC09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99FF66"/>
              </a:buClr>
              <a:buFont typeface="Arial"/>
              <a:buNone/>
            </a:pPr>
            <a:endParaRPr sz="3200" b="1" i="0" u="none">
              <a:solidFill>
                <a:srgbClr val="FAC09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AC090"/>
              </a:buClr>
              <a:buSzPts val="3200"/>
              <a:buFont typeface="Arial"/>
              <a:buChar char="•"/>
            </a:pPr>
            <a:r>
              <a:rPr lang="en-US" sz="3200" b="1" i="0" u="none">
                <a:solidFill>
                  <a:srgbClr val="FAC090"/>
                </a:solidFill>
                <a:latin typeface="Arial"/>
                <a:ea typeface="Arial"/>
                <a:cs typeface="Arial"/>
                <a:sym typeface="Arial"/>
              </a:rPr>
              <a:t>Equation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FF00"/>
              </a:buClr>
              <a:buFont typeface="Arial"/>
              <a:buNone/>
            </a:pPr>
            <a:r>
              <a:rPr lang="en-US" sz="2800" b="1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Reactants (needed) → Products (made) </a:t>
            </a:r>
            <a:endParaRPr/>
          </a:p>
          <a:p>
            <a: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rgbClr val="99FF66"/>
              </a:buClr>
              <a:buSzPts val="2800"/>
              <a:buFont typeface="Arial"/>
              <a:buNone/>
            </a:pPr>
            <a:endParaRPr sz="2800" b="1" i="0" u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66"/>
          <p:cNvSpPr txBox="1"/>
          <p:nvPr/>
        </p:nvSpPr>
        <p:spPr>
          <a:xfrm>
            <a:off x="384175" y="4724400"/>
            <a:ext cx="8504237" cy="1938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F0E2"/>
              </a:buClr>
              <a:buFont typeface="Comic Sans MS"/>
              <a:buNone/>
            </a:pPr>
            <a:r>
              <a:rPr lang="en-US" sz="3200" b="1" i="0" u="none" strike="noStrike" cap="none">
                <a:solidFill>
                  <a:srgbClr val="F4F0E2"/>
                </a:solidFill>
                <a:latin typeface="Comic Sans MS"/>
                <a:ea typeface="Comic Sans MS"/>
                <a:cs typeface="Comic Sans MS"/>
                <a:sym typeface="Comic Sans MS"/>
              </a:rPr>
              <a:t>C</a:t>
            </a:r>
            <a:r>
              <a:rPr lang="en-US" sz="3200" b="1" i="0" u="none" strike="noStrike" cap="none" baseline="-25000">
                <a:solidFill>
                  <a:srgbClr val="F4F0E2"/>
                </a:solidFill>
                <a:latin typeface="Comic Sans MS"/>
                <a:ea typeface="Comic Sans MS"/>
                <a:cs typeface="Comic Sans MS"/>
                <a:sym typeface="Comic Sans MS"/>
              </a:rPr>
              <a:t>6</a:t>
            </a:r>
            <a:r>
              <a:rPr lang="en-US" sz="3200" b="1" i="0" u="none" strike="noStrike" cap="none">
                <a:solidFill>
                  <a:srgbClr val="F4F0E2"/>
                </a:solidFill>
                <a:latin typeface="Comic Sans MS"/>
                <a:ea typeface="Comic Sans MS"/>
                <a:cs typeface="Comic Sans MS"/>
                <a:sym typeface="Comic Sans MS"/>
              </a:rPr>
              <a:t>H</a:t>
            </a:r>
            <a:r>
              <a:rPr lang="en-US" sz="3200" b="1" i="0" u="none" strike="noStrike" cap="none" baseline="-25000">
                <a:solidFill>
                  <a:srgbClr val="F4F0E2"/>
                </a:solidFill>
                <a:latin typeface="Comic Sans MS"/>
                <a:ea typeface="Comic Sans MS"/>
                <a:cs typeface="Comic Sans MS"/>
                <a:sym typeface="Comic Sans MS"/>
              </a:rPr>
              <a:t>12</a:t>
            </a:r>
            <a:r>
              <a:rPr lang="en-US" sz="3200" b="1" i="0" u="none" strike="noStrike" cap="none">
                <a:solidFill>
                  <a:srgbClr val="F4F0E2"/>
                </a:solidFill>
                <a:latin typeface="Comic Sans MS"/>
                <a:ea typeface="Comic Sans MS"/>
                <a:cs typeface="Comic Sans MS"/>
                <a:sym typeface="Comic Sans MS"/>
              </a:rPr>
              <a:t>O</a:t>
            </a:r>
            <a:r>
              <a:rPr lang="en-US" sz="3200" b="1" i="0" u="none" strike="noStrike" cap="none" baseline="-25000">
                <a:solidFill>
                  <a:srgbClr val="F4F0E2"/>
                </a:solidFill>
                <a:latin typeface="Comic Sans MS"/>
                <a:ea typeface="Comic Sans MS"/>
                <a:cs typeface="Comic Sans MS"/>
                <a:sym typeface="Comic Sans MS"/>
              </a:rPr>
              <a:t>6</a:t>
            </a:r>
            <a:r>
              <a:rPr lang="en-US" sz="3200" b="1" i="0" u="none" strike="noStrike" cap="none">
                <a:solidFill>
                  <a:srgbClr val="F4F0E2"/>
                </a:solidFill>
                <a:latin typeface="Comic Sans MS"/>
                <a:ea typeface="Comic Sans MS"/>
                <a:cs typeface="Comic Sans MS"/>
                <a:sym typeface="Comic Sans MS"/>
              </a:rPr>
              <a:t> + O</a:t>
            </a:r>
            <a:r>
              <a:rPr lang="en-US" sz="3200" b="1" i="0" u="none" strike="noStrike" cap="none" baseline="-25000">
                <a:solidFill>
                  <a:srgbClr val="F4F0E2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lang="en-US" sz="3200" b="1" i="0" u="none" strike="noStrike" cap="none">
                <a:solidFill>
                  <a:srgbClr val="F4F0E2"/>
                </a:solidFill>
                <a:latin typeface="Comic Sans MS"/>
                <a:ea typeface="Comic Sans MS"/>
                <a:cs typeface="Comic Sans MS"/>
                <a:sym typeface="Comic Sans MS"/>
              </a:rPr>
              <a:t> → CO</a:t>
            </a:r>
            <a:r>
              <a:rPr lang="en-US" sz="3200" b="1" i="0" u="none" strike="noStrike" cap="none" baseline="-25000">
                <a:solidFill>
                  <a:srgbClr val="F4F0E2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lang="en-US" sz="3200" b="1" i="0" u="none" strike="noStrike" cap="none">
                <a:solidFill>
                  <a:srgbClr val="F4F0E2"/>
                </a:solidFill>
                <a:latin typeface="Comic Sans MS"/>
                <a:ea typeface="Comic Sans MS"/>
                <a:cs typeface="Comic Sans MS"/>
                <a:sym typeface="Comic Sans MS"/>
              </a:rPr>
              <a:t> + H</a:t>
            </a:r>
            <a:r>
              <a:rPr lang="en-US" sz="3200" b="1" i="0" u="none" strike="noStrike" cap="none" baseline="-25000">
                <a:solidFill>
                  <a:srgbClr val="F4F0E2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lang="en-US" sz="3200" b="1" i="0" u="none" strike="noStrike" cap="none">
                <a:solidFill>
                  <a:srgbClr val="F4F0E2"/>
                </a:solidFill>
                <a:latin typeface="Comic Sans MS"/>
                <a:ea typeface="Comic Sans MS"/>
                <a:cs typeface="Comic Sans MS"/>
                <a:sym typeface="Comic Sans MS"/>
              </a:rPr>
              <a:t>O + ATP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200" b="1" i="0" u="none" strike="noStrike" cap="none">
              <a:solidFill>
                <a:srgbClr val="F4F0E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F0E2"/>
              </a:buClr>
              <a:buFont typeface="Comic Sans MS"/>
              <a:buNone/>
            </a:pPr>
            <a:r>
              <a:rPr lang="en-US" sz="2400" b="1" i="0" u="none" strike="noStrike" cap="none">
                <a:solidFill>
                  <a:srgbClr val="F4F0E2"/>
                </a:solidFill>
                <a:latin typeface="Comic Sans MS"/>
                <a:ea typeface="Comic Sans MS"/>
                <a:cs typeface="Comic Sans MS"/>
                <a:sym typeface="Comic Sans MS"/>
              </a:rPr>
              <a:t>Glucose + Oxygen → Carbon Dioxide + Water + ATP</a:t>
            </a:r>
            <a:endParaRPr sz="2400" b="1" i="0" u="none" strike="noStrike" cap="none">
              <a:solidFill>
                <a:srgbClr val="F4F0E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200" b="1" i="0" u="none" strike="noStrike" cap="none">
              <a:solidFill>
                <a:srgbClr val="F4F0E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42" name="Google Shape;642;p66" descr="http://blog.pennlive.com/bizarrebazaar/2007/10/large_Co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7212" y="1219200"/>
            <a:ext cx="3248025" cy="2273300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66"/>
          <p:cNvSpPr txBox="1"/>
          <p:nvPr/>
        </p:nvSpPr>
        <p:spPr>
          <a:xfrm>
            <a:off x="8158162" y="6629400"/>
            <a:ext cx="985837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</a:pPr>
            <a:r>
              <a:rPr lang="en-US" sz="800" b="1" i="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© Perkoski, 2008</a:t>
            </a:r>
            <a:endParaRPr/>
          </a:p>
        </p:txBody>
      </p:sp>
      <p:sp>
        <p:nvSpPr>
          <p:cNvPr id="644" name="Google Shape;644;p66"/>
          <p:cNvSpPr txBox="1"/>
          <p:nvPr/>
        </p:nvSpPr>
        <p:spPr>
          <a:xfrm>
            <a:off x="773112" y="4708525"/>
            <a:ext cx="7720012" cy="609600"/>
          </a:xfrm>
          <a:prstGeom prst="rect">
            <a:avLst/>
          </a:prstGeom>
          <a:solidFill>
            <a:srgbClr val="FFFF00">
              <a:alpha val="31764"/>
            </a:srgbClr>
          </a:solidFill>
          <a:ln w="60325" cap="flat" cmpd="sng">
            <a:solidFill>
              <a:srgbClr val="FFFF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Google Shape;650;p67" descr="http://www.earlham.edu/~hhmi/content/bridge03/mitochondr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7116762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6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C090"/>
              </a:buClr>
              <a:buFont typeface="Arial"/>
              <a:buNone/>
            </a:pPr>
            <a:r>
              <a:rPr lang="en-US" sz="6000" b="1" i="0" u="sng" strike="noStrike" cap="none">
                <a:solidFill>
                  <a:srgbClr val="FAC090"/>
                </a:solidFill>
                <a:latin typeface="Arial"/>
                <a:ea typeface="Arial"/>
                <a:cs typeface="Arial"/>
                <a:sym typeface="Arial"/>
              </a:rPr>
              <a:t>Mitochondria</a:t>
            </a:r>
            <a:endParaRPr/>
          </a:p>
        </p:txBody>
      </p:sp>
      <p:sp>
        <p:nvSpPr>
          <p:cNvPr id="652" name="Google Shape;652;p6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</a:pPr>
            <a:r>
              <a:rPr lang="en-US" sz="3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Organelle where Cell Respiration happens:  </a:t>
            </a:r>
            <a:r>
              <a:rPr lang="en-US" sz="3600" b="1" i="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Mitochondria</a:t>
            </a:r>
            <a:endParaRPr/>
          </a:p>
        </p:txBody>
      </p:sp>
      <p:sp>
        <p:nvSpPr>
          <p:cNvPr id="653" name="Google Shape;653;p67"/>
          <p:cNvSpPr txBox="1"/>
          <p:nvPr/>
        </p:nvSpPr>
        <p:spPr>
          <a:xfrm>
            <a:off x="8158162" y="6629400"/>
            <a:ext cx="985837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</a:pPr>
            <a:r>
              <a:rPr lang="en-US" sz="800" b="1" i="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© Perkoski, 2008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6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Font typeface="Arial"/>
              <a:buNone/>
            </a:pPr>
            <a:r>
              <a:rPr lang="en-US" sz="4400" b="1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Mitochondria Structure</a:t>
            </a:r>
            <a:endParaRPr/>
          </a:p>
        </p:txBody>
      </p:sp>
      <p:sp>
        <p:nvSpPr>
          <p:cNvPr id="659" name="Google Shape;659;p68"/>
          <p:cNvSpPr txBox="1"/>
          <p:nvPr/>
        </p:nvSpPr>
        <p:spPr>
          <a:xfrm>
            <a:off x="8158162" y="6629400"/>
            <a:ext cx="985837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</a:pPr>
            <a:r>
              <a:rPr lang="en-US" sz="800" b="1" i="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© Perkoski, 2008</a:t>
            </a:r>
            <a:endParaRPr/>
          </a:p>
        </p:txBody>
      </p:sp>
      <p:sp>
        <p:nvSpPr>
          <p:cNvPr id="660" name="Google Shape;660;p68"/>
          <p:cNvSpPr/>
          <p:nvPr/>
        </p:nvSpPr>
        <p:spPr>
          <a:xfrm>
            <a:off x="2160587" y="2452687"/>
            <a:ext cx="4343400" cy="2743200"/>
          </a:xfrm>
          <a:prstGeom prst="ellipse">
            <a:avLst/>
          </a:prstGeom>
          <a:solidFill>
            <a:srgbClr val="FF6600"/>
          </a:solidFill>
          <a:ln w="25400" cap="flat" cmpd="sng">
            <a:solidFill>
              <a:srgbClr val="385D8A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68"/>
          <p:cNvSpPr/>
          <p:nvPr/>
        </p:nvSpPr>
        <p:spPr>
          <a:xfrm>
            <a:off x="2312987" y="2605087"/>
            <a:ext cx="4016375" cy="2438400"/>
          </a:xfrm>
          <a:prstGeom prst="ellipse">
            <a:avLst/>
          </a:prstGeom>
          <a:solidFill>
            <a:schemeClr val="lt1">
              <a:alpha val="67450"/>
            </a:schemeClr>
          </a:solidFill>
          <a:ln w="25400" cap="flat" cmpd="sng">
            <a:solidFill>
              <a:srgbClr val="385D8A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62" name="Google Shape;662;p68"/>
          <p:cNvCxnSpPr/>
          <p:nvPr/>
        </p:nvCxnSpPr>
        <p:spPr>
          <a:xfrm rot="10800000" flipH="1">
            <a:off x="2743200" y="3048000"/>
            <a:ext cx="381000" cy="1066800"/>
          </a:xfrm>
          <a:prstGeom prst="straightConnector1">
            <a:avLst/>
          </a:prstGeom>
          <a:noFill/>
          <a:ln w="4445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663" name="Google Shape;663;p68"/>
          <p:cNvCxnSpPr/>
          <p:nvPr/>
        </p:nvCxnSpPr>
        <p:spPr>
          <a:xfrm rot="10800000" flipH="1">
            <a:off x="3276600" y="2971800"/>
            <a:ext cx="381000" cy="1066800"/>
          </a:xfrm>
          <a:prstGeom prst="straightConnector1">
            <a:avLst/>
          </a:prstGeom>
          <a:noFill/>
          <a:ln w="4445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664" name="Google Shape;664;p68"/>
          <p:cNvCxnSpPr/>
          <p:nvPr/>
        </p:nvCxnSpPr>
        <p:spPr>
          <a:xfrm rot="10800000" flipH="1">
            <a:off x="3913187" y="2971800"/>
            <a:ext cx="381000" cy="1066800"/>
          </a:xfrm>
          <a:prstGeom prst="straightConnector1">
            <a:avLst/>
          </a:prstGeom>
          <a:noFill/>
          <a:ln w="4445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665" name="Google Shape;665;p68"/>
          <p:cNvCxnSpPr/>
          <p:nvPr/>
        </p:nvCxnSpPr>
        <p:spPr>
          <a:xfrm rot="10800000" flipH="1">
            <a:off x="4648200" y="2971800"/>
            <a:ext cx="381000" cy="1066800"/>
          </a:xfrm>
          <a:prstGeom prst="straightConnector1">
            <a:avLst/>
          </a:prstGeom>
          <a:noFill/>
          <a:ln w="4445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666" name="Google Shape;666;p68"/>
          <p:cNvCxnSpPr/>
          <p:nvPr/>
        </p:nvCxnSpPr>
        <p:spPr>
          <a:xfrm rot="10800000" flipH="1">
            <a:off x="5257800" y="3095625"/>
            <a:ext cx="381000" cy="1066800"/>
          </a:xfrm>
          <a:prstGeom prst="straightConnector1">
            <a:avLst/>
          </a:prstGeom>
          <a:noFill/>
          <a:ln w="4445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667" name="Google Shape;667;p68"/>
          <p:cNvCxnSpPr/>
          <p:nvPr/>
        </p:nvCxnSpPr>
        <p:spPr>
          <a:xfrm rot="10800000">
            <a:off x="3124200" y="3008312"/>
            <a:ext cx="152400" cy="1030287"/>
          </a:xfrm>
          <a:prstGeom prst="straightConnector1">
            <a:avLst/>
          </a:prstGeom>
          <a:noFill/>
          <a:ln w="4445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668" name="Google Shape;668;p68"/>
          <p:cNvCxnSpPr/>
          <p:nvPr/>
        </p:nvCxnSpPr>
        <p:spPr>
          <a:xfrm rot="10800000">
            <a:off x="3657600" y="2971800"/>
            <a:ext cx="255587" cy="1066800"/>
          </a:xfrm>
          <a:prstGeom prst="straightConnector1">
            <a:avLst/>
          </a:prstGeom>
          <a:noFill/>
          <a:ln w="4445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669" name="Google Shape;669;p68"/>
          <p:cNvCxnSpPr/>
          <p:nvPr/>
        </p:nvCxnSpPr>
        <p:spPr>
          <a:xfrm rot="10800000">
            <a:off x="4292600" y="2989262"/>
            <a:ext cx="355600" cy="1049337"/>
          </a:xfrm>
          <a:prstGeom prst="straightConnector1">
            <a:avLst/>
          </a:prstGeom>
          <a:noFill/>
          <a:ln w="4445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670" name="Google Shape;670;p68"/>
          <p:cNvCxnSpPr/>
          <p:nvPr/>
        </p:nvCxnSpPr>
        <p:spPr>
          <a:xfrm rot="10800000">
            <a:off x="5002212" y="2971800"/>
            <a:ext cx="255587" cy="1143000"/>
          </a:xfrm>
          <a:prstGeom prst="straightConnector1">
            <a:avLst/>
          </a:prstGeom>
          <a:noFill/>
          <a:ln w="4445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671" name="Google Shape;671;p68"/>
          <p:cNvCxnSpPr/>
          <p:nvPr/>
        </p:nvCxnSpPr>
        <p:spPr>
          <a:xfrm rot="10800000">
            <a:off x="3656012" y="3824287"/>
            <a:ext cx="255587" cy="1066800"/>
          </a:xfrm>
          <a:prstGeom prst="straightConnector1">
            <a:avLst/>
          </a:prstGeom>
          <a:noFill/>
          <a:ln w="4445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672" name="Google Shape;672;p68"/>
          <p:cNvCxnSpPr/>
          <p:nvPr/>
        </p:nvCxnSpPr>
        <p:spPr>
          <a:xfrm rot="10800000">
            <a:off x="4292600" y="3714750"/>
            <a:ext cx="255587" cy="1066800"/>
          </a:xfrm>
          <a:prstGeom prst="straightConnector1">
            <a:avLst/>
          </a:prstGeom>
          <a:noFill/>
          <a:ln w="4445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673" name="Google Shape;673;p68"/>
          <p:cNvCxnSpPr/>
          <p:nvPr/>
        </p:nvCxnSpPr>
        <p:spPr>
          <a:xfrm rot="10800000">
            <a:off x="4906962" y="4051300"/>
            <a:ext cx="446087" cy="609600"/>
          </a:xfrm>
          <a:prstGeom prst="straightConnector1">
            <a:avLst/>
          </a:prstGeom>
          <a:noFill/>
          <a:ln w="4445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674" name="Google Shape;674;p68"/>
          <p:cNvCxnSpPr/>
          <p:nvPr/>
        </p:nvCxnSpPr>
        <p:spPr>
          <a:xfrm rot="10800000">
            <a:off x="3073400" y="3717925"/>
            <a:ext cx="254000" cy="942975"/>
          </a:xfrm>
          <a:prstGeom prst="straightConnector1">
            <a:avLst/>
          </a:prstGeom>
          <a:noFill/>
          <a:ln w="4445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675" name="Google Shape;675;p68"/>
          <p:cNvCxnSpPr/>
          <p:nvPr/>
        </p:nvCxnSpPr>
        <p:spPr>
          <a:xfrm rot="10800000" flipH="1">
            <a:off x="3911600" y="3717925"/>
            <a:ext cx="381000" cy="1173162"/>
          </a:xfrm>
          <a:prstGeom prst="straightConnector1">
            <a:avLst/>
          </a:prstGeom>
          <a:noFill/>
          <a:ln w="4445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676" name="Google Shape;676;p68"/>
          <p:cNvCxnSpPr/>
          <p:nvPr/>
        </p:nvCxnSpPr>
        <p:spPr>
          <a:xfrm rot="10800000" flipH="1">
            <a:off x="4548187" y="4051300"/>
            <a:ext cx="381000" cy="762000"/>
          </a:xfrm>
          <a:prstGeom prst="straightConnector1">
            <a:avLst/>
          </a:prstGeom>
          <a:noFill/>
          <a:ln w="4445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677" name="Google Shape;677;p68"/>
          <p:cNvCxnSpPr/>
          <p:nvPr/>
        </p:nvCxnSpPr>
        <p:spPr>
          <a:xfrm rot="10800000" flipH="1">
            <a:off x="2743200" y="3714750"/>
            <a:ext cx="330200" cy="415925"/>
          </a:xfrm>
          <a:prstGeom prst="straightConnector1">
            <a:avLst/>
          </a:prstGeom>
          <a:noFill/>
          <a:ln w="4445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678" name="Google Shape;678;p68"/>
          <p:cNvCxnSpPr/>
          <p:nvPr/>
        </p:nvCxnSpPr>
        <p:spPr>
          <a:xfrm rot="10800000" flipH="1">
            <a:off x="3327400" y="3824287"/>
            <a:ext cx="330200" cy="841375"/>
          </a:xfrm>
          <a:prstGeom prst="straightConnector1">
            <a:avLst/>
          </a:prstGeom>
          <a:noFill/>
          <a:ln w="4445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679" name="Google Shape;679;p68"/>
          <p:cNvCxnSpPr/>
          <p:nvPr/>
        </p:nvCxnSpPr>
        <p:spPr>
          <a:xfrm rot="10800000" flipH="1">
            <a:off x="5353050" y="3095625"/>
            <a:ext cx="285750" cy="1570037"/>
          </a:xfrm>
          <a:prstGeom prst="straightConnector1">
            <a:avLst/>
          </a:prstGeom>
          <a:noFill/>
          <a:ln w="4445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680" name="Google Shape;680;p68"/>
          <p:cNvSpPr txBox="1"/>
          <p:nvPr/>
        </p:nvSpPr>
        <p:spPr>
          <a:xfrm>
            <a:off x="5257800" y="5160962"/>
            <a:ext cx="4071937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Font typeface="Arial"/>
              <a:buNone/>
            </a:pPr>
            <a:r>
              <a:rPr lang="en-US" sz="3200" b="1" i="0" u="sng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Cristae (“Teeth”)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Font typeface="Arial"/>
              <a:buNone/>
            </a:pPr>
            <a:r>
              <a:rPr lang="en-US" sz="2800" b="1" i="0" u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More teeth = makes more </a:t>
            </a:r>
            <a:r>
              <a:rPr lang="en-US" sz="2800" b="1" i="0" u="sng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energy</a:t>
            </a:r>
            <a:endParaRPr/>
          </a:p>
        </p:txBody>
      </p:sp>
      <p:sp>
        <p:nvSpPr>
          <p:cNvPr id="681" name="Google Shape;681;p68"/>
          <p:cNvSpPr txBox="1"/>
          <p:nvPr/>
        </p:nvSpPr>
        <p:spPr>
          <a:xfrm>
            <a:off x="762000" y="1828800"/>
            <a:ext cx="3022600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Font typeface="Arial"/>
              <a:buNone/>
            </a:pPr>
            <a:r>
              <a:rPr lang="en-US" sz="3200" b="1" i="0" u="sng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Matrix (space)</a:t>
            </a:r>
            <a:endParaRPr/>
          </a:p>
        </p:txBody>
      </p:sp>
      <p:pic>
        <p:nvPicPr>
          <p:cNvPr id="682" name="Google Shape;682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0650" y="2322512"/>
            <a:ext cx="2114550" cy="169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7200" y="4279900"/>
            <a:ext cx="1255712" cy="957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6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Font typeface="Arial"/>
              <a:buNone/>
            </a:pPr>
            <a:r>
              <a:rPr lang="en-US" sz="4400" b="1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Mitochondria Structure</a:t>
            </a:r>
            <a:endParaRPr/>
          </a:p>
        </p:txBody>
      </p:sp>
      <p:sp>
        <p:nvSpPr>
          <p:cNvPr id="689" name="Google Shape;689;p69"/>
          <p:cNvSpPr txBox="1"/>
          <p:nvPr/>
        </p:nvSpPr>
        <p:spPr>
          <a:xfrm>
            <a:off x="8158162" y="6629400"/>
            <a:ext cx="985837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</a:pPr>
            <a:r>
              <a:rPr lang="en-US" sz="800" b="1" i="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© Perkoski, 2008</a:t>
            </a:r>
            <a:endParaRPr/>
          </a:p>
        </p:txBody>
      </p:sp>
      <p:sp>
        <p:nvSpPr>
          <p:cNvPr id="690" name="Google Shape;690;p69"/>
          <p:cNvSpPr txBox="1"/>
          <p:nvPr/>
        </p:nvSpPr>
        <p:spPr>
          <a:xfrm>
            <a:off x="230187" y="1462087"/>
            <a:ext cx="8447087" cy="18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Font typeface="Arial"/>
              <a:buNone/>
            </a:pPr>
            <a:r>
              <a:rPr lang="en-US" sz="2800" b="1" i="0" u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Mitochondria are made of </a:t>
            </a:r>
            <a:r>
              <a:rPr lang="en-US" sz="2800" b="1" i="0" u="sng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two</a:t>
            </a:r>
            <a:r>
              <a:rPr lang="en-US" sz="2800" b="1" i="0" u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 membranes.  The inner membrane is highly </a:t>
            </a:r>
            <a:r>
              <a:rPr lang="en-US" sz="2800" b="1" i="0" u="sng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folded</a:t>
            </a:r>
            <a:r>
              <a:rPr lang="en-US" sz="2800" b="1" i="0" u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Arial"/>
              <a:buNone/>
            </a:pPr>
            <a:r>
              <a:rPr lang="en-US" sz="2800" b="0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  			      		      Microscope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Arial"/>
              <a:buNone/>
            </a:pPr>
            <a:r>
              <a:rPr lang="en-US" sz="2800" b="0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 3-D Chloroplast 		  (real mitochondria)</a:t>
            </a:r>
            <a:endParaRPr/>
          </a:p>
        </p:txBody>
      </p:sp>
      <p:pic>
        <p:nvPicPr>
          <p:cNvPr id="691" name="Google Shape;691;p69" descr="http://www.quia.com/files/quia/users/lmcgee/chpt_6_cellsAP/6-3_thru_6-5/mitochondria-micrograph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52937" y="3278187"/>
            <a:ext cx="4197350" cy="3465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69" descr="http://giantshoulders.files.wordpress.com/2007/10/mitochondri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1000" y="3278187"/>
            <a:ext cx="3225800" cy="330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70"/>
          <p:cNvSpPr txBox="1">
            <a:spLocks noGrp="1"/>
          </p:cNvSpPr>
          <p:nvPr>
            <p:ph type="body" idx="1"/>
          </p:nvPr>
        </p:nvSpPr>
        <p:spPr>
          <a:xfrm>
            <a:off x="6350" y="304800"/>
            <a:ext cx="90678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800"/>
              <a:buFont typeface="Arial"/>
              <a:buChar char="•"/>
            </a:pPr>
            <a:r>
              <a:rPr lang="en-US" sz="2800" b="1" i="0" u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Chemical reactions happen on </a:t>
            </a:r>
            <a:r>
              <a:rPr lang="en-US" sz="2800" b="1" i="0" u="sng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surfaces</a:t>
            </a:r>
            <a:r>
              <a:rPr lang="en-US" sz="2800" b="1" i="0" u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. The folds (cristae) increase the mitochondria’s </a:t>
            </a:r>
            <a:r>
              <a:rPr lang="en-US" sz="2800" b="1" i="0" u="sng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surface area</a:t>
            </a:r>
            <a:r>
              <a:rPr lang="en-US" sz="2800" b="1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--</a:t>
            </a:r>
            <a:r>
              <a:rPr lang="en-US" sz="2800" b="1" i="0" u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allows more chemical reactions (more ATP.)</a:t>
            </a:r>
            <a:endParaRPr/>
          </a:p>
        </p:txBody>
      </p:sp>
      <p:pic>
        <p:nvPicPr>
          <p:cNvPr id="698" name="Google Shape;698;p70" descr="http://apbrwww5.apsu.edu/thompsonj/Anatomy%20&amp;%20Physiology/2020/2020%20Exam%20Reviews/Exam%204/chemiosmosis01.bm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0" y="2133600"/>
            <a:ext cx="6653212" cy="4578350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7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i="0" u="none" strike="noStrike" cap="none">
              <a:solidFill>
                <a:srgbClr val="99FF6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CCFF"/>
              </a:buClr>
              <a:buFont typeface="Arial"/>
              <a:buNone/>
            </a:pPr>
            <a:r>
              <a:rPr lang="en-US" sz="4400" b="1" i="0" u="none" strike="noStrike" cap="none">
                <a:solidFill>
                  <a:srgbClr val="66CCFF"/>
                </a:solidFill>
                <a:latin typeface="Arial"/>
                <a:ea typeface="Arial"/>
                <a:cs typeface="Arial"/>
                <a:sym typeface="Arial"/>
              </a:rPr>
              <a:t>Why do cells need energy? </a:t>
            </a:r>
            <a:endParaRPr/>
          </a:p>
        </p:txBody>
      </p:sp>
      <p:sp>
        <p:nvSpPr>
          <p:cNvPr id="185" name="Google Shape;185;p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CCFF"/>
              </a:buClr>
              <a:buSzPts val="3200"/>
              <a:buFont typeface="Arial"/>
              <a:buChar char="•"/>
            </a:pPr>
            <a:r>
              <a:rPr lang="en-US" sz="3200" b="0" i="0" u="none">
                <a:solidFill>
                  <a:srgbClr val="66CCFF"/>
                </a:solidFill>
                <a:latin typeface="Arial"/>
                <a:ea typeface="Arial"/>
                <a:cs typeface="Arial"/>
                <a:sym typeface="Arial"/>
              </a:rPr>
              <a:t>To Grow</a:t>
            </a:r>
            <a:endParaRPr/>
          </a:p>
        </p:txBody>
      </p:sp>
      <p:sp>
        <p:nvSpPr>
          <p:cNvPr id="186" name="Google Shape;186;p28"/>
          <p:cNvSpPr txBox="1"/>
          <p:nvPr/>
        </p:nvSpPr>
        <p:spPr>
          <a:xfrm>
            <a:off x="8158162" y="6629400"/>
            <a:ext cx="985837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</a:pPr>
            <a:r>
              <a:rPr lang="en-US" sz="8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© Perkoski, 2008</a:t>
            </a:r>
            <a:endParaRPr/>
          </a:p>
        </p:txBody>
      </p:sp>
      <p:pic>
        <p:nvPicPr>
          <p:cNvPr id="187" name="Google Shape;187;p28" descr="http://img.webmd.com/dtmcms/live/webmd/consumer_assets/site_images/articles/health_tools/fetal_development_slideshow/PRinc_photo_of_fetus_at_16_week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200" y="2667000"/>
            <a:ext cx="5046662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7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i="0" u="none" strike="noStrike" cap="none">
              <a:solidFill>
                <a:srgbClr val="99FF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7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3058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800"/>
              <a:buFont typeface="Arial"/>
              <a:buChar char="•"/>
            </a:pPr>
            <a:r>
              <a:rPr lang="en-US" sz="2800" b="1" i="0" u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There are two types of cellular respiration.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C000"/>
              </a:buClr>
              <a:buSzPts val="2800"/>
              <a:buFont typeface="Arial"/>
              <a:buChar char="•"/>
            </a:pPr>
            <a:r>
              <a:rPr lang="en-US" sz="2800" b="1" i="0" u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They are used to make energy in different situations…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7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868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Font typeface="Arial"/>
              <a:buNone/>
            </a:pPr>
            <a:r>
              <a:rPr lang="en-US" sz="4400" b="1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The 2 Types of Respiration</a:t>
            </a:r>
            <a:endParaRPr/>
          </a:p>
        </p:txBody>
      </p:sp>
      <p:graphicFrame>
        <p:nvGraphicFramePr>
          <p:cNvPr id="711" name="Google Shape;711;p72"/>
          <p:cNvGraphicFramePr/>
          <p:nvPr/>
        </p:nvGraphicFramePr>
        <p:xfrm>
          <a:off x="357187" y="1106487"/>
          <a:ext cx="8534400" cy="1989125"/>
        </p:xfrm>
        <a:graphic>
          <a:graphicData uri="http://schemas.openxmlformats.org/drawingml/2006/table">
            <a:tbl>
              <a:tblPr>
                <a:noFill/>
                <a:tableStyleId>{7AE4DEAD-B0D9-461E-A58B-9AE6ED780ED4}</a:tableStyleId>
              </a:tblPr>
              <a:tblGrid>
                <a:gridCol w="853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Font typeface="Calibri"/>
                        <a:buNone/>
                      </a:pPr>
                      <a:r>
                        <a:rPr lang="en-US" sz="4000" b="1" i="0" u="sng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Aerobic Respiration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9525"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4000"/>
                        <a:buFont typeface="Noto Sans Symbols"/>
                        <a:buChar char="∙"/>
                      </a:pPr>
                      <a:r>
                        <a:rPr lang="en-US" sz="40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“Aer” = </a:t>
                      </a:r>
                      <a:r>
                        <a:rPr lang="en-US" sz="4000" b="1" i="0" u="sng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air</a:t>
                      </a:r>
                      <a:r>
                        <a:rPr lang="en-US" sz="40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(uses </a:t>
                      </a:r>
                      <a:r>
                        <a:rPr lang="en-US" sz="4000" b="1" i="0" u="sng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oxygen</a:t>
                      </a:r>
                      <a:r>
                        <a:rPr lang="en-US" sz="40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3600" b="1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4000"/>
                        <a:buFont typeface="Noto Sans Symbols"/>
                        <a:buChar char="∙"/>
                      </a:pPr>
                      <a:r>
                        <a:rPr lang="en-US" sz="40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Used for </a:t>
                      </a:r>
                      <a:r>
                        <a:rPr lang="en-US" sz="4000" b="1" i="0" u="sng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Light activity </a:t>
                      </a:r>
                      <a:r>
                        <a:rPr lang="en-US" sz="40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 Rest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12" name="Google Shape;712;p72" descr="http://www.depts.ttu.edu/students/sds/studentswalking.jpg"/>
          <p:cNvSpPr txBox="1"/>
          <p:nvPr/>
        </p:nvSpPr>
        <p:spPr>
          <a:xfrm>
            <a:off x="52387" y="-13652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3" name="Google Shape;713;p72" descr="https://louisville.edu/studentactivities/about/images/3StudentsWalking.jpg"/>
          <p:cNvPicPr preferRelativeResize="0"/>
          <p:nvPr/>
        </p:nvPicPr>
        <p:blipFill rotWithShape="1">
          <a:blip r:embed="rId3">
            <a:alphaModFix/>
          </a:blip>
          <a:srcRect t="19448" b="7490"/>
          <a:stretch/>
        </p:blipFill>
        <p:spPr>
          <a:xfrm>
            <a:off x="323850" y="3281362"/>
            <a:ext cx="3849687" cy="319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72" descr="http://conncan.org/sites/default/files/styles/blog-img/public/child_writing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71987" y="3275012"/>
            <a:ext cx="4435475" cy="3198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7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868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Font typeface="Arial"/>
              <a:buNone/>
            </a:pPr>
            <a:r>
              <a:rPr lang="en-US" sz="4400" b="1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The 2 Types of Respiration</a:t>
            </a:r>
            <a:endParaRPr/>
          </a:p>
        </p:txBody>
      </p:sp>
      <p:graphicFrame>
        <p:nvGraphicFramePr>
          <p:cNvPr id="720" name="Google Shape;720;p73"/>
          <p:cNvGraphicFramePr/>
          <p:nvPr/>
        </p:nvGraphicFramePr>
        <p:xfrm>
          <a:off x="23812" y="1295400"/>
          <a:ext cx="9144000" cy="3048000"/>
        </p:xfrm>
        <a:graphic>
          <a:graphicData uri="http://schemas.openxmlformats.org/drawingml/2006/table">
            <a:tbl>
              <a:tblPr>
                <a:noFill/>
                <a:tableStyleId>{7AE4DEAD-B0D9-461E-A58B-9AE6ED780ED4}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Font typeface="Calibri"/>
                        <a:buNone/>
                      </a:pPr>
                      <a:r>
                        <a:rPr lang="en-US" sz="4000" b="1" i="0" u="sng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Aerobic Respiration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8825"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4000"/>
                        <a:buFont typeface="Noto Sans Symbols"/>
                        <a:buChar char="∙"/>
                      </a:pPr>
                      <a:r>
                        <a:rPr lang="en-US" sz="40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Very </a:t>
                      </a:r>
                      <a:r>
                        <a:rPr lang="en-US" sz="4000" b="1" i="0" u="sng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Efficient</a:t>
                      </a:r>
                      <a:r>
                        <a:rPr lang="en-US" sz="40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(makes </a:t>
                      </a:r>
                      <a:r>
                        <a:rPr lang="en-US" sz="4000" b="1" i="0" u="sng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  <a:r>
                        <a:rPr lang="en-US" sz="40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ATP per glucose)—like getting 36 mpg in your car.</a:t>
                      </a:r>
                      <a:endParaRPr sz="3600" b="1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4000"/>
                        <a:buFont typeface="Noto Sans Symbols"/>
                        <a:buChar char="∙"/>
                      </a:pPr>
                      <a:r>
                        <a:rPr lang="en-US" sz="40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Like a </a:t>
                      </a:r>
                      <a:r>
                        <a:rPr lang="en-US" sz="4000" b="1" i="0" u="sng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hybrid</a:t>
                      </a:r>
                      <a:r>
                        <a:rPr lang="en-US" sz="40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car—wimpy, but efficient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21" name="Google Shape;721;p73" descr="http://rack.2.mshcdn.com/media/ZgkyMDEyLzEyLzA0L2I1L3RveW90YXByaXVzLmJXeC5qcGcKcAl0aHVtYgk5NTB4NTM0IwplCWpwZw/5b60bd27/e8c/toyota-prius-plug-in-hybrid-officially-announced-taken-for-a-spin-pics--559256113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85326" y="4495801"/>
            <a:ext cx="4094183" cy="1989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7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868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Font typeface="Arial"/>
              <a:buNone/>
            </a:pPr>
            <a:r>
              <a:rPr lang="en-US" sz="4400" b="1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The 2 Types of Respiration</a:t>
            </a:r>
            <a:endParaRPr/>
          </a:p>
        </p:txBody>
      </p:sp>
      <p:graphicFrame>
        <p:nvGraphicFramePr>
          <p:cNvPr id="727" name="Google Shape;727;p74"/>
          <p:cNvGraphicFramePr/>
          <p:nvPr/>
        </p:nvGraphicFramePr>
        <p:xfrm>
          <a:off x="0" y="1066800"/>
          <a:ext cx="8991600" cy="1881175"/>
        </p:xfrm>
        <a:graphic>
          <a:graphicData uri="http://schemas.openxmlformats.org/drawingml/2006/table">
            <a:tbl>
              <a:tblPr>
                <a:noFill/>
                <a:tableStyleId>{7AE4DEAD-B0D9-461E-A58B-9AE6ED780ED4}</a:tableStyleId>
              </a:tblPr>
              <a:tblGrid>
                <a:gridCol w="899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9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Font typeface="Calibri"/>
                        <a:buNone/>
                      </a:pPr>
                      <a:r>
                        <a:rPr lang="en-US" sz="3600" b="1" i="0" u="sng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Anaerobic Respiration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1900"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3600"/>
                        <a:buFont typeface="Noto Sans Symbols"/>
                        <a:buChar char="∙"/>
                      </a:pPr>
                      <a:r>
                        <a:rPr lang="en-US" sz="36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“An” = </a:t>
                      </a:r>
                      <a:r>
                        <a:rPr lang="en-US" sz="3600" b="1" i="0" u="sng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 air </a:t>
                      </a:r>
                      <a:r>
                        <a:rPr lang="en-US" sz="36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3600" b="1" i="0" u="sng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does not </a:t>
                      </a:r>
                      <a:r>
                        <a:rPr lang="en-US" sz="36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Oxygen</a:t>
                      </a:r>
                      <a:r>
                        <a:rPr lang="en-US" sz="3600" b="1" i="0" u="sng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3200" b="1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3600"/>
                        <a:buFont typeface="Noto Sans Symbols"/>
                        <a:buChar char="∙"/>
                      </a:pPr>
                      <a:r>
                        <a:rPr lang="en-US" sz="3600" b="1" i="0" u="sng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Heavy Exercise</a:t>
                      </a:r>
                      <a:r>
                        <a:rPr lang="en-US" sz="36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(strenuous or continuous)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28" name="Google Shape;728;p74" descr="http://www.columbusweightlifting.org/system/wp-content/uploads/2012/12/Wave-Loading-for-Olympic-Liftin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462" y="3124200"/>
            <a:ext cx="5495925" cy="3562350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74" descr="https://encrypted-tbn2.gstatic.com/images?q=tbn:ANd9GcS6lYtCOwxtpXkPil3Lnm8DuALDzB-O7X_7d-HIedWUc4_QYGeA"/>
          <p:cNvSpPr txBox="1"/>
          <p:nvPr/>
        </p:nvSpPr>
        <p:spPr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74" descr="https://encrypted-tbn2.gstatic.com/images?q=tbn:ANd9GcS6lYtCOwxtpXkPil3Lnm8DuALDzB-O7X_7d-HIedWUc4_QYGeA"/>
          <p:cNvSpPr txBox="1"/>
          <p:nvPr/>
        </p:nvSpPr>
        <p:spPr>
          <a:xfrm>
            <a:off x="215900" y="1587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1" name="Google Shape;731;p74" descr="https://encrypted-tbn2.gstatic.com/images?q=tbn:ANd9GcS6lYtCOwxtpXkPil3Lnm8DuALDzB-O7X_7d-HIedWUc4_QYGe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43600" y="2992437"/>
            <a:ext cx="2590800" cy="366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7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868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Font typeface="Arial"/>
              <a:buNone/>
            </a:pPr>
            <a:r>
              <a:rPr lang="en-US" sz="4400" b="1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The 2 Types of Respiration</a:t>
            </a:r>
            <a:endParaRPr/>
          </a:p>
        </p:txBody>
      </p:sp>
      <p:graphicFrame>
        <p:nvGraphicFramePr>
          <p:cNvPr id="737" name="Google Shape;737;p75"/>
          <p:cNvGraphicFramePr/>
          <p:nvPr/>
        </p:nvGraphicFramePr>
        <p:xfrm>
          <a:off x="0" y="1066800"/>
          <a:ext cx="8991600" cy="2344725"/>
        </p:xfrm>
        <a:graphic>
          <a:graphicData uri="http://schemas.openxmlformats.org/drawingml/2006/table">
            <a:tbl>
              <a:tblPr>
                <a:noFill/>
                <a:tableStyleId>{7AE4DEAD-B0D9-461E-A58B-9AE6ED780ED4}</a:tableStyleId>
              </a:tblPr>
              <a:tblGrid>
                <a:gridCol w="899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9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Font typeface="Calibri"/>
                        <a:buNone/>
                      </a:pPr>
                      <a:r>
                        <a:rPr lang="en-US" sz="3600" b="1" i="0" u="sng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Anaerobic Respiration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5450"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3600"/>
                        <a:buFont typeface="Noto Sans Symbols"/>
                        <a:buChar char="∙"/>
                      </a:pPr>
                      <a:r>
                        <a:rPr lang="en-US" sz="3600" b="1" i="0" u="sng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Not</a:t>
                      </a:r>
                      <a:r>
                        <a:rPr lang="en-US" sz="36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Efficient (inefficient)—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Font typeface="Calibri"/>
                        <a:buNone/>
                      </a:pPr>
                      <a:r>
                        <a:rPr lang="en-US" sz="36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 makes only </a:t>
                      </a:r>
                      <a:r>
                        <a:rPr lang="en-US" sz="3600" b="1" i="0" u="sng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2-4</a:t>
                      </a:r>
                      <a:r>
                        <a:rPr lang="en-US" sz="36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ATP per glucose.</a:t>
                      </a:r>
                      <a:endParaRPr sz="3200" b="1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3600"/>
                        <a:buFont typeface="Noto Sans Symbols"/>
                        <a:buChar char="∙"/>
                      </a:pPr>
                      <a:r>
                        <a:rPr lang="en-US" sz="36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Like a diesel truck—powerful, but inefficient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38" name="Google Shape;738;p75" descr="http://cars-desktop.com/walls/mack_truck_wallpaper-norma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0" y="3505200"/>
            <a:ext cx="4267200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7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868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Font typeface="Arial"/>
              <a:buNone/>
            </a:pPr>
            <a:r>
              <a:rPr lang="en-US" sz="4400" b="1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The 2 Types of Respiration</a:t>
            </a:r>
            <a:endParaRPr/>
          </a:p>
        </p:txBody>
      </p:sp>
      <p:graphicFrame>
        <p:nvGraphicFramePr>
          <p:cNvPr id="744" name="Google Shape;744;p76"/>
          <p:cNvGraphicFramePr/>
          <p:nvPr/>
        </p:nvGraphicFramePr>
        <p:xfrm>
          <a:off x="0" y="914400"/>
          <a:ext cx="8991600" cy="3231515"/>
        </p:xfrm>
        <a:graphic>
          <a:graphicData uri="http://schemas.openxmlformats.org/drawingml/2006/table">
            <a:tbl>
              <a:tblPr>
                <a:noFill/>
                <a:tableStyleId>{7AE4DEAD-B0D9-461E-A58B-9AE6ED780ED4}</a:tableStyleId>
              </a:tblPr>
              <a:tblGrid>
                <a:gridCol w="899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9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Font typeface="Calibri"/>
                        <a:buNone/>
                      </a:pPr>
                      <a:r>
                        <a:rPr lang="en-US" sz="3600" b="1" i="0" u="sng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Anaerobic Respiration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1275"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3600"/>
                        <a:buFont typeface="Noto Sans Symbols"/>
                        <a:buChar char="∙"/>
                      </a:pPr>
                      <a:r>
                        <a:rPr lang="en-US" sz="36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Same as “</a:t>
                      </a:r>
                      <a:r>
                        <a:rPr lang="en-US" sz="3600" b="1" i="0" u="sng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Fermentation</a:t>
                      </a:r>
                      <a:r>
                        <a:rPr lang="en-US" sz="36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”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3600"/>
                        <a:buFont typeface="Noto Sans Symbols"/>
                        <a:buChar char="∙"/>
                      </a:pPr>
                      <a:r>
                        <a:rPr lang="en-US" sz="36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 your body: creates </a:t>
                      </a:r>
                      <a:r>
                        <a:rPr lang="en-US" sz="3600" b="1" i="0" u="sng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lactic acid</a:t>
                      </a:r>
                      <a:r>
                        <a:rPr lang="en-US" sz="36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—makes muscles feel </a:t>
                      </a:r>
                      <a:r>
                        <a:rPr lang="en-US" sz="3600" b="1" i="0" u="sng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sore</a:t>
                      </a:r>
                      <a:r>
                        <a:rPr lang="en-US" sz="36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3600"/>
                        <a:buFont typeface="Noto Sans Symbols"/>
                        <a:buChar char="∙"/>
                      </a:pPr>
                      <a:r>
                        <a:rPr lang="en-US" sz="36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 yeast: creates </a:t>
                      </a:r>
                      <a:r>
                        <a:rPr lang="en-US" sz="3600" b="1" i="0" u="sng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alcohol</a:t>
                      </a:r>
                      <a:endParaRPr sz="3200" b="1" i="0" u="sng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 b="1" i="0" u="sng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45" name="Google Shape;745;p76" descr="http://cikipedia.com/wp-content/uploads/2012/06/brewers_yeas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5200" y="4502150"/>
            <a:ext cx="2551112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76" descr="http://t3.gstatic.com/images?q=tbn:ANd9GcQjfUNAzNuMmCYw2p7IrG7q3DfAs7UN4ULQQ-lNUueXD6V1lNwlrQ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1925" y="4502150"/>
            <a:ext cx="260032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76" descr="http://t1.gstatic.com/images?q=tbn:ANd9GcQtbKoI0vzlYuVLnQecYcU6iHgRx3mfqbf28650iZowXFJYnhLP0Q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05600" y="4311650"/>
            <a:ext cx="2143125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p76"/>
          <p:cNvSpPr txBox="1"/>
          <p:nvPr/>
        </p:nvSpPr>
        <p:spPr>
          <a:xfrm flipH="1">
            <a:off x="2849562" y="4999037"/>
            <a:ext cx="182562" cy="769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4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/>
          </a:p>
        </p:txBody>
      </p:sp>
      <p:sp>
        <p:nvSpPr>
          <p:cNvPr id="749" name="Google Shape;749;p76"/>
          <p:cNvSpPr txBox="1"/>
          <p:nvPr/>
        </p:nvSpPr>
        <p:spPr>
          <a:xfrm flipH="1">
            <a:off x="6062662" y="5022850"/>
            <a:ext cx="182562" cy="769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4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7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7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7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58" name="Google Shape;758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976313"/>
            <a:ext cx="7620000" cy="490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344" y="1139753"/>
            <a:ext cx="6651312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16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7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4400" b="1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Putting it all together</a:t>
            </a:r>
            <a:endParaRPr/>
          </a:p>
        </p:txBody>
      </p:sp>
      <p:sp>
        <p:nvSpPr>
          <p:cNvPr id="764" name="Google Shape;764;p7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CCFF"/>
              </a:buClr>
              <a:buSzPts val="3200"/>
              <a:buFont typeface="Arial"/>
              <a:buChar char="•"/>
            </a:pPr>
            <a:r>
              <a:rPr lang="en-US" sz="3200" b="1" i="0" u="none">
                <a:solidFill>
                  <a:srgbClr val="66CCFF"/>
                </a:solidFill>
                <a:latin typeface="Arial"/>
                <a:ea typeface="Arial"/>
                <a:cs typeface="Arial"/>
                <a:sym typeface="Arial"/>
              </a:rPr>
              <a:t>Photosynthesis and Cellular Respiration are cyclic (meaning that one needs the other).</a:t>
            </a:r>
            <a:endParaRPr/>
          </a:p>
        </p:txBody>
      </p:sp>
      <p:pic>
        <p:nvPicPr>
          <p:cNvPr id="765" name="Google Shape;765;p78" descr="http://www.biologymad.com/PhotosynResp/Photos13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7400" y="3124200"/>
            <a:ext cx="44958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p78"/>
          <p:cNvSpPr txBox="1"/>
          <p:nvPr/>
        </p:nvSpPr>
        <p:spPr>
          <a:xfrm>
            <a:off x="8158162" y="6629400"/>
            <a:ext cx="985837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</a:pPr>
            <a:r>
              <a:rPr lang="en-US" sz="800" b="1" i="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© Perkoski, 2008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CCFF"/>
              </a:buClr>
              <a:buFont typeface="Arial"/>
              <a:buNone/>
            </a:pPr>
            <a:r>
              <a:rPr lang="en-US" sz="4400" b="1" i="0" u="none" strike="noStrike" cap="none">
                <a:solidFill>
                  <a:srgbClr val="66CCFF"/>
                </a:solidFill>
                <a:latin typeface="Arial"/>
                <a:ea typeface="Arial"/>
                <a:cs typeface="Arial"/>
                <a:sym typeface="Arial"/>
              </a:rPr>
              <a:t>Why do cells need energy? </a:t>
            </a:r>
            <a:endParaRPr/>
          </a:p>
        </p:txBody>
      </p:sp>
      <p:sp>
        <p:nvSpPr>
          <p:cNvPr id="193" name="Google Shape;193;p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CCFF"/>
              </a:buClr>
              <a:buSzPts val="3200"/>
              <a:buFont typeface="Arial"/>
              <a:buChar char="•"/>
            </a:pPr>
            <a:r>
              <a:rPr lang="en-US" sz="3200" b="0" i="0" u="none">
                <a:solidFill>
                  <a:srgbClr val="66CCFF"/>
                </a:solidFill>
                <a:latin typeface="Arial"/>
                <a:ea typeface="Arial"/>
                <a:cs typeface="Arial"/>
                <a:sym typeface="Arial"/>
              </a:rPr>
              <a:t>To Move</a:t>
            </a:r>
            <a:endParaRPr/>
          </a:p>
        </p:txBody>
      </p:sp>
      <p:sp>
        <p:nvSpPr>
          <p:cNvPr id="194" name="Google Shape;194;p29"/>
          <p:cNvSpPr txBox="1"/>
          <p:nvPr/>
        </p:nvSpPr>
        <p:spPr>
          <a:xfrm>
            <a:off x="8158162" y="6629400"/>
            <a:ext cx="985837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</a:pPr>
            <a:r>
              <a:rPr lang="en-US" sz="8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© Perkoski, 2008</a:t>
            </a:r>
            <a:endParaRPr/>
          </a:p>
        </p:txBody>
      </p:sp>
      <p:pic>
        <p:nvPicPr>
          <p:cNvPr id="195" name="Google Shape;195;p29" descr="http://i.telegraph.co.uk/multimedia/archive/01790/sperm_1790713c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2743200"/>
            <a:ext cx="4381500" cy="273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9" descr="http://2.bp.blogspot.com/-kSsDr8vTMAM/T4t7bx5BfTI/AAAAAAAAALM/Xn2GYOd8-Jc/s1600/pi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75225" y="2428875"/>
            <a:ext cx="4168775" cy="336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CCFF"/>
              </a:buClr>
              <a:buFont typeface="Arial"/>
              <a:buNone/>
            </a:pPr>
            <a:r>
              <a:rPr lang="en-US" sz="4400" b="1" i="0" u="none" strike="noStrike" cap="none">
                <a:solidFill>
                  <a:srgbClr val="66CCFF"/>
                </a:solidFill>
                <a:latin typeface="Arial"/>
                <a:ea typeface="Arial"/>
                <a:cs typeface="Arial"/>
                <a:sym typeface="Arial"/>
              </a:rPr>
              <a:t>Why do cells need energy? </a:t>
            </a:r>
            <a:endParaRPr/>
          </a:p>
        </p:txBody>
      </p:sp>
      <p:sp>
        <p:nvSpPr>
          <p:cNvPr id="203" name="Google Shape;203;p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CCFF"/>
              </a:buClr>
              <a:buSzPts val="3200"/>
              <a:buFont typeface="Arial"/>
              <a:buChar char="•"/>
            </a:pPr>
            <a:r>
              <a:rPr lang="en-US" sz="3200" b="0" i="0" u="none">
                <a:solidFill>
                  <a:srgbClr val="66CCFF"/>
                </a:solidFill>
                <a:latin typeface="Arial"/>
                <a:ea typeface="Arial"/>
                <a:cs typeface="Arial"/>
                <a:sym typeface="Arial"/>
              </a:rPr>
              <a:t>To Grow &amp; Reproduce</a:t>
            </a:r>
            <a:endParaRPr/>
          </a:p>
        </p:txBody>
      </p:sp>
      <p:sp>
        <p:nvSpPr>
          <p:cNvPr id="204" name="Google Shape;204;p30"/>
          <p:cNvSpPr txBox="1"/>
          <p:nvPr/>
        </p:nvSpPr>
        <p:spPr>
          <a:xfrm>
            <a:off x="8158162" y="6629400"/>
            <a:ext cx="985837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</a:pPr>
            <a:r>
              <a:rPr lang="en-US" sz="8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© Perkoski, 2008</a:t>
            </a:r>
            <a:endParaRPr/>
          </a:p>
        </p:txBody>
      </p:sp>
      <p:pic>
        <p:nvPicPr>
          <p:cNvPr id="205" name="Google Shape;205;p30" descr="http://www.visualphotos.com/photo/1x3744258/a_cell_in_telophase_of_mitosis_a_whitefish_cell_in_telophase_of_mitosis_in_this_late_phase_of_ce_5E321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2600" y="2286000"/>
            <a:ext cx="5715000" cy="3894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CCFF"/>
              </a:buClr>
              <a:buFont typeface="Arial"/>
              <a:buNone/>
            </a:pPr>
            <a:r>
              <a:rPr lang="en-US" sz="4400" b="1" i="0" u="none" strike="noStrike" cap="none">
                <a:solidFill>
                  <a:srgbClr val="66CCFF"/>
                </a:solidFill>
                <a:latin typeface="Arial"/>
                <a:ea typeface="Arial"/>
                <a:cs typeface="Arial"/>
                <a:sym typeface="Arial"/>
              </a:rPr>
              <a:t>Why do cells need energy? </a:t>
            </a:r>
            <a:endParaRPr/>
          </a:p>
        </p:txBody>
      </p:sp>
      <p:sp>
        <p:nvSpPr>
          <p:cNvPr id="212" name="Google Shape;212;p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CCFF"/>
              </a:buClr>
              <a:buSzPts val="3200"/>
              <a:buFont typeface="Arial"/>
              <a:buChar char="•"/>
            </a:pPr>
            <a:r>
              <a:rPr lang="en-US" sz="3200" b="0" i="0" u="none">
                <a:solidFill>
                  <a:srgbClr val="66CCFF"/>
                </a:solidFill>
                <a:latin typeface="Arial"/>
                <a:ea typeface="Arial"/>
                <a:cs typeface="Arial"/>
                <a:sym typeface="Arial"/>
              </a:rPr>
              <a:t>To Repair Themselves</a:t>
            </a:r>
            <a:endParaRPr/>
          </a:p>
        </p:txBody>
      </p:sp>
      <p:sp>
        <p:nvSpPr>
          <p:cNvPr id="213" name="Google Shape;213;p31"/>
          <p:cNvSpPr txBox="1"/>
          <p:nvPr/>
        </p:nvSpPr>
        <p:spPr>
          <a:xfrm>
            <a:off x="8158162" y="6629400"/>
            <a:ext cx="985837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</a:pPr>
            <a:r>
              <a:rPr lang="en-US" sz="8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© Perkoski, 2008</a:t>
            </a:r>
            <a:endParaRPr/>
          </a:p>
        </p:txBody>
      </p:sp>
      <p:pic>
        <p:nvPicPr>
          <p:cNvPr id="214" name="Google Shape;214;p31" descr="http://ourpangea.files.wordpress.com/2012/03/skinned-kne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8800" y="2209800"/>
            <a:ext cx="5562600" cy="4113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CCFF"/>
              </a:buClr>
              <a:buFont typeface="Arial"/>
              <a:buNone/>
            </a:pPr>
            <a:r>
              <a:rPr lang="en-US" sz="4400" b="1" i="0" u="none" strike="noStrike" cap="none">
                <a:solidFill>
                  <a:srgbClr val="66CCFF"/>
                </a:solidFill>
                <a:latin typeface="Arial"/>
                <a:ea typeface="Arial"/>
                <a:cs typeface="Arial"/>
                <a:sym typeface="Arial"/>
              </a:rPr>
              <a:t>Why do cells need energy? </a:t>
            </a:r>
            <a:endParaRPr/>
          </a:p>
        </p:txBody>
      </p:sp>
      <p:sp>
        <p:nvSpPr>
          <p:cNvPr id="220" name="Google Shape;220;p3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CCFF"/>
              </a:buClr>
              <a:buSzPts val="3200"/>
              <a:buFont typeface="Arial"/>
              <a:buChar char="•"/>
            </a:pPr>
            <a:r>
              <a:rPr lang="en-US" sz="3200" b="0" i="0" u="none">
                <a:solidFill>
                  <a:srgbClr val="66CCFF"/>
                </a:solidFill>
                <a:latin typeface="Arial"/>
                <a:ea typeface="Arial"/>
                <a:cs typeface="Arial"/>
                <a:sym typeface="Arial"/>
              </a:rPr>
              <a:t>To Metabolize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66CCFF"/>
              </a:buClr>
              <a:buSzPts val="3200"/>
              <a:buFont typeface="Arial"/>
              <a:buChar char="•"/>
            </a:pPr>
            <a:r>
              <a:rPr lang="en-US" sz="3200" b="0" i="0" u="none">
                <a:solidFill>
                  <a:srgbClr val="66CCFF"/>
                </a:solidFill>
                <a:latin typeface="Arial"/>
                <a:ea typeface="Arial"/>
                <a:cs typeface="Arial"/>
                <a:sym typeface="Arial"/>
              </a:rPr>
              <a:t>(perform chemical reactions)</a:t>
            </a:r>
            <a:endParaRPr/>
          </a:p>
        </p:txBody>
      </p:sp>
      <p:sp>
        <p:nvSpPr>
          <p:cNvPr id="221" name="Google Shape;221;p32"/>
          <p:cNvSpPr txBox="1"/>
          <p:nvPr/>
        </p:nvSpPr>
        <p:spPr>
          <a:xfrm>
            <a:off x="8158162" y="6629400"/>
            <a:ext cx="985837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</a:pPr>
            <a:r>
              <a:rPr lang="en-US" sz="8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© Perkoski, 2008</a:t>
            </a:r>
            <a:endParaRPr/>
          </a:p>
        </p:txBody>
      </p:sp>
      <p:pic>
        <p:nvPicPr>
          <p:cNvPr id="222" name="Google Shape;222;p32" descr="http://wwwdelivery.superstock.com/WI/223/4179/PreviewComp/SuperStock_4179-1317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3212" y="2819400"/>
            <a:ext cx="5562600" cy="3671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5644</TotalTime>
  <Words>1016</Words>
  <Application>Microsoft Office PowerPoint</Application>
  <PresentationFormat>On-screen Show (4:3)</PresentationFormat>
  <Paragraphs>238</Paragraphs>
  <Slides>58</Slides>
  <Notes>55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58</vt:i4>
      </vt:variant>
    </vt:vector>
  </HeadingPairs>
  <TitlesOfParts>
    <vt:vector size="75" baseType="lpstr">
      <vt:lpstr>Cantata One</vt:lpstr>
      <vt:lpstr>Comic Sans MS</vt:lpstr>
      <vt:lpstr>Arial</vt:lpstr>
      <vt:lpstr>Noto Sans Symbols</vt:lpstr>
      <vt:lpstr>Calibri</vt:lpstr>
      <vt:lpstr>1_Office Theme</vt:lpstr>
      <vt:lpstr>2_Office Theme</vt:lpstr>
      <vt:lpstr>7_Office Theme</vt:lpstr>
      <vt:lpstr>4_Office Theme</vt:lpstr>
      <vt:lpstr>Office Theme</vt:lpstr>
      <vt:lpstr>3_Office Theme</vt:lpstr>
      <vt:lpstr>5_Office Theme</vt:lpstr>
      <vt:lpstr>6_Office Theme</vt:lpstr>
      <vt:lpstr>8_Office Theme</vt:lpstr>
      <vt:lpstr>9_Office Theme</vt:lpstr>
      <vt:lpstr>10_Office Theme</vt:lpstr>
      <vt:lpstr>11_Office Theme</vt:lpstr>
      <vt:lpstr>Cellular Energy</vt:lpstr>
      <vt:lpstr>Outline of Notes</vt:lpstr>
      <vt:lpstr>Outline of Notes</vt:lpstr>
      <vt:lpstr>What is Energy?</vt:lpstr>
      <vt:lpstr>Why do cells need energy? </vt:lpstr>
      <vt:lpstr>Why do cells need energy? </vt:lpstr>
      <vt:lpstr>Why do cells need energy? </vt:lpstr>
      <vt:lpstr>Why do cells need energy? </vt:lpstr>
      <vt:lpstr>Why do cells need energy? </vt:lpstr>
      <vt:lpstr>What is Energy?</vt:lpstr>
      <vt:lpstr>PowerPoint Presentation</vt:lpstr>
      <vt:lpstr>PowerPoint Presentation</vt:lpstr>
      <vt:lpstr>PowerPoint Presentation</vt:lpstr>
      <vt:lpstr>What is ATP?</vt:lpstr>
      <vt:lpstr>What is ATP?</vt:lpstr>
      <vt:lpstr>What is ATP?</vt:lpstr>
      <vt:lpstr>What is ATP?</vt:lpstr>
      <vt:lpstr>What is ATP?</vt:lpstr>
      <vt:lpstr>ATP: Stored Energy</vt:lpstr>
      <vt:lpstr>Cell Breaks the Bond</vt:lpstr>
      <vt:lpstr>Energy is released!</vt:lpstr>
      <vt:lpstr>PowerPoint Presentation</vt:lpstr>
      <vt:lpstr>PowerPoint Presentation</vt:lpstr>
      <vt:lpstr>Outline of Notes</vt:lpstr>
      <vt:lpstr>Photosynthesis</vt:lpstr>
      <vt:lpstr>Photosynthesis</vt:lpstr>
      <vt:lpstr>Photosynthesis</vt:lpstr>
      <vt:lpstr>Photosynthesis</vt:lpstr>
      <vt:lpstr>Photosynthesis</vt:lpstr>
      <vt:lpstr>Photosynthesis</vt:lpstr>
      <vt:lpstr>Photosynthesis</vt:lpstr>
      <vt:lpstr>Chloroplast Structure</vt:lpstr>
      <vt:lpstr>Chloroplast Structure</vt:lpstr>
      <vt:lpstr>Chloroplast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 of Notes</vt:lpstr>
      <vt:lpstr>Cellular Respiration</vt:lpstr>
      <vt:lpstr>Why “Respiration?”</vt:lpstr>
      <vt:lpstr>Energy Needs</vt:lpstr>
      <vt:lpstr>Plant food…</vt:lpstr>
      <vt:lpstr>Cellular Respiration</vt:lpstr>
      <vt:lpstr>Mitochondria</vt:lpstr>
      <vt:lpstr>Mitochondria Structure</vt:lpstr>
      <vt:lpstr>Mitochondria Structure</vt:lpstr>
      <vt:lpstr>PowerPoint Presentation</vt:lpstr>
      <vt:lpstr>PowerPoint Presentation</vt:lpstr>
      <vt:lpstr>The 2 Types of Respiration</vt:lpstr>
      <vt:lpstr>The 2 Types of Respiration</vt:lpstr>
      <vt:lpstr>The 2 Types of Respiration</vt:lpstr>
      <vt:lpstr>The 2 Types of Respiration</vt:lpstr>
      <vt:lpstr>The 2 Types of Respiration</vt:lpstr>
      <vt:lpstr>PowerPoint Presentation</vt:lpstr>
      <vt:lpstr>PowerPoint Presentation</vt:lpstr>
      <vt:lpstr>Putting it all together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Cellular Energy</dc:title>
  <dc:creator>Harabin, Richard</dc:creator>
  <cp:lastModifiedBy>Harabin, Richard</cp:lastModifiedBy>
  <cp:revision>11</cp:revision>
  <dcterms:modified xsi:type="dcterms:W3CDTF">2020-03-13T11:59:42Z</dcterms:modified>
</cp:coreProperties>
</file>