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0C312-A9E7-4B32-9CA5-76D8C2A11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2431B9-0F30-418C-A0CE-53491A98C1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A4133-5E7A-45FD-92E7-33276944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713F-4BDF-47F1-B0DA-ABB40EACDBF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16310-4956-40A8-B69A-1041643D5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A99DA-6F8E-41D4-94CE-65767A143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1B5-A910-450F-A2A0-8B60D4E0C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6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D17C9-893E-4EBF-BA7B-DB7544A55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EC6298-F191-42A5-AAB0-ACE0FDD74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98E46-FD75-4F0C-8CEB-599DA4866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713F-4BDF-47F1-B0DA-ABB40EACDBF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279DB-CCAE-465D-B57F-22302A20F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31D9E-3774-456F-88B1-15B061EEA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1B5-A910-450F-A2A0-8B60D4E0C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30404-0550-4B7F-B217-1749A71083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A03BE2-E0A7-4459-83D6-615C00182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1FFD0-4E65-427C-BF50-8ED0DE6A7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713F-4BDF-47F1-B0DA-ABB40EACDBF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A62D1-7786-4C3C-ACAB-3C3F8DF29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32D34-CB19-416E-A239-3EBDE2BD8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1B5-A910-450F-A2A0-8B60D4E0C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7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89A5F-4719-466B-9B1A-21077CAD3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902A6-BC33-4BDE-B12B-8CB878A3D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611BD-209F-4837-8882-92C4A9542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713F-4BDF-47F1-B0DA-ABB40EACDBF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F6710-084E-4F3F-8509-B9883F397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CF2A9-3762-47E0-93FC-5D3120F09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1B5-A910-450F-A2A0-8B60D4E0C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7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6C45D-F3FC-46F6-B315-CE26C376F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E26DE-E022-4715-BB84-F8ACE7F1E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16D20-510B-4E7D-9B56-745C81317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713F-4BDF-47F1-B0DA-ABB40EACDBF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D855A-C828-4C6D-A6B8-1EA1FE3FD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4C061-91F4-42F1-B7D2-23E6E3B2C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1B5-A910-450F-A2A0-8B60D4E0C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8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67D08-3FF8-4203-96DF-8D6165348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6CD7C-2973-495A-B0FE-E867C99F40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25D06-8296-4C77-87F5-68A378A22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25073-9573-473D-98E5-DF7D8A117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713F-4BDF-47F1-B0DA-ABB40EACDBF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ABEA2D-F96C-4D1F-8DA8-EAF585238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2C882-8BE1-4DF6-8132-8E6FAD8AB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1B5-A910-450F-A2A0-8B60D4E0C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359CC-6A39-494C-AFC4-FB8F1E25F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AF862-F2C2-4848-8947-030584FEC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7E268-7F1E-4030-8F85-35943117F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B37706-7EDE-47CE-BD3A-508251F674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3C752-94EC-4E54-9F60-E04FC55C61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2CA137-C490-45F1-A243-AECF31A98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713F-4BDF-47F1-B0DA-ABB40EACDBF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EFF8AA-5884-460D-9D36-2FE795B10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9DCC6-BE71-40FE-9584-BA1CE1F40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1B5-A910-450F-A2A0-8B60D4E0C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2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3B040-B3CD-4A7B-92DD-67351ED96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A9AEB9-792C-428C-BA36-E68B79884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713F-4BDF-47F1-B0DA-ABB40EACDBF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16C473-9743-478B-B7AC-76343F969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609D06-C922-40BE-BCFA-019FFE85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1B5-A910-450F-A2A0-8B60D4E0C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8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E71235-302B-4A7F-B6AC-969B72E53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713F-4BDF-47F1-B0DA-ABB40EACDBF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671B4E-8674-404D-A6AF-C7481B939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4EE768-7EF5-43C2-951C-D61127235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1B5-A910-450F-A2A0-8B60D4E0C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1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20E45-FE63-402D-891B-C5D07F8BE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B513E-3DE4-47E0-86E8-5553A67D9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532652-4E8F-483E-B2D2-F60276AC3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A83D-4BF1-429A-906F-DF88AA978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713F-4BDF-47F1-B0DA-ABB40EACDBF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FB7F1-814E-4D53-B755-F3E970D43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4F584-1A36-4686-B5E0-B3A9CEF27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1B5-A910-450F-A2A0-8B60D4E0C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0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E62D4-25F1-4229-9D1A-2379504D4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89ADB2-A251-4135-B0C3-BB1EDB7B1E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ED0323-3BDF-4163-AE26-80CD9BFAF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B78028-D252-4B9D-ACDC-764416FB1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713F-4BDF-47F1-B0DA-ABB40EACDBF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1C907-C779-401A-9814-838A8620F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4C7058-E9C8-459E-BE1E-8CE8DC1BC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71B5-A910-450F-A2A0-8B60D4E0C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4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13AA39-E570-4CE0-95BD-DA6C378B1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4C7746-B215-48C1-8583-BF84DBA2D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D5061-11BF-49B2-A7E6-F1925B4AE5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5713F-4BDF-47F1-B0DA-ABB40EACDBF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E0167-8F6A-4D42-BB4C-D68CF2D1A9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E8C84-CD07-4B51-B5B0-CD388F9BE7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E71B5-A910-450F-A2A0-8B60D4E0C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0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nome.gov/" TargetMode="External"/><Relationship Id="rId2" Type="http://schemas.openxmlformats.org/officeDocument/2006/relationships/hyperlink" Target="https://web.ornl.gov/sci/techresources/Human_Genome/posters/chromosome/chromo09.s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https://www.flickr.com/photos/47988426@N08/825227088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Figure_2._R%C3%A9sultats_de_diff%C3%A9renciation_de_cellules_souches_en_une_des_trois_diff%C3%A9rentes_cat%C3%A9gories_de_cellules_qui_se_sous-divisent_en_types_de_cellules_sp%C3%A9cifiques_avec_des_r%C3%B4les_pr%C3%A9cis7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Stem_cell_differentiation.svg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ointeractive.org/classroom-resources/cellular-differentiation-along-concentration-gradients" TargetMode="External"/><Relationship Id="rId2" Type="http://schemas.openxmlformats.org/officeDocument/2006/relationships/hyperlink" Target="https://www.youtube.com/watch?v=9AX1XwKCYQE&amp;app=deskto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0B89BD1-8EFD-4034-B27D-C3E931D57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Cell Differentiation and Stem Cells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A24170-E0D0-46E6-BC71-4242B0B74C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67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1D7179B-FF7C-482F-B3D9-2BE9ED1139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10300" cy="6858000"/>
          </a:xfrm>
          <a:custGeom>
            <a:avLst/>
            <a:gdLst>
              <a:gd name="connsiteX0" fmla="*/ 0 w 6210300"/>
              <a:gd name="connsiteY0" fmla="*/ 0 h 6858000"/>
              <a:gd name="connsiteX1" fmla="*/ 2628900 w 6210300"/>
              <a:gd name="connsiteY1" fmla="*/ 0 h 6858000"/>
              <a:gd name="connsiteX2" fmla="*/ 3034146 w 6210300"/>
              <a:gd name="connsiteY2" fmla="*/ 0 h 6858000"/>
              <a:gd name="connsiteX3" fmla="*/ 6210300 w 6210300"/>
              <a:gd name="connsiteY3" fmla="*/ 6858000 h 6858000"/>
              <a:gd name="connsiteX4" fmla="*/ 2628900 w 6210300"/>
              <a:gd name="connsiteY4" fmla="*/ 6858000 h 6858000"/>
              <a:gd name="connsiteX5" fmla="*/ 0 w 62103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0300" h="6858000">
                <a:moveTo>
                  <a:pt x="0" y="0"/>
                </a:moveTo>
                <a:lnTo>
                  <a:pt x="2628900" y="0"/>
                </a:lnTo>
                <a:lnTo>
                  <a:pt x="3034146" y="0"/>
                </a:lnTo>
                <a:lnTo>
                  <a:pt x="6210300" y="6858000"/>
                </a:lnTo>
                <a:lnTo>
                  <a:pt x="26289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A120EF-147E-4CAB-8D02-899C6F174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3973667" cy="581183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What is a gene?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AA4F6-1AC0-4D76-9ED4-76C829429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927" y="365125"/>
            <a:ext cx="5996871" cy="5811837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Found on chromosomes- bands</a:t>
            </a:r>
          </a:p>
          <a:p>
            <a:r>
              <a:rPr lang="en-US" sz="2000">
                <a:solidFill>
                  <a:srgbClr val="FFFFFF"/>
                </a:solidFill>
              </a:rPr>
              <a:t>Segment of genetic information (DNA) that codes for a specific trait in a living organism and can be passed along from one organism to another: </a:t>
            </a:r>
          </a:p>
          <a:p>
            <a:pPr lvl="1"/>
            <a:r>
              <a:rPr lang="en-US" sz="2000">
                <a:solidFill>
                  <a:srgbClr val="FFFFFF"/>
                </a:solidFill>
              </a:rPr>
              <a:t>parent to offspring via vertical gene transfer </a:t>
            </a:r>
          </a:p>
          <a:p>
            <a:pPr lvl="1"/>
            <a:r>
              <a:rPr lang="en-US" sz="2000">
                <a:solidFill>
                  <a:srgbClr val="FFFFFF"/>
                </a:solidFill>
              </a:rPr>
              <a:t>or between organisms using horizontal gene transfer (bacteria only- ie bacterial resistance genes) </a:t>
            </a:r>
          </a:p>
          <a:p>
            <a:r>
              <a:rPr lang="en-US" sz="2000">
                <a:solidFill>
                  <a:srgbClr val="FFFFFF"/>
                </a:solidFill>
              </a:rPr>
              <a:t>Must be “turned on” for the characteristic to be manifested in the organism.</a:t>
            </a:r>
          </a:p>
          <a:p>
            <a:pPr lvl="1"/>
            <a:r>
              <a:rPr lang="en-US" sz="2000">
                <a:solidFill>
                  <a:srgbClr val="FFFFFF"/>
                </a:solidFill>
              </a:rPr>
              <a:t>Gene regulation</a:t>
            </a:r>
          </a:p>
          <a:p>
            <a:endParaRPr lang="en-US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9355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D9700B-EA74-4DF5-8B55-0DA840153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/>
              <a:t>Gene 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F76F1-84AB-42E2-83A7-91C3005D6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n-US" sz="1600" dirty="0">
                <a:hlinkClick r:id="rId2"/>
              </a:rPr>
              <a:t>https://web.ornl.gov/sci/techresources/Human_Genome/posters/chromosome/chromo09.shtml</a:t>
            </a:r>
            <a:endParaRPr lang="en-US" sz="1600" dirty="0"/>
          </a:p>
          <a:p>
            <a:r>
              <a:rPr lang="en-US" sz="1600" dirty="0"/>
              <a:t>HGP- global scientific initiative to “map” the entirety of the human genome (all DNA). </a:t>
            </a:r>
          </a:p>
          <a:p>
            <a:pPr lvl="1"/>
            <a:r>
              <a:rPr lang="en-US" sz="1600" dirty="0"/>
              <a:t>Completed 2003</a:t>
            </a:r>
          </a:p>
          <a:p>
            <a:pPr lvl="1"/>
            <a:r>
              <a:rPr lang="en-US" sz="1600" dirty="0">
                <a:hlinkClick r:id="rId3"/>
              </a:rPr>
              <a:t>https://www.genome.gov/</a:t>
            </a:r>
            <a:r>
              <a:rPr lang="en-US" sz="1600" dirty="0"/>
              <a:t> for more information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 err="1"/>
              <a:t>Image:</a:t>
            </a:r>
            <a:r>
              <a:rPr lang="en-US" sz="1600" dirty="0" err="1">
                <a:hlinkClick r:id="rId4"/>
              </a:rPr>
              <a:t>https</a:t>
            </a:r>
            <a:r>
              <a:rPr lang="en-US" sz="1600" dirty="0">
                <a:hlinkClick r:id="rId4"/>
              </a:rPr>
              <a:t>://www.flickr.com/photos/47988426@N08/8252270882</a:t>
            </a:r>
            <a:endParaRPr lang="en-US" sz="1600" dirty="0"/>
          </a:p>
        </p:txBody>
      </p:sp>
      <p:pic>
        <p:nvPicPr>
          <p:cNvPr id="7" name="Picture 6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D6286FD5-2349-4982-8BE0-AE0E83DD86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763" y="973274"/>
            <a:ext cx="6250769" cy="475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342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759AB1-CA98-431A-85FE-ED8E0B057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/>
              <a:t>Cell Differentiation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AC0AF5-C558-41A2-99DE-2B7661D1B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375" y="1426922"/>
            <a:ext cx="6993302" cy="341562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686A1-ABEA-4F7C-AAD1-075F937FD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n-US" sz="1900"/>
              <a:t>Structure= function, but how is structure determined?</a:t>
            </a:r>
          </a:p>
          <a:p>
            <a:r>
              <a:rPr lang="en-US" sz="1900"/>
              <a:t>Activation of specific genes determines cellular features.</a:t>
            </a:r>
          </a:p>
          <a:p>
            <a:r>
              <a:rPr lang="en-US" sz="1900"/>
              <a:t>Stem Cells= undifferentiated cells</a:t>
            </a:r>
          </a:p>
          <a:p>
            <a:pPr lvl="1"/>
            <a:r>
              <a:rPr lang="en-US" sz="1900"/>
              <a:t>Embryonic Stem Cells (ESCs)-pluripotent </a:t>
            </a:r>
          </a:p>
          <a:p>
            <a:pPr lvl="1"/>
            <a:r>
              <a:rPr lang="en-US" sz="1900"/>
              <a:t>Somatic Stem Cells (SSCs)-multipotent (renewing)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EDC9F8-4DBE-4E44-8EBA-136AEB483EF4}"/>
              </a:ext>
            </a:extLst>
          </p:cNvPr>
          <p:cNvSpPr txBox="1"/>
          <p:nvPr/>
        </p:nvSpPr>
        <p:spPr>
          <a:xfrm>
            <a:off x="4839128" y="6318607"/>
            <a:ext cx="5921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hlinkClick r:id="rId3"/>
              </a:rPr>
              <a:t>https://commons.wikimedia.org/wiki/File:Figure_2._R%C3%A9sultats_de_diff%C3%A9renciation_de_cellules_souches_en_une_des_trois_diff%C3%A9rentes_cat%C3%A9gories_de_cellules_qui_se_sous-divisent_en_types_de_cellules_sp%C3%A9cifiques_avec_des_r%C3%B4les_pr%C3%A9cis7.gif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170470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500F4E0-7903-4515-BFE9-0A04C6B4B8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203" y="597431"/>
            <a:ext cx="7777495" cy="550541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DB18773-FC5B-4840-A599-6B4218C05375}"/>
              </a:ext>
            </a:extLst>
          </p:cNvPr>
          <p:cNvSpPr txBox="1"/>
          <p:nvPr/>
        </p:nvSpPr>
        <p:spPr>
          <a:xfrm>
            <a:off x="1839074" y="6349429"/>
            <a:ext cx="318709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3"/>
              </a:rPr>
              <a:t>https://commons.wikimedia.org/wiki/File:Stem_cell_differentiation.svg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8745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DB9E4-8C29-46D6-91EA-ED520E514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35980"/>
            <a:ext cx="10515600" cy="290851"/>
          </a:xfrm>
        </p:spPr>
        <p:txBody>
          <a:bodyPr>
            <a:normAutofit/>
          </a:bodyPr>
          <a:lstStyle/>
          <a:p>
            <a:r>
              <a:rPr lang="en-US" sz="800" dirty="0"/>
              <a:t>https://upload.wikimedia.org/wikipedia/commons/thumb/d/d6/Stemcelldifferentiaion.jpg/640px-Stemcelldifferentiaion.jpg</a:t>
            </a:r>
          </a:p>
        </p:txBody>
      </p:sp>
      <p:pic>
        <p:nvPicPr>
          <p:cNvPr id="5" name="Picture 4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BB1B7D4A-29C2-427D-8049-DC294DA8B8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35" y="410965"/>
            <a:ext cx="9051716" cy="555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88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063" y="5530632"/>
            <a:ext cx="89424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www.youtube.com/watch?v=9AX1XwKCYQE&amp;app=desktop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www.biointeractive.org/classroom-resources/cellular-differentiation-along-concentration-gradients</a:t>
            </a:r>
            <a:endParaRPr lang="en-US" dirty="0" smtClean="0"/>
          </a:p>
          <a:p>
            <a:r>
              <a:rPr lang="en-US" dirty="0"/>
              <a:t>https://www.biointeractive.org/classroom-resources/differentiation-and-fate-cells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063" y="0"/>
            <a:ext cx="5518969" cy="30906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8400" y="365125"/>
            <a:ext cx="4529044" cy="48115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642" y="2747962"/>
            <a:ext cx="5995377" cy="242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952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EA2B4-FA58-4C68-B81B-2ED8DA09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 Cell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2CE88-A14A-4873-BDA6-14C933D31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Regenerative medicine</a:t>
            </a:r>
          </a:p>
          <a:p>
            <a:pPr lvl="1"/>
            <a:r>
              <a:rPr lang="en-US" dirty="0"/>
              <a:t>Leukemia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92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12019</TotalTime>
  <Words>185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Cell Differentiation and Stem Cells</vt:lpstr>
      <vt:lpstr>What is a gene?</vt:lpstr>
      <vt:lpstr>Gene Mapping</vt:lpstr>
      <vt:lpstr>Cell Differentiation</vt:lpstr>
      <vt:lpstr>PowerPoint Presentation</vt:lpstr>
      <vt:lpstr>PowerPoint Presentation</vt:lpstr>
      <vt:lpstr>PowerPoint Presentation</vt:lpstr>
      <vt:lpstr>Stem Cell Uses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Differentiation and Stem Cells</dc:title>
  <dc:creator>Hayley Patterson</dc:creator>
  <cp:lastModifiedBy>Harabin, Richard</cp:lastModifiedBy>
  <cp:revision>5</cp:revision>
  <dcterms:created xsi:type="dcterms:W3CDTF">2020-03-05T03:28:46Z</dcterms:created>
  <dcterms:modified xsi:type="dcterms:W3CDTF">2020-03-13T11:57:05Z</dcterms:modified>
</cp:coreProperties>
</file>