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9" r:id="rId21"/>
    <p:sldId id="274" r:id="rId22"/>
    <p:sldId id="275" r:id="rId23"/>
    <p:sldId id="276" r:id="rId24"/>
    <p:sldId id="277"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b1685bd8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4b1685bd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767aa0d0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767aa0d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767aa0d0_5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4767aa0d0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92318a1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92318a1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4767aa0d0_5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4767aa0d0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767aa0d0_5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4767aa0d0_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4767aa0d0_5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4767aa0d0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d832d177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d832d177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342900" marR="0" lvl="0" indent="-3429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429000" marR="0" lvl="6"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4800600" marR="0" lvl="7"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6629400" marR="0" lvl="8"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highered.mcgraw-hill.com/sites/0072495855/student_view0/chapter2/animation__mitosis_and_cytokinesi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09600" y="533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CELL CYCLE &amp; MITOSIS</a:t>
            </a:r>
            <a:endParaRPr/>
          </a:p>
        </p:txBody>
      </p:sp>
      <p:sp>
        <p:nvSpPr>
          <p:cNvPr id="28" name="Google Shape;28;p4"/>
          <p:cNvSpPr txBox="1"/>
          <p:nvPr/>
        </p:nvSpPr>
        <p:spPr>
          <a:xfrm>
            <a:off x="1271675" y="1437450"/>
            <a:ext cx="8797800" cy="10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https://goo.gl/xI0jGS</a:t>
            </a:r>
            <a:endParaRPr dirty="0"/>
          </a:p>
        </p:txBody>
      </p:sp>
      <p:pic>
        <p:nvPicPr>
          <p:cNvPr id="29" name="Google Shape;29;p4"/>
          <p:cNvPicPr preferRelativeResize="0"/>
          <p:nvPr/>
        </p:nvPicPr>
        <p:blipFill>
          <a:blip r:embed="rId3">
            <a:alphaModFix/>
          </a:blip>
          <a:stretch>
            <a:fillRect/>
          </a:stretch>
        </p:blipFill>
        <p:spPr>
          <a:xfrm>
            <a:off x="1738600" y="1879025"/>
            <a:ext cx="5865850" cy="4659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INTERPHASE</a:t>
            </a:r>
            <a:endParaRPr/>
          </a:p>
        </p:txBody>
      </p:sp>
      <p:sp>
        <p:nvSpPr>
          <p:cNvPr id="90" name="Google Shape;90;p13"/>
          <p:cNvSpPr txBox="1">
            <a:spLocks noGrp="1"/>
          </p:cNvSpPr>
          <p:nvPr>
            <p:ph type="body" idx="1"/>
          </p:nvPr>
        </p:nvSpPr>
        <p:spPr>
          <a:xfrm>
            <a:off x="381000" y="1371600"/>
            <a:ext cx="5486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3399"/>
              </a:buClr>
              <a:buSzPts val="2800"/>
              <a:buFont typeface="Arial"/>
              <a:buChar char="•"/>
            </a:pPr>
            <a:r>
              <a:rPr lang="en-US" sz="2800" b="1" i="0" u="none">
                <a:solidFill>
                  <a:srgbClr val="FF3399"/>
                </a:solidFill>
                <a:latin typeface="Arial"/>
                <a:ea typeface="Arial"/>
                <a:cs typeface="Arial"/>
                <a:sym typeface="Arial"/>
              </a:rPr>
              <a:t>Growth 1, Synthesis, Growth 2</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G1=Cell is growing, doing its job, maintaining cell metabolism</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 Cell </a:t>
            </a:r>
            <a:r>
              <a:rPr lang="en-US" sz="2800" b="1" i="0" u="none">
                <a:solidFill>
                  <a:srgbClr val="FF3399"/>
                </a:solidFill>
                <a:latin typeface="Arial"/>
                <a:ea typeface="Arial"/>
                <a:cs typeface="Arial"/>
                <a:sym typeface="Arial"/>
              </a:rPr>
              <a:t>REPLICATES</a:t>
            </a:r>
            <a:r>
              <a:rPr lang="en-US" sz="2800" b="0" i="0" u="none">
                <a:solidFill>
                  <a:schemeClr val="dk1"/>
                </a:solidFill>
                <a:latin typeface="Arial"/>
                <a:ea typeface="Arial"/>
                <a:cs typeface="Arial"/>
                <a:sym typeface="Arial"/>
              </a:rPr>
              <a:t> or duplicates all of its DNA, which in humans is 46 chromosomes</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G2=Cell continues to grow, manufactures new cell organelles, prepares for division</a:t>
            </a:r>
            <a:endParaRPr/>
          </a:p>
        </p:txBody>
      </p:sp>
      <p:pic>
        <p:nvPicPr>
          <p:cNvPr id="91" name="Google Shape;91;p13"/>
          <p:cNvPicPr preferRelativeResize="0"/>
          <p:nvPr/>
        </p:nvPicPr>
        <p:blipFill rotWithShape="1">
          <a:blip r:embed="rId3">
            <a:alphaModFix/>
          </a:blip>
          <a:srcRect/>
          <a:stretch/>
        </p:blipFill>
        <p:spPr>
          <a:xfrm>
            <a:off x="5715000" y="2514600"/>
            <a:ext cx="3133725" cy="2457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PROPHASE</a:t>
            </a:r>
            <a:endParaRPr/>
          </a:p>
        </p:txBody>
      </p:sp>
      <p:sp>
        <p:nvSpPr>
          <p:cNvPr id="97" name="Google Shape;97;p14"/>
          <p:cNvSpPr txBox="1">
            <a:spLocks noGrp="1"/>
          </p:cNvSpPr>
          <p:nvPr>
            <p:ph type="body" idx="1"/>
          </p:nvPr>
        </p:nvSpPr>
        <p:spPr>
          <a:xfrm>
            <a:off x="457200" y="1371600"/>
            <a:ext cx="5562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Longest phase of Mitosis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Chromatin (Stringy, uncondensed DNA) coils &amp; condenses to chromosomes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Each chromosome has two halves = </a:t>
            </a:r>
            <a:r>
              <a:rPr lang="en-US" sz="2400" b="1" i="0" u="none">
                <a:solidFill>
                  <a:srgbClr val="FF3399"/>
                </a:solidFill>
                <a:latin typeface="Arial"/>
                <a:ea typeface="Arial"/>
                <a:cs typeface="Arial"/>
                <a:sym typeface="Arial"/>
              </a:rPr>
              <a:t>SISTER CHROMATIDS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Nuclear Membrane (around Nucleus) begins to break down;nucleolus disappears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animal cells, centrioles (which help in division) moves towards the poles of the cell</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plant and animal cells, the </a:t>
            </a:r>
            <a:r>
              <a:rPr lang="en-US" sz="2400" b="1" i="0" u="none">
                <a:solidFill>
                  <a:srgbClr val="FF3399"/>
                </a:solidFill>
                <a:latin typeface="Arial"/>
                <a:ea typeface="Arial"/>
                <a:cs typeface="Arial"/>
                <a:sym typeface="Arial"/>
              </a:rPr>
              <a:t>SPINDLE</a:t>
            </a:r>
            <a:r>
              <a:rPr lang="en-US" sz="2400" b="0" i="0" u="none">
                <a:solidFill>
                  <a:schemeClr val="dk1"/>
                </a:solidFill>
                <a:latin typeface="Arial"/>
                <a:ea typeface="Arial"/>
                <a:cs typeface="Arial"/>
                <a:sym typeface="Arial"/>
              </a:rPr>
              <a:t> begins to form</a:t>
            </a:r>
            <a:endParaRPr/>
          </a:p>
        </p:txBody>
      </p:sp>
      <p:pic>
        <p:nvPicPr>
          <p:cNvPr id="98" name="Google Shape;98;p14"/>
          <p:cNvPicPr preferRelativeResize="0"/>
          <p:nvPr/>
        </p:nvPicPr>
        <p:blipFill rotWithShape="1">
          <a:blip r:embed="rId3">
            <a:alphaModFix/>
          </a:blip>
          <a:srcRect/>
          <a:stretch/>
        </p:blipFill>
        <p:spPr>
          <a:xfrm>
            <a:off x="5324475" y="1219200"/>
            <a:ext cx="3819525" cy="3000375"/>
          </a:xfrm>
          <a:prstGeom prst="rect">
            <a:avLst/>
          </a:prstGeom>
          <a:noFill/>
          <a:ln>
            <a:noFill/>
          </a:ln>
        </p:spPr>
      </p:pic>
      <p:pic>
        <p:nvPicPr>
          <p:cNvPr id="99" name="Google Shape;99;p14"/>
          <p:cNvPicPr preferRelativeResize="0"/>
          <p:nvPr/>
        </p:nvPicPr>
        <p:blipFill rotWithShape="1">
          <a:blip r:embed="rId4">
            <a:alphaModFix/>
          </a:blip>
          <a:srcRect/>
          <a:stretch/>
        </p:blipFill>
        <p:spPr>
          <a:xfrm>
            <a:off x="5943600" y="4200525"/>
            <a:ext cx="3028950" cy="265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500"/>
                                        <p:tgtEl>
                                          <p:spTgt spid="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METAPHASE</a:t>
            </a:r>
            <a:endParaRPr/>
          </a:p>
        </p:txBody>
      </p:sp>
      <p:sp>
        <p:nvSpPr>
          <p:cNvPr id="105" name="Google Shape;105;p15"/>
          <p:cNvSpPr txBox="1">
            <a:spLocks noGrp="1"/>
          </p:cNvSpPr>
          <p:nvPr>
            <p:ph type="body" idx="1"/>
          </p:nvPr>
        </p:nvSpPr>
        <p:spPr>
          <a:xfrm>
            <a:off x="4648200" y="1600200"/>
            <a:ext cx="4495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Spindle fibers attach to the centromeres of chromosomes; one spindle to each sister chromatid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Chromosomes are pulled to the equator of the cell = </a:t>
            </a:r>
            <a:r>
              <a:rPr lang="en-US" sz="2800" b="1" i="0" u="none">
                <a:solidFill>
                  <a:srgbClr val="FF3399"/>
                </a:solidFill>
                <a:latin typeface="Arial"/>
                <a:ea typeface="Arial"/>
                <a:cs typeface="Arial"/>
                <a:sym typeface="Arial"/>
              </a:rPr>
              <a:t>METAPHASE PLATE</a:t>
            </a:r>
            <a:endParaRPr/>
          </a:p>
        </p:txBody>
      </p:sp>
      <p:pic>
        <p:nvPicPr>
          <p:cNvPr id="106" name="Google Shape;106;p15"/>
          <p:cNvPicPr preferRelativeResize="0"/>
          <p:nvPr/>
        </p:nvPicPr>
        <p:blipFill rotWithShape="1">
          <a:blip r:embed="rId3">
            <a:alphaModFix/>
          </a:blip>
          <a:srcRect/>
          <a:stretch/>
        </p:blipFill>
        <p:spPr>
          <a:xfrm>
            <a:off x="228600" y="1981200"/>
            <a:ext cx="4267200" cy="302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ANAPHASE</a:t>
            </a:r>
            <a:endParaRPr/>
          </a:p>
        </p:txBody>
      </p:sp>
      <p:sp>
        <p:nvSpPr>
          <p:cNvPr id="112" name="Google Shape;112;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3399"/>
              </a:buClr>
              <a:buSzPts val="3200"/>
              <a:buFont typeface="Arial"/>
              <a:buChar char="•"/>
            </a:pPr>
            <a:r>
              <a:rPr lang="en-US" sz="3200" b="1" i="0" u="none">
                <a:solidFill>
                  <a:srgbClr val="FF3399"/>
                </a:solidFill>
                <a:latin typeface="Arial"/>
                <a:ea typeface="Arial"/>
                <a:cs typeface="Arial"/>
                <a:sym typeface="Arial"/>
              </a:rPr>
              <a:t>SISTER CHROMATIDS</a:t>
            </a:r>
            <a:r>
              <a:rPr lang="en-US" sz="3200" b="1" i="0" u="none">
                <a:solidFill>
                  <a:schemeClr val="dk1"/>
                </a:solidFill>
                <a:latin typeface="Arial"/>
                <a:ea typeface="Arial"/>
                <a:cs typeface="Arial"/>
                <a:sym typeface="Arial"/>
              </a:rPr>
              <a:t> </a:t>
            </a:r>
            <a:r>
              <a:rPr lang="en-US" sz="3200" b="0" i="0" u="none">
                <a:solidFill>
                  <a:schemeClr val="dk1"/>
                </a:solidFill>
                <a:latin typeface="Arial"/>
                <a:ea typeface="Arial"/>
                <a:cs typeface="Arial"/>
                <a:sym typeface="Arial"/>
              </a:rPr>
              <a:t>of each chromosome split apart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Spindle fibers begin to pull each sister chromatid apart towards opposite poles of the cell</a:t>
            </a:r>
            <a:endParaRPr/>
          </a:p>
        </p:txBody>
      </p:sp>
      <p:pic>
        <p:nvPicPr>
          <p:cNvPr id="113" name="Google Shape;113;p16"/>
          <p:cNvPicPr preferRelativeResize="0"/>
          <p:nvPr/>
        </p:nvPicPr>
        <p:blipFill rotWithShape="1">
          <a:blip r:embed="rId3">
            <a:alphaModFix/>
          </a:blip>
          <a:srcRect/>
          <a:stretch/>
        </p:blipFill>
        <p:spPr>
          <a:xfrm>
            <a:off x="4343400" y="3867150"/>
            <a:ext cx="4800600" cy="2990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500"/>
                                        <p:tgtEl>
                                          <p:spTgt spid="1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TELOPHASE</a:t>
            </a:r>
            <a:endParaRPr/>
          </a:p>
        </p:txBody>
      </p:sp>
      <p:sp>
        <p:nvSpPr>
          <p:cNvPr id="119" name="Google Shape;119;p17"/>
          <p:cNvSpPr txBox="1">
            <a:spLocks noGrp="1"/>
          </p:cNvSpPr>
          <p:nvPr>
            <p:ph type="body" idx="1"/>
          </p:nvPr>
        </p:nvSpPr>
        <p:spPr>
          <a:xfrm>
            <a:off x="457200" y="1600200"/>
            <a:ext cx="46482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New cells are preparing for their own independent status</a:t>
            </a:r>
            <a:endParaRPr/>
          </a:p>
          <a:p>
            <a:pPr marL="342900" marR="0" lvl="0" indent="-342900" algn="l" rtl="0">
              <a:lnSpc>
                <a:spcPct val="90000"/>
              </a:lnSpc>
              <a:spcBef>
                <a:spcPts val="480"/>
              </a:spcBef>
              <a:spcAft>
                <a:spcPts val="0"/>
              </a:spcAft>
              <a:buClr>
                <a:srgbClr val="FF3399"/>
              </a:buClr>
              <a:buSzPts val="2400"/>
              <a:buFont typeface="Arial"/>
              <a:buChar char="•"/>
            </a:pPr>
            <a:r>
              <a:rPr lang="en-US" sz="2400" b="1" i="0" u="none">
                <a:solidFill>
                  <a:srgbClr val="FF3399"/>
                </a:solidFill>
                <a:latin typeface="Arial"/>
                <a:ea typeface="Arial"/>
                <a:cs typeface="Arial"/>
                <a:sym typeface="Arial"/>
              </a:rPr>
              <a:t>SISTER CHROMATIDS</a:t>
            </a:r>
            <a:r>
              <a:rPr lang="en-US" sz="2400" b="0" i="0" u="none">
                <a:solidFill>
                  <a:schemeClr val="dk1"/>
                </a:solidFill>
                <a:latin typeface="Arial"/>
                <a:ea typeface="Arial"/>
                <a:cs typeface="Arial"/>
                <a:sym typeface="Arial"/>
              </a:rPr>
              <a:t> reach opposite ends of the cell &amp; Chromosomes unwind and go back to their string-like chromatin</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Spindle breaks down; nucleolus reappears</a:t>
            </a:r>
            <a:endParaRPr/>
          </a:p>
          <a:p>
            <a:pPr marL="342900" marR="0" lvl="0" indent="-342900" algn="l" rtl="0">
              <a:lnSpc>
                <a:spcPct val="90000"/>
              </a:lnSpc>
              <a:spcBef>
                <a:spcPts val="480"/>
              </a:spcBef>
              <a:spcAft>
                <a:spcPts val="0"/>
              </a:spcAft>
              <a:buClr>
                <a:srgbClr val="FF3399"/>
              </a:buClr>
              <a:buSzPts val="2400"/>
              <a:buFont typeface="Arial"/>
              <a:buChar char="•"/>
            </a:pPr>
            <a:r>
              <a:rPr lang="en-US" sz="2400" b="1" i="0" u="none">
                <a:solidFill>
                  <a:srgbClr val="FF3399"/>
                </a:solidFill>
                <a:latin typeface="Arial"/>
                <a:ea typeface="Arial"/>
                <a:cs typeface="Arial"/>
                <a:sym typeface="Arial"/>
              </a:rPr>
              <a:t>NUCLEAR MEMBRANE</a:t>
            </a:r>
            <a:r>
              <a:rPr lang="en-US" sz="2400" b="0" i="0" u="none">
                <a:solidFill>
                  <a:schemeClr val="dk1"/>
                </a:solidFill>
                <a:latin typeface="Arial"/>
                <a:ea typeface="Arial"/>
                <a:cs typeface="Arial"/>
                <a:sym typeface="Arial"/>
              </a:rPr>
              <a:t> reforms around each new set of DNA</a:t>
            </a:r>
            <a:endParaRPr/>
          </a:p>
        </p:txBody>
      </p:sp>
      <p:pic>
        <p:nvPicPr>
          <p:cNvPr id="120" name="Google Shape;120;p17"/>
          <p:cNvPicPr preferRelativeResize="0"/>
          <p:nvPr/>
        </p:nvPicPr>
        <p:blipFill rotWithShape="1">
          <a:blip r:embed="rId3">
            <a:alphaModFix/>
          </a:blip>
          <a:srcRect/>
          <a:stretch/>
        </p:blipFill>
        <p:spPr>
          <a:xfrm>
            <a:off x="5410200" y="1905000"/>
            <a:ext cx="3316287" cy="419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5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500"/>
                                        <p:tgtEl>
                                          <p:spTgt spid="1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1331175" y="1502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CYTOKINESIS</a:t>
            </a:r>
            <a:endParaRPr/>
          </a:p>
        </p:txBody>
      </p:sp>
      <p:sp>
        <p:nvSpPr>
          <p:cNvPr id="126" name="Google Shape;126;p18"/>
          <p:cNvSpPr txBox="1">
            <a:spLocks noGrp="1"/>
          </p:cNvSpPr>
          <p:nvPr>
            <p:ph type="body" idx="1"/>
          </p:nvPr>
        </p:nvSpPr>
        <p:spPr>
          <a:xfrm>
            <a:off x="0" y="1354625"/>
            <a:ext cx="49530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600"/>
              <a:buFont typeface="Arial"/>
              <a:buChar char="•"/>
            </a:pPr>
            <a:r>
              <a:rPr lang="en-US" sz="2600" b="0" i="0" u="none">
                <a:solidFill>
                  <a:schemeClr val="dk1"/>
                </a:solidFill>
                <a:latin typeface="Arial"/>
                <a:ea typeface="Arial"/>
                <a:cs typeface="Arial"/>
                <a:sym typeface="Arial"/>
              </a:rPr>
              <a:t>In </a:t>
            </a:r>
            <a:r>
              <a:rPr lang="en-US" sz="2600" b="1" i="0" u="none">
                <a:solidFill>
                  <a:srgbClr val="FF3399"/>
                </a:solidFill>
                <a:latin typeface="Arial"/>
                <a:ea typeface="Arial"/>
                <a:cs typeface="Arial"/>
                <a:sym typeface="Arial"/>
              </a:rPr>
              <a:t>ANIMALS</a:t>
            </a:r>
            <a:r>
              <a:rPr lang="en-US" sz="2600" b="0" i="0" u="none">
                <a:solidFill>
                  <a:srgbClr val="FF3399"/>
                </a:solidFill>
                <a:latin typeface="Arial"/>
                <a:ea typeface="Arial"/>
                <a:cs typeface="Arial"/>
                <a:sym typeface="Arial"/>
              </a:rPr>
              <a:t> </a:t>
            </a:r>
            <a:r>
              <a:rPr lang="en-US" sz="2600" b="0" i="0" u="none">
                <a:solidFill>
                  <a:schemeClr val="dk1"/>
                </a:solidFill>
                <a:latin typeface="Arial"/>
                <a:ea typeface="Arial"/>
                <a:cs typeface="Arial"/>
                <a:sym typeface="Arial"/>
              </a:rPr>
              <a:t>= plasma membrane pinches in along the equator of the cell, separating the two new cells</a:t>
            </a:r>
            <a:endParaRPr/>
          </a:p>
          <a:p>
            <a:pPr marL="342900" marR="0" lvl="0" indent="-342900" algn="l" rtl="0">
              <a:lnSpc>
                <a:spcPct val="90000"/>
              </a:lnSpc>
              <a:spcBef>
                <a:spcPts val="520"/>
              </a:spcBef>
              <a:spcAft>
                <a:spcPts val="0"/>
              </a:spcAft>
              <a:buClr>
                <a:schemeClr val="dk1"/>
              </a:buClr>
              <a:buFont typeface="Arial"/>
              <a:buNone/>
            </a:pPr>
            <a:endParaRPr sz="2600" b="0" i="0" u="none">
              <a:solidFill>
                <a:schemeClr val="dk1"/>
              </a:solidFill>
              <a:latin typeface="Arial"/>
              <a:ea typeface="Arial"/>
              <a:cs typeface="Arial"/>
              <a:sym typeface="Arial"/>
            </a:endParaRPr>
          </a:p>
          <a:p>
            <a:pPr marL="342900" marR="0" lvl="0" indent="-342900" algn="l" rtl="0">
              <a:lnSpc>
                <a:spcPct val="90000"/>
              </a:lnSpc>
              <a:spcBef>
                <a:spcPts val="520"/>
              </a:spcBef>
              <a:spcAft>
                <a:spcPts val="0"/>
              </a:spcAft>
              <a:buClr>
                <a:schemeClr val="dk1"/>
              </a:buClr>
              <a:buSzPts val="2600"/>
              <a:buFont typeface="Arial"/>
              <a:buChar char="•"/>
            </a:pPr>
            <a:r>
              <a:rPr lang="en-US" sz="2600" b="0" i="0" u="none">
                <a:solidFill>
                  <a:schemeClr val="dk1"/>
                </a:solidFill>
                <a:latin typeface="Arial"/>
                <a:ea typeface="Arial"/>
                <a:cs typeface="Arial"/>
                <a:sym typeface="Arial"/>
              </a:rPr>
              <a:t>In plant cells = since there is a cell wall , a </a:t>
            </a:r>
            <a:r>
              <a:rPr lang="en-US" sz="2600" b="1" i="0" u="none">
                <a:solidFill>
                  <a:srgbClr val="FF3399"/>
                </a:solidFill>
                <a:latin typeface="Arial"/>
                <a:ea typeface="Arial"/>
                <a:cs typeface="Arial"/>
                <a:sym typeface="Arial"/>
              </a:rPr>
              <a:t>CELL PLATE</a:t>
            </a:r>
            <a:r>
              <a:rPr lang="en-US" sz="2600" b="1" i="0" u="none">
                <a:solidFill>
                  <a:srgbClr val="00FFFF"/>
                </a:solidFill>
                <a:latin typeface="Arial"/>
                <a:ea typeface="Arial"/>
                <a:cs typeface="Arial"/>
                <a:sym typeface="Arial"/>
              </a:rPr>
              <a:t> </a:t>
            </a:r>
            <a:r>
              <a:rPr lang="en-US" sz="2600" b="0" i="0" u="none">
                <a:solidFill>
                  <a:schemeClr val="dk1"/>
                </a:solidFill>
                <a:latin typeface="Arial"/>
                <a:ea typeface="Arial"/>
                <a:cs typeface="Arial"/>
                <a:sym typeface="Arial"/>
              </a:rPr>
              <a:t>is laid down across the cell’s equator and a new cell wall and cell membrane forms around each new cell</a:t>
            </a:r>
            <a:endParaRPr/>
          </a:p>
        </p:txBody>
      </p:sp>
      <p:pic>
        <p:nvPicPr>
          <p:cNvPr id="127" name="Google Shape;127;p18"/>
          <p:cNvPicPr preferRelativeResize="0"/>
          <p:nvPr/>
        </p:nvPicPr>
        <p:blipFill rotWithShape="1">
          <a:blip r:embed="rId3">
            <a:alphaModFix/>
          </a:blip>
          <a:srcRect/>
          <a:stretch/>
        </p:blipFill>
        <p:spPr>
          <a:xfrm>
            <a:off x="5441950" y="150200"/>
            <a:ext cx="3321000" cy="3581400"/>
          </a:xfrm>
          <a:prstGeom prst="rect">
            <a:avLst/>
          </a:prstGeom>
          <a:noFill/>
          <a:ln>
            <a:noFill/>
          </a:ln>
        </p:spPr>
      </p:pic>
      <p:sp>
        <p:nvSpPr>
          <p:cNvPr id="128" name="Google Shape;128;p18"/>
          <p:cNvSpPr txBox="1"/>
          <p:nvPr/>
        </p:nvSpPr>
        <p:spPr>
          <a:xfrm>
            <a:off x="381000" y="5942012"/>
            <a:ext cx="8382000" cy="915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sng" strike="noStrike" cap="none" dirty="0">
                <a:solidFill>
                  <a:schemeClr val="hlink"/>
                </a:solidFill>
                <a:latin typeface="Arial"/>
                <a:ea typeface="Arial"/>
                <a:cs typeface="Arial"/>
                <a:sym typeface="Arial"/>
                <a:hlinkClick r:id="rId4"/>
              </a:rPr>
              <a:t>http://highered.mcgraw-hill.com/sites/0072495855/student_view0/chapter2/animation__mitosis_and_cytokinesis.html</a:t>
            </a:r>
            <a:endParaRPr dirty="0"/>
          </a:p>
        </p:txBody>
      </p:sp>
      <p:pic>
        <p:nvPicPr>
          <p:cNvPr id="129" name="Google Shape;129;p18"/>
          <p:cNvPicPr preferRelativeResize="0"/>
          <p:nvPr/>
        </p:nvPicPr>
        <p:blipFill>
          <a:blip r:embed="rId5">
            <a:alphaModFix/>
          </a:blip>
          <a:stretch>
            <a:fillRect/>
          </a:stretch>
        </p:blipFill>
        <p:spPr>
          <a:xfrm>
            <a:off x="4989463" y="4129088"/>
            <a:ext cx="4048125" cy="164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5" name="Google Shape;135;p1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dirty="0"/>
          </a:p>
        </p:txBody>
      </p:sp>
      <p:pic>
        <p:nvPicPr>
          <p:cNvPr id="136" name="Google Shape;136;p19"/>
          <p:cNvPicPr preferRelativeResize="0"/>
          <p:nvPr/>
        </p:nvPicPr>
        <p:blipFill>
          <a:blip r:embed="rId3">
            <a:alphaModFix/>
          </a:blip>
          <a:stretch>
            <a:fillRect/>
          </a:stretch>
        </p:blipFill>
        <p:spPr>
          <a:xfrm>
            <a:off x="639577" y="1417627"/>
            <a:ext cx="7593651" cy="4426825"/>
          </a:xfrm>
          <a:prstGeom prst="rect">
            <a:avLst/>
          </a:prstGeom>
          <a:noFill/>
          <a:ln>
            <a:noFill/>
          </a:ln>
        </p:spPr>
      </p:pic>
      <p:sp>
        <p:nvSpPr>
          <p:cNvPr id="2" name="TextBox 1"/>
          <p:cNvSpPr txBox="1"/>
          <p:nvPr/>
        </p:nvSpPr>
        <p:spPr>
          <a:xfrm>
            <a:off x="1348033" y="6287678"/>
            <a:ext cx="4192173" cy="307777"/>
          </a:xfrm>
          <a:prstGeom prst="rect">
            <a:avLst/>
          </a:prstGeom>
          <a:noFill/>
        </p:spPr>
        <p:txBody>
          <a:bodyPr wrap="none" rtlCol="0">
            <a:spAutoFit/>
          </a:bodyPr>
          <a:lstStyle/>
          <a:p>
            <a:r>
              <a:rPr lang="en-US" dirty="0"/>
              <a:t>https://www.youtube.com/watch?v=46Xh7OFkkCE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Commercials from then to now.</a:t>
            </a:r>
            <a:endParaRPr lang="en-US" dirty="0"/>
          </a:p>
        </p:txBody>
      </p:sp>
      <p:pic>
        <p:nvPicPr>
          <p:cNvPr id="4" name="Picture 3"/>
          <p:cNvPicPr>
            <a:picLocks noChangeAspect="1"/>
          </p:cNvPicPr>
          <p:nvPr/>
        </p:nvPicPr>
        <p:blipFill>
          <a:blip r:embed="rId2"/>
          <a:stretch>
            <a:fillRect/>
          </a:stretch>
        </p:blipFill>
        <p:spPr>
          <a:xfrm>
            <a:off x="163557" y="1885361"/>
            <a:ext cx="5471207" cy="3647471"/>
          </a:xfrm>
          <a:prstGeom prst="rect">
            <a:avLst/>
          </a:prstGeom>
        </p:spPr>
      </p:pic>
      <p:sp>
        <p:nvSpPr>
          <p:cNvPr id="5" name="Rectangle 4"/>
          <p:cNvSpPr/>
          <p:nvPr/>
        </p:nvSpPr>
        <p:spPr>
          <a:xfrm>
            <a:off x="531550" y="6271018"/>
            <a:ext cx="4121641" cy="307777"/>
          </a:xfrm>
          <a:prstGeom prst="rect">
            <a:avLst/>
          </a:prstGeom>
        </p:spPr>
        <p:txBody>
          <a:bodyPr wrap="none">
            <a:spAutoFit/>
          </a:bodyPr>
          <a:lstStyle/>
          <a:p>
            <a:r>
              <a:rPr lang="en-US" dirty="0"/>
              <a:t>https://www.youtube.com/watch?v=-fPwpymO1bs</a:t>
            </a:r>
          </a:p>
        </p:txBody>
      </p:sp>
      <p:sp>
        <p:nvSpPr>
          <p:cNvPr id="7" name="TextBox 6"/>
          <p:cNvSpPr txBox="1"/>
          <p:nvPr/>
        </p:nvSpPr>
        <p:spPr>
          <a:xfrm>
            <a:off x="659876" y="5963241"/>
            <a:ext cx="4152099" cy="307777"/>
          </a:xfrm>
          <a:prstGeom prst="rect">
            <a:avLst/>
          </a:prstGeom>
          <a:noFill/>
        </p:spPr>
        <p:txBody>
          <a:bodyPr wrap="none" rtlCol="0">
            <a:spAutoFit/>
          </a:bodyPr>
          <a:lstStyle/>
          <a:p>
            <a:r>
              <a:rPr lang="en-US" dirty="0"/>
              <a:t>https://www.youtube.com/watch?v=9kKN8_aa38A</a:t>
            </a:r>
          </a:p>
        </p:txBody>
      </p:sp>
      <p:sp>
        <p:nvSpPr>
          <p:cNvPr id="8" name="TextBox 7"/>
          <p:cNvSpPr txBox="1"/>
          <p:nvPr/>
        </p:nvSpPr>
        <p:spPr>
          <a:xfrm>
            <a:off x="820132" y="6578795"/>
            <a:ext cx="4083169" cy="307777"/>
          </a:xfrm>
          <a:prstGeom prst="rect">
            <a:avLst/>
          </a:prstGeom>
          <a:noFill/>
        </p:spPr>
        <p:txBody>
          <a:bodyPr wrap="none" rtlCol="0">
            <a:spAutoFit/>
          </a:bodyPr>
          <a:lstStyle/>
          <a:p>
            <a:r>
              <a:rPr lang="en-US"/>
              <a:t>https://www.youtube.com/watch?v=h2vuRifRQVc</a:t>
            </a:r>
            <a:endParaRPr lang="en-US" dirty="0"/>
          </a:p>
        </p:txBody>
      </p:sp>
      <p:pic>
        <p:nvPicPr>
          <p:cNvPr id="9" name="Picture 8"/>
          <p:cNvPicPr>
            <a:picLocks noChangeAspect="1"/>
          </p:cNvPicPr>
          <p:nvPr/>
        </p:nvPicPr>
        <p:blipFill>
          <a:blip r:embed="rId3"/>
          <a:stretch>
            <a:fillRect/>
          </a:stretch>
        </p:blipFill>
        <p:spPr>
          <a:xfrm>
            <a:off x="5703251" y="2152845"/>
            <a:ext cx="3333321" cy="3379987"/>
          </a:xfrm>
          <a:prstGeom prst="rect">
            <a:avLst/>
          </a:prstGeom>
        </p:spPr>
      </p:pic>
    </p:spTree>
    <p:extLst>
      <p:ext uri="{BB962C8B-B14F-4D97-AF65-F5344CB8AC3E}">
        <p14:creationId xmlns:p14="http://schemas.microsoft.com/office/powerpoint/2010/main" val="130292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t>
            </a:r>
            <a:endParaRPr dirty="0"/>
          </a:p>
        </p:txBody>
      </p:sp>
      <p:sp>
        <p:nvSpPr>
          <p:cNvPr id="142" name="Google Shape;142;p2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43" name="Google Shape;143;p20"/>
          <p:cNvPicPr preferRelativeResize="0"/>
          <p:nvPr/>
        </p:nvPicPr>
        <p:blipFill>
          <a:blip r:embed="rId3">
            <a:alphaModFix/>
          </a:blip>
          <a:stretch>
            <a:fillRect/>
          </a:stretch>
        </p:blipFill>
        <p:spPr>
          <a:xfrm>
            <a:off x="285750" y="571500"/>
            <a:ext cx="8572500" cy="5715000"/>
          </a:xfrm>
          <a:prstGeom prst="rect">
            <a:avLst/>
          </a:prstGeom>
          <a:noFill/>
          <a:ln>
            <a:noFill/>
          </a:ln>
        </p:spPr>
      </p:pic>
      <p:sp>
        <p:nvSpPr>
          <p:cNvPr id="2" name="TextBox 1"/>
          <p:cNvSpPr txBox="1"/>
          <p:nvPr/>
        </p:nvSpPr>
        <p:spPr>
          <a:xfrm>
            <a:off x="484014" y="2114707"/>
            <a:ext cx="1510775" cy="523220"/>
          </a:xfrm>
          <a:prstGeom prst="rect">
            <a:avLst/>
          </a:prstGeom>
          <a:noFill/>
        </p:spPr>
        <p:txBody>
          <a:bodyPr wrap="square" rtlCol="0">
            <a:spAutoFit/>
          </a:bodyPr>
          <a:lstStyle/>
          <a:p>
            <a:r>
              <a:rPr lang="en-US" dirty="0" smtClean="0"/>
              <a:t>Carcinogens or mutagens</a:t>
            </a:r>
            <a:endParaRPr lang="en-US" dirty="0"/>
          </a:p>
        </p:txBody>
      </p:sp>
      <p:sp>
        <p:nvSpPr>
          <p:cNvPr id="3" name="Right Arrow 2"/>
          <p:cNvSpPr/>
          <p:nvPr/>
        </p:nvSpPr>
        <p:spPr>
          <a:xfrm rot="21069402">
            <a:off x="1581824" y="2282919"/>
            <a:ext cx="1074656" cy="18679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50" name="Google Shape;150;p21"/>
          <p:cNvPicPr preferRelativeResize="0"/>
          <p:nvPr/>
        </p:nvPicPr>
        <p:blipFill>
          <a:blip r:embed="rId3">
            <a:alphaModFix/>
          </a:blip>
          <a:stretch>
            <a:fillRect/>
          </a:stretch>
        </p:blipFill>
        <p:spPr>
          <a:xfrm>
            <a:off x="0" y="274625"/>
            <a:ext cx="4643625" cy="3095750"/>
          </a:xfrm>
          <a:prstGeom prst="rect">
            <a:avLst/>
          </a:prstGeom>
          <a:noFill/>
          <a:ln>
            <a:noFill/>
          </a:ln>
        </p:spPr>
      </p:pic>
      <p:pic>
        <p:nvPicPr>
          <p:cNvPr id="151" name="Google Shape;151;p21"/>
          <p:cNvPicPr preferRelativeResize="0"/>
          <p:nvPr/>
        </p:nvPicPr>
        <p:blipFill>
          <a:blip r:embed="rId4">
            <a:alphaModFix/>
          </a:blip>
          <a:stretch>
            <a:fillRect/>
          </a:stretch>
        </p:blipFill>
        <p:spPr>
          <a:xfrm>
            <a:off x="3827150" y="3037400"/>
            <a:ext cx="5220924" cy="3915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Let’s Review Cell Theory!</a:t>
            </a:r>
            <a:endParaRPr/>
          </a:p>
        </p:txBody>
      </p:sp>
      <p:sp>
        <p:nvSpPr>
          <p:cNvPr id="35" name="Google Shape;35;p5"/>
          <p:cNvSpPr txBox="1">
            <a:spLocks noGrp="1"/>
          </p:cNvSpPr>
          <p:nvPr>
            <p:ph type="body" idx="1"/>
          </p:nvPr>
        </p:nvSpPr>
        <p:spPr>
          <a:xfrm>
            <a:off x="228600" y="1524000"/>
            <a:ext cx="47244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All cells come from </a:t>
            </a:r>
            <a:r>
              <a:rPr lang="en-US" sz="2800" b="1" i="1" u="none" strike="noStrike" cap="none">
                <a:solidFill>
                  <a:srgbClr val="FF3399"/>
                </a:solidFill>
                <a:latin typeface="Arial"/>
                <a:ea typeface="Arial"/>
                <a:cs typeface="Arial"/>
                <a:sym typeface="Arial"/>
              </a:rPr>
              <a:t>PREEXISTING</a:t>
            </a:r>
            <a:r>
              <a:rPr lang="en-US" sz="2800" b="0" i="0" u="none" strike="noStrike" cap="none">
                <a:solidFill>
                  <a:schemeClr val="dk1"/>
                </a:solidFill>
                <a:latin typeface="Arial"/>
                <a:ea typeface="Arial"/>
                <a:cs typeface="Arial"/>
                <a:sym typeface="Arial"/>
              </a:rPr>
              <a:t> cells.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a:t>
            </a:r>
            <a:r>
              <a:rPr lang="en-US" sz="2800" b="1" i="1" u="none" strike="noStrike" cap="none">
                <a:solidFill>
                  <a:srgbClr val="FF3399"/>
                </a:solidFill>
                <a:latin typeface="Arial"/>
                <a:ea typeface="Arial"/>
                <a:cs typeface="Arial"/>
                <a:sym typeface="Arial"/>
              </a:rPr>
              <a:t>CELL</a:t>
            </a:r>
            <a:r>
              <a:rPr lang="en-US" sz="2800" b="0" i="0" u="none" strike="noStrike" cap="none">
                <a:solidFill>
                  <a:schemeClr val="dk1"/>
                </a:solidFill>
                <a:latin typeface="Arial"/>
                <a:ea typeface="Arial"/>
                <a:cs typeface="Arial"/>
                <a:sym typeface="Arial"/>
              </a:rPr>
              <a:t> is the basic unit of life.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All </a:t>
            </a:r>
            <a:r>
              <a:rPr lang="en-US" sz="2800" b="1" i="1" u="none" strike="noStrike" cap="none">
                <a:solidFill>
                  <a:srgbClr val="FF3399"/>
                </a:solidFill>
                <a:latin typeface="Arial"/>
                <a:ea typeface="Arial"/>
                <a:cs typeface="Arial"/>
                <a:sym typeface="Arial"/>
              </a:rPr>
              <a:t>LIVING</a:t>
            </a:r>
            <a:r>
              <a:rPr lang="en-US" sz="2800" b="1" i="1" u="none" strike="noStrike" cap="none">
                <a:solidFill>
                  <a:schemeClr val="dk1"/>
                </a:solidFill>
                <a:latin typeface="Arial"/>
                <a:ea typeface="Arial"/>
                <a:cs typeface="Arial"/>
                <a:sym typeface="Arial"/>
              </a:rPr>
              <a:t> </a:t>
            </a:r>
            <a:r>
              <a:rPr lang="en-US" sz="2800" b="0" i="0" u="none" strike="noStrike" cap="none">
                <a:solidFill>
                  <a:schemeClr val="dk1"/>
                </a:solidFill>
                <a:latin typeface="Arial"/>
                <a:ea typeface="Arial"/>
                <a:cs typeface="Arial"/>
                <a:sym typeface="Arial"/>
              </a:rPr>
              <a:t>things are composed or made up of one or more cells.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36" name="Google Shape;36;p5"/>
          <p:cNvPicPr preferRelativeResize="0"/>
          <p:nvPr/>
        </p:nvPicPr>
        <p:blipFill rotWithShape="1">
          <a:blip r:embed="rId3">
            <a:alphaModFix/>
          </a:blip>
          <a:srcRect/>
          <a:stretch/>
        </p:blipFill>
        <p:spPr>
          <a:xfrm>
            <a:off x="5410200" y="1600200"/>
            <a:ext cx="3124200" cy="2813050"/>
          </a:xfrm>
          <a:prstGeom prst="rect">
            <a:avLst/>
          </a:prstGeom>
          <a:noFill/>
          <a:ln>
            <a:noFill/>
          </a:ln>
        </p:spPr>
      </p:pic>
      <p:sp>
        <p:nvSpPr>
          <p:cNvPr id="37" name="Google Shape;37;p5"/>
          <p:cNvSpPr txBox="1"/>
          <p:nvPr/>
        </p:nvSpPr>
        <p:spPr>
          <a:xfrm>
            <a:off x="304800" y="4876800"/>
            <a:ext cx="8382000" cy="1800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0" i="0" u="none" strike="noStrike" cap="none">
                <a:solidFill>
                  <a:schemeClr val="dk1"/>
                </a:solidFill>
                <a:latin typeface="Arial"/>
                <a:ea typeface="Arial"/>
                <a:cs typeface="Arial"/>
                <a:sym typeface="Arial"/>
              </a:rPr>
              <a:t>****If all cells come from pre-existing cells, then we need to figure out how cells produce other cells. This process of a cell growing and dividing to produce more cells is known as the </a:t>
            </a:r>
            <a:r>
              <a:rPr lang="en-US" sz="2800" b="1" i="0" u="none" strike="noStrike" cap="none">
                <a:solidFill>
                  <a:srgbClr val="FF3399"/>
                </a:solidFill>
                <a:latin typeface="Arial"/>
                <a:ea typeface="Arial"/>
                <a:cs typeface="Arial"/>
                <a:sym typeface="Arial"/>
              </a:rPr>
              <a:t>CELL CYCLE</a:t>
            </a:r>
            <a:r>
              <a:rPr lang="en-US" sz="2800" b="0" i="0" u="none" strike="noStrike" cap="none">
                <a:solidFill>
                  <a:schemeClr val="dk1"/>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fade">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fade">
                                      <p:cBhvr>
                                        <p:cTn id="22" dur="500"/>
                                        <p:tgtEl>
                                          <p:spTgt spid="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12665" y="1131217"/>
            <a:ext cx="8518670" cy="4646547"/>
          </a:xfrm>
          <a:prstGeom prst="rect">
            <a:avLst/>
          </a:prstGeom>
        </p:spPr>
      </p:pic>
      <p:sp>
        <p:nvSpPr>
          <p:cNvPr id="4" name="Rectangle 3"/>
          <p:cNvSpPr/>
          <p:nvPr/>
        </p:nvSpPr>
        <p:spPr>
          <a:xfrm>
            <a:off x="175772" y="6154836"/>
            <a:ext cx="4192173" cy="307777"/>
          </a:xfrm>
          <a:prstGeom prst="rect">
            <a:avLst/>
          </a:prstGeom>
        </p:spPr>
        <p:txBody>
          <a:bodyPr wrap="none">
            <a:spAutoFit/>
          </a:bodyPr>
          <a:lstStyle/>
          <a:p>
            <a:r>
              <a:rPr lang="en-US" dirty="0"/>
              <a:t>https://www.youtube.com/watch?v=46Xh7OFkkCE</a:t>
            </a:r>
          </a:p>
        </p:txBody>
      </p:sp>
    </p:spTree>
    <p:extLst>
      <p:ext uri="{BB962C8B-B14F-4D97-AF65-F5344CB8AC3E}">
        <p14:creationId xmlns:p14="http://schemas.microsoft.com/office/powerpoint/2010/main" val="312700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58" name="Google Shape;158;p22"/>
          <p:cNvPicPr preferRelativeResize="0"/>
          <p:nvPr/>
        </p:nvPicPr>
        <p:blipFill>
          <a:blip r:embed="rId3">
            <a:alphaModFix/>
          </a:blip>
          <a:stretch>
            <a:fillRect/>
          </a:stretch>
        </p:blipFill>
        <p:spPr>
          <a:xfrm>
            <a:off x="79725" y="1072525"/>
            <a:ext cx="8984550" cy="5235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3"/>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65" name="Google Shape;165;p23"/>
          <p:cNvPicPr preferRelativeResize="0"/>
          <p:nvPr/>
        </p:nvPicPr>
        <p:blipFill>
          <a:blip r:embed="rId3">
            <a:alphaModFix/>
          </a:blip>
          <a:stretch>
            <a:fillRect/>
          </a:stretch>
        </p:blipFill>
        <p:spPr>
          <a:xfrm>
            <a:off x="102050" y="1318100"/>
            <a:ext cx="8939900" cy="4613375"/>
          </a:xfrm>
          <a:prstGeom prst="rect">
            <a:avLst/>
          </a:prstGeom>
          <a:noFill/>
          <a:ln>
            <a:noFill/>
          </a:ln>
        </p:spPr>
      </p:pic>
      <p:sp>
        <p:nvSpPr>
          <p:cNvPr id="166" name="Google Shape;166;p23"/>
          <p:cNvSpPr txBox="1"/>
          <p:nvPr/>
        </p:nvSpPr>
        <p:spPr>
          <a:xfrm>
            <a:off x="1509150" y="6323125"/>
            <a:ext cx="73509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https://www.youtube.com/watch?v=TNKWgcFPHqw</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 name="Google Shape;172;p2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73" name="Google Shape;173;p24"/>
          <p:cNvPicPr preferRelativeResize="0"/>
          <p:nvPr/>
        </p:nvPicPr>
        <p:blipFill>
          <a:blip r:embed="rId3">
            <a:alphaModFix/>
          </a:blip>
          <a:stretch>
            <a:fillRect/>
          </a:stretch>
        </p:blipFill>
        <p:spPr>
          <a:xfrm>
            <a:off x="0" y="1452948"/>
            <a:ext cx="9144000" cy="5038527"/>
          </a:xfrm>
          <a:prstGeom prst="rect">
            <a:avLst/>
          </a:prstGeom>
          <a:noFill/>
          <a:ln>
            <a:noFill/>
          </a:ln>
        </p:spPr>
      </p:pic>
      <p:sp>
        <p:nvSpPr>
          <p:cNvPr id="2" name="Right Arrow 1"/>
          <p:cNvSpPr/>
          <p:nvPr/>
        </p:nvSpPr>
        <p:spPr>
          <a:xfrm rot="7822354">
            <a:off x="3535051" y="2995828"/>
            <a:ext cx="1807967" cy="2169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2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180" name="Google Shape;180;p25"/>
          <p:cNvPicPr preferRelativeResize="0"/>
          <p:nvPr/>
        </p:nvPicPr>
        <p:blipFill>
          <a:blip r:embed="rId3">
            <a:alphaModFix/>
          </a:blip>
          <a:stretch>
            <a:fillRect/>
          </a:stretch>
        </p:blipFill>
        <p:spPr>
          <a:xfrm>
            <a:off x="0" y="1062588"/>
            <a:ext cx="9144000" cy="4732824"/>
          </a:xfrm>
          <a:prstGeom prst="rect">
            <a:avLst/>
          </a:prstGeom>
          <a:noFill/>
          <a:ln>
            <a:noFill/>
          </a:ln>
        </p:spPr>
      </p:pic>
      <p:sp>
        <p:nvSpPr>
          <p:cNvPr id="181" name="Google Shape;181;p25"/>
          <p:cNvSpPr txBox="1"/>
          <p:nvPr/>
        </p:nvSpPr>
        <p:spPr>
          <a:xfrm>
            <a:off x="1335900" y="6126300"/>
            <a:ext cx="73509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https://www.youtube.com/watch?v=JcUQ_TZCG0w&amp;disable_polymer=true</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Why do cells go through CELL CYCLE?</a:t>
            </a:r>
            <a:endParaRPr/>
          </a:p>
        </p:txBody>
      </p:sp>
      <p:sp>
        <p:nvSpPr>
          <p:cNvPr id="43" name="Google Shape;43;p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FF3399"/>
              </a:buClr>
              <a:buSzPts val="4000"/>
              <a:buFont typeface="Arial"/>
              <a:buChar char="•"/>
            </a:pPr>
            <a:r>
              <a:rPr lang="en-US" sz="4000" b="1" i="0" u="none">
                <a:solidFill>
                  <a:srgbClr val="FF3399"/>
                </a:solidFill>
                <a:latin typeface="Arial"/>
                <a:ea typeface="Arial"/>
                <a:cs typeface="Arial"/>
                <a:sym typeface="Arial"/>
              </a:rPr>
              <a:t>GROWTH</a:t>
            </a:r>
            <a:r>
              <a:rPr lang="en-US" sz="4000" b="1" i="0" u="none">
                <a:solidFill>
                  <a:srgbClr val="00FFFF"/>
                </a:solidFill>
                <a:latin typeface="Arial"/>
                <a:ea typeface="Arial"/>
                <a:cs typeface="Arial"/>
                <a:sym typeface="Arial"/>
              </a:rPr>
              <a:t>:</a:t>
            </a:r>
            <a:r>
              <a:rPr lang="en-US" sz="3200" b="0" i="0" u="none">
                <a:solidFill>
                  <a:schemeClr val="dk1"/>
                </a:solidFill>
                <a:latin typeface="Arial"/>
                <a:ea typeface="Arial"/>
                <a:cs typeface="Arial"/>
                <a:sym typeface="Arial"/>
              </a:rPr>
              <a:t> Organisms need to grow (i.e. babies grow into adults, tadpoles grow into frogs, etc.); cells divide and build more tissues to provide growth for the organisms </a:t>
            </a:r>
            <a:endParaRPr/>
          </a:p>
        </p:txBody>
      </p:sp>
      <p:pic>
        <p:nvPicPr>
          <p:cNvPr id="44" name="Google Shape;44;p6"/>
          <p:cNvPicPr preferRelativeResize="0"/>
          <p:nvPr/>
        </p:nvPicPr>
        <p:blipFill rotWithShape="1">
          <a:blip r:embed="rId3">
            <a:alphaModFix/>
          </a:blip>
          <a:srcRect/>
          <a:stretch/>
        </p:blipFill>
        <p:spPr>
          <a:xfrm>
            <a:off x="304800" y="3962400"/>
            <a:ext cx="2090737" cy="2571750"/>
          </a:xfrm>
          <a:prstGeom prst="rect">
            <a:avLst/>
          </a:prstGeom>
          <a:noFill/>
          <a:ln>
            <a:noFill/>
          </a:ln>
        </p:spPr>
      </p:pic>
      <p:pic>
        <p:nvPicPr>
          <p:cNvPr id="45" name="Google Shape;45;p6"/>
          <p:cNvPicPr preferRelativeResize="0"/>
          <p:nvPr/>
        </p:nvPicPr>
        <p:blipFill rotWithShape="1">
          <a:blip r:embed="rId4">
            <a:alphaModFix/>
          </a:blip>
          <a:srcRect/>
          <a:stretch/>
        </p:blipFill>
        <p:spPr>
          <a:xfrm>
            <a:off x="2743200" y="4419600"/>
            <a:ext cx="3429000" cy="2224087"/>
          </a:xfrm>
          <a:prstGeom prst="rect">
            <a:avLst/>
          </a:prstGeom>
          <a:noFill/>
          <a:ln>
            <a:noFill/>
          </a:ln>
        </p:spPr>
      </p:pic>
      <p:pic>
        <p:nvPicPr>
          <p:cNvPr id="46" name="Google Shape;46;p6"/>
          <p:cNvPicPr preferRelativeResize="0"/>
          <p:nvPr/>
        </p:nvPicPr>
        <p:blipFill rotWithShape="1">
          <a:blip r:embed="rId5">
            <a:alphaModFix/>
          </a:blip>
          <a:srcRect/>
          <a:stretch/>
        </p:blipFill>
        <p:spPr>
          <a:xfrm>
            <a:off x="6553200" y="3852862"/>
            <a:ext cx="2401887" cy="300513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50"/>
        <p:cNvGrpSpPr/>
        <p:nvPr/>
      </p:nvGrpSpPr>
      <p:grpSpPr>
        <a:xfrm>
          <a:off x="0" y="0"/>
          <a:ext cx="0" cy="0"/>
          <a:chOff x="0" y="0"/>
          <a:chExt cx="0" cy="0"/>
        </a:xfrm>
      </p:grpSpPr>
      <p:sp>
        <p:nvSpPr>
          <p:cNvPr id="51" name="Google Shape;51;p7"/>
          <p:cNvSpPr txBox="1">
            <a:spLocks noGrp="1"/>
          </p:cNvSpPr>
          <p:nvPr>
            <p:ph type="body" idx="1"/>
          </p:nvPr>
        </p:nvSpPr>
        <p:spPr>
          <a:xfrm>
            <a:off x="381000" y="457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FF3399"/>
              </a:buClr>
              <a:buSzPts val="4000"/>
              <a:buFont typeface="Noto Sans Symbols"/>
              <a:buChar char="∙"/>
            </a:pPr>
            <a:r>
              <a:rPr lang="en-US" sz="4000" b="1" i="0" u="none">
                <a:solidFill>
                  <a:srgbClr val="FF3399"/>
                </a:solidFill>
                <a:latin typeface="Arial"/>
                <a:ea typeface="Arial"/>
                <a:cs typeface="Arial"/>
                <a:sym typeface="Arial"/>
              </a:rPr>
              <a:t>REPAIR</a:t>
            </a:r>
            <a:r>
              <a:rPr lang="en-US" sz="4000" b="1" i="0" u="none">
                <a:solidFill>
                  <a:srgbClr val="00FFFF"/>
                </a:solidFill>
                <a:latin typeface="Arial"/>
                <a:ea typeface="Arial"/>
                <a:cs typeface="Arial"/>
                <a:sym typeface="Arial"/>
              </a:rPr>
              <a:t>:</a:t>
            </a:r>
            <a:r>
              <a:rPr lang="en-US" sz="3200" b="0" i="0" u="none">
                <a:solidFill>
                  <a:schemeClr val="dk1"/>
                </a:solidFill>
                <a:latin typeface="Arial"/>
                <a:ea typeface="Arial"/>
                <a:cs typeface="Arial"/>
                <a:sym typeface="Arial"/>
              </a:rPr>
              <a:t> Organisms need new cells to replace old, worn out cells and tissues or damaged tissues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52" name="Google Shape;52;p7"/>
          <p:cNvPicPr preferRelativeResize="0"/>
          <p:nvPr/>
        </p:nvPicPr>
        <p:blipFill rotWithShape="1">
          <a:blip r:embed="rId3">
            <a:alphaModFix/>
          </a:blip>
          <a:srcRect/>
          <a:stretch/>
        </p:blipFill>
        <p:spPr>
          <a:xfrm>
            <a:off x="228600" y="2286000"/>
            <a:ext cx="5105400" cy="3332162"/>
          </a:xfrm>
          <a:prstGeom prst="rect">
            <a:avLst/>
          </a:prstGeom>
          <a:noFill/>
          <a:ln>
            <a:noFill/>
          </a:ln>
        </p:spPr>
      </p:pic>
      <p:pic>
        <p:nvPicPr>
          <p:cNvPr id="53" name="Google Shape;53;p7"/>
          <p:cNvPicPr preferRelativeResize="0"/>
          <p:nvPr/>
        </p:nvPicPr>
        <p:blipFill rotWithShape="1">
          <a:blip r:embed="rId4">
            <a:alphaModFix/>
          </a:blip>
          <a:srcRect/>
          <a:stretch/>
        </p:blipFill>
        <p:spPr>
          <a:xfrm>
            <a:off x="5943600" y="4038600"/>
            <a:ext cx="2895600" cy="25590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457200" y="457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FF3399"/>
              </a:buClr>
              <a:buSzPts val="3200"/>
              <a:buFont typeface="Noto Sans Symbols"/>
              <a:buChar char="∙"/>
            </a:pPr>
            <a:r>
              <a:rPr lang="en-US" sz="3200" b="1" i="0" u="none">
                <a:solidFill>
                  <a:srgbClr val="FF3399"/>
                </a:solidFill>
                <a:latin typeface="Arial"/>
                <a:ea typeface="Arial"/>
                <a:cs typeface="Arial"/>
                <a:sym typeface="Arial"/>
              </a:rPr>
              <a:t>REPRODUCTION</a:t>
            </a:r>
            <a:r>
              <a:rPr lang="en-US" sz="3200" b="0" i="0" u="none">
                <a:solidFill>
                  <a:srgbClr val="FF3399"/>
                </a:solidFill>
                <a:latin typeface="Arial"/>
                <a:ea typeface="Arial"/>
                <a:cs typeface="Arial"/>
                <a:sym typeface="Arial"/>
              </a:rPr>
              <a:t>:</a:t>
            </a:r>
            <a:r>
              <a:rPr lang="en-US" sz="3200" b="0" i="0" u="none">
                <a:solidFill>
                  <a:schemeClr val="dk1"/>
                </a:solidFill>
                <a:latin typeface="Arial"/>
                <a:ea typeface="Arial"/>
                <a:cs typeface="Arial"/>
                <a:sym typeface="Arial"/>
              </a:rPr>
              <a:t> Some organisms do not reproduce (create offspring) sexually and rely on cell division to create offspring. This form of reproduction is known as </a:t>
            </a:r>
            <a:r>
              <a:rPr lang="en-US" sz="3200" b="1" i="0" u="none">
                <a:solidFill>
                  <a:schemeClr val="dk1"/>
                </a:solidFill>
                <a:latin typeface="Arial"/>
                <a:ea typeface="Arial"/>
                <a:cs typeface="Arial"/>
                <a:sym typeface="Arial"/>
              </a:rPr>
              <a:t>ASEXUAL REPRODUCTION</a:t>
            </a:r>
            <a:r>
              <a:rPr lang="en-US" sz="3200" b="0" i="0" u="none">
                <a:solidFill>
                  <a:schemeClr val="dk1"/>
                </a:solidFill>
                <a:latin typeface="Arial"/>
                <a:ea typeface="Arial"/>
                <a:cs typeface="Arial"/>
                <a:sym typeface="Arial"/>
              </a:rPr>
              <a: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59" name="Google Shape;59;p8"/>
          <p:cNvPicPr preferRelativeResize="0"/>
          <p:nvPr/>
        </p:nvPicPr>
        <p:blipFill rotWithShape="1">
          <a:blip r:embed="rId3">
            <a:alphaModFix/>
          </a:blip>
          <a:srcRect/>
          <a:stretch/>
        </p:blipFill>
        <p:spPr>
          <a:xfrm>
            <a:off x="457200" y="2971800"/>
            <a:ext cx="3317875" cy="3886200"/>
          </a:xfrm>
          <a:prstGeom prst="rect">
            <a:avLst/>
          </a:prstGeom>
          <a:noFill/>
          <a:ln>
            <a:noFill/>
          </a:ln>
        </p:spPr>
      </p:pic>
      <p:pic>
        <p:nvPicPr>
          <p:cNvPr id="60" name="Google Shape;60;p8"/>
          <p:cNvPicPr preferRelativeResize="0"/>
          <p:nvPr/>
        </p:nvPicPr>
        <p:blipFill rotWithShape="1">
          <a:blip r:embed="rId4">
            <a:alphaModFix/>
          </a:blip>
          <a:srcRect/>
          <a:stretch/>
        </p:blipFill>
        <p:spPr>
          <a:xfrm>
            <a:off x="4648200" y="3276600"/>
            <a:ext cx="3619500" cy="31210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Cell Size</a:t>
            </a:r>
            <a:endParaRPr/>
          </a:p>
        </p:txBody>
      </p:sp>
      <p:sp>
        <p:nvSpPr>
          <p:cNvPr id="66" name="Google Shape;66;p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Cells also have a limit as to how big they can get. Cells need to have a very small </a:t>
            </a:r>
            <a:r>
              <a:rPr lang="en-US" sz="3200" b="1" i="0" u="none">
                <a:solidFill>
                  <a:srgbClr val="FF3399"/>
                </a:solidFill>
                <a:latin typeface="Arial"/>
                <a:ea typeface="Arial"/>
                <a:cs typeface="Arial"/>
                <a:sym typeface="Arial"/>
              </a:rPr>
              <a:t>SURFACE</a:t>
            </a:r>
            <a:r>
              <a:rPr lang="en-US" sz="3200" b="0" i="0" u="none">
                <a:solidFill>
                  <a:schemeClr val="dk1"/>
                </a:solidFill>
                <a:latin typeface="Arial"/>
                <a:ea typeface="Arial"/>
                <a:cs typeface="Arial"/>
                <a:sym typeface="Arial"/>
              </a:rPr>
              <a:t> to </a:t>
            </a:r>
            <a:r>
              <a:rPr lang="en-US" sz="3200" b="1" i="0" u="none">
                <a:solidFill>
                  <a:srgbClr val="FF3399"/>
                </a:solidFill>
                <a:latin typeface="Arial"/>
                <a:ea typeface="Arial"/>
                <a:cs typeface="Arial"/>
                <a:sym typeface="Arial"/>
              </a:rPr>
              <a:t>VOLUME</a:t>
            </a:r>
            <a:r>
              <a:rPr lang="en-US" sz="3200" b="0" i="0" u="none">
                <a:solidFill>
                  <a:schemeClr val="dk1"/>
                </a:solidFill>
                <a:latin typeface="Arial"/>
                <a:ea typeface="Arial"/>
                <a:cs typeface="Arial"/>
                <a:sym typeface="Arial"/>
              </a:rPr>
              <a:t> ratio in order to ensure that the cell is getting all of its necessary nutrients and building blocks in efficient time. The cell also needs to be small enough so that the DNA can produce enough </a:t>
            </a:r>
            <a:r>
              <a:rPr lang="en-US" sz="3200" b="1" i="0" u="none">
                <a:solidFill>
                  <a:srgbClr val="FF3399"/>
                </a:solidFill>
                <a:latin typeface="Arial"/>
                <a:ea typeface="Arial"/>
                <a:cs typeface="Arial"/>
                <a:sym typeface="Arial"/>
              </a:rPr>
              <a:t>PROTEINS</a:t>
            </a:r>
            <a:r>
              <a:rPr lang="en-US" sz="3200" b="0" i="0" u="none">
                <a:solidFill>
                  <a:schemeClr val="dk1"/>
                </a:solidFill>
                <a:latin typeface="Arial"/>
                <a:ea typeface="Arial"/>
                <a:cs typeface="Arial"/>
                <a:sym typeface="Arial"/>
              </a:rPr>
              <a:t> to adequately serve the cell’s function.</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Cell Cycle = 2 Stages</a:t>
            </a:r>
            <a:endParaRPr/>
          </a:p>
        </p:txBody>
      </p:sp>
      <p:sp>
        <p:nvSpPr>
          <p:cNvPr id="72" name="Google Shape;72;p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3399"/>
              </a:buClr>
              <a:buSzPts val="3200"/>
              <a:buFont typeface="Arial"/>
              <a:buChar char="•"/>
            </a:pPr>
            <a:r>
              <a:rPr lang="en-US" sz="3200" b="1" i="0" u="none">
                <a:solidFill>
                  <a:srgbClr val="FF3399"/>
                </a:solidFill>
                <a:latin typeface="Arial"/>
                <a:ea typeface="Arial"/>
                <a:cs typeface="Arial"/>
                <a:sym typeface="Arial"/>
              </a:rPr>
              <a:t>INTERPHASE</a:t>
            </a:r>
            <a:r>
              <a:rPr lang="en-US" sz="3200" b="0" i="0" u="none">
                <a:solidFill>
                  <a:schemeClr val="dk1"/>
                </a:solidFill>
                <a:latin typeface="Arial"/>
                <a:ea typeface="Arial"/>
                <a:cs typeface="Arial"/>
                <a:sym typeface="Arial"/>
              </a:rPr>
              <a:t>: Stage where cells spend most of their time, growing, producing proteins, making new DNA, and preparing for division</a:t>
            </a:r>
            <a:endParaRPr/>
          </a:p>
          <a:p>
            <a:pPr marL="342900" marR="0" lvl="0" indent="-342900" algn="l" rtl="0">
              <a:lnSpc>
                <a:spcPct val="100000"/>
              </a:lnSpc>
              <a:spcBef>
                <a:spcPts val="640"/>
              </a:spcBef>
              <a:spcAft>
                <a:spcPts val="0"/>
              </a:spcAft>
              <a:buClr>
                <a:srgbClr val="FF3399"/>
              </a:buClr>
              <a:buSzPts val="3200"/>
              <a:buFont typeface="Arial"/>
              <a:buChar char="•"/>
            </a:pPr>
            <a:r>
              <a:rPr lang="en-US" sz="3200" b="1" i="0" u="none">
                <a:solidFill>
                  <a:srgbClr val="FF3399"/>
                </a:solidFill>
                <a:latin typeface="Arial"/>
                <a:ea typeface="Arial"/>
                <a:cs typeface="Arial"/>
                <a:sym typeface="Arial"/>
              </a:rPr>
              <a:t>MITOSIS</a:t>
            </a:r>
            <a:r>
              <a:rPr lang="en-US" sz="3200" b="0" i="0" u="none">
                <a:solidFill>
                  <a:schemeClr val="dk1"/>
                </a:solidFill>
                <a:latin typeface="Arial"/>
                <a:ea typeface="Arial"/>
                <a:cs typeface="Arial"/>
                <a:sym typeface="Arial"/>
              </a:rPr>
              <a:t>: Stage where the cell actually divides its DNA (</a:t>
            </a:r>
            <a:r>
              <a:rPr lang="en-US" sz="3200" b="1" i="0" u="none">
                <a:solidFill>
                  <a:schemeClr val="dk1"/>
                </a:solidFill>
                <a:latin typeface="Arial"/>
                <a:ea typeface="Arial"/>
                <a:cs typeface="Arial"/>
                <a:sym typeface="Arial"/>
              </a:rPr>
              <a:t>CHROMOSOMES</a:t>
            </a:r>
            <a:r>
              <a:rPr lang="en-US" sz="3200" b="0" i="0" u="none">
                <a:solidFill>
                  <a:schemeClr val="dk1"/>
                </a:solidFill>
                <a:latin typeface="Arial"/>
                <a:ea typeface="Arial"/>
                <a:cs typeface="Arial"/>
                <a:sym typeface="Arial"/>
              </a:rPr>
              <a:t>), cytoplasm, and organelles forming two new identical </a:t>
            </a:r>
            <a:r>
              <a:rPr lang="en-US" sz="3200" b="1" i="0" u="none">
                <a:solidFill>
                  <a:schemeClr val="dk1"/>
                </a:solidFill>
                <a:latin typeface="Arial"/>
                <a:ea typeface="Arial"/>
                <a:cs typeface="Arial"/>
                <a:sym typeface="Arial"/>
              </a:rPr>
              <a:t>daughter cells</a:t>
            </a:r>
            <a:r>
              <a:rPr lang="en-US" sz="3200" b="0" i="0" u="none">
                <a:solidFill>
                  <a:schemeClr val="dk1"/>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Shape 76"/>
        <p:cNvGrpSpPr/>
        <p:nvPr/>
      </p:nvGrpSpPr>
      <p:grpSpPr>
        <a:xfrm>
          <a:off x="0" y="0"/>
          <a:ext cx="0" cy="0"/>
          <a:chOff x="0" y="0"/>
          <a:chExt cx="0" cy="0"/>
        </a:xfrm>
      </p:grpSpPr>
      <p:pic>
        <p:nvPicPr>
          <p:cNvPr id="77" name="Google Shape;77;p11"/>
          <p:cNvPicPr preferRelativeResize="0"/>
          <p:nvPr/>
        </p:nvPicPr>
        <p:blipFill>
          <a:blip r:embed="rId3">
            <a:alphaModFix/>
          </a:blip>
          <a:stretch>
            <a:fillRect/>
          </a:stretch>
        </p:blipFill>
        <p:spPr>
          <a:xfrm>
            <a:off x="801800" y="565650"/>
            <a:ext cx="7424350" cy="55740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Draw and label the sister chromatid image</a:t>
            </a:r>
            <a:endParaRPr dirty="0"/>
          </a:p>
        </p:txBody>
      </p:sp>
      <p:sp>
        <p:nvSpPr>
          <p:cNvPr id="83" name="Google Shape;83;p1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84" name="Google Shape;84;p12"/>
          <p:cNvPicPr preferRelativeResize="0"/>
          <p:nvPr/>
        </p:nvPicPr>
        <p:blipFill>
          <a:blip r:embed="rId3">
            <a:alphaModFix/>
          </a:blip>
          <a:stretch>
            <a:fillRect/>
          </a:stretch>
        </p:blipFill>
        <p:spPr>
          <a:xfrm>
            <a:off x="348250" y="1677550"/>
            <a:ext cx="8421850" cy="40882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7342</TotalTime>
  <Words>603</Words>
  <Application>Microsoft Office PowerPoint</Application>
  <PresentationFormat>On-screen Show (4:3)</PresentationFormat>
  <Paragraphs>55</Paragraphs>
  <Slides>24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Noto Sans Symbols</vt:lpstr>
      <vt:lpstr>Default Design</vt:lpstr>
      <vt:lpstr>CELL CYCLE &amp; MITOSIS</vt:lpstr>
      <vt:lpstr>Let’s Review Cell Theory!</vt:lpstr>
      <vt:lpstr>Why do cells go through CELL CYCLE?</vt:lpstr>
      <vt:lpstr>PowerPoint Presentation</vt:lpstr>
      <vt:lpstr>PowerPoint Presentation</vt:lpstr>
      <vt:lpstr>Cell Size</vt:lpstr>
      <vt:lpstr>Cell Cycle = 2 Stages</vt:lpstr>
      <vt:lpstr>PowerPoint Presentation</vt:lpstr>
      <vt:lpstr>Draw and label the sister chromatid image</vt:lpstr>
      <vt:lpstr>INTERPHASE</vt:lpstr>
      <vt:lpstr>PROPHASE</vt:lpstr>
      <vt:lpstr>METAPHASE</vt:lpstr>
      <vt:lpstr>ANAPHASE</vt:lpstr>
      <vt:lpstr>TELOPHASE</vt:lpstr>
      <vt:lpstr>CYTOKINESIS</vt:lpstr>
      <vt:lpstr>PowerPoint Presentation</vt:lpstr>
      <vt:lpstr>Compare Commercials from then to now.</vt:lpstr>
      <vt:lpst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 &amp; MITOSIS</dc:title>
  <dc:creator>Harabin, Richard</dc:creator>
  <cp:lastModifiedBy>Harabin, Richard</cp:lastModifiedBy>
  <cp:revision>8</cp:revision>
  <dcterms:modified xsi:type="dcterms:W3CDTF">2019-03-19T12:23:50Z</dcterms:modified>
</cp:coreProperties>
</file>