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74" r:id="rId2"/>
    <p:sldId id="276" r:id="rId3"/>
    <p:sldId id="285" r:id="rId4"/>
    <p:sldId id="277" r:id="rId5"/>
    <p:sldId id="278" r:id="rId6"/>
    <p:sldId id="287" r:id="rId7"/>
    <p:sldId id="279" r:id="rId8"/>
    <p:sldId id="280" r:id="rId9"/>
    <p:sldId id="288" r:id="rId10"/>
    <p:sldId id="281" r:id="rId11"/>
    <p:sldId id="289" r:id="rId12"/>
    <p:sldId id="292" r:id="rId13"/>
    <p:sldId id="283" r:id="rId14"/>
    <p:sldId id="293" r:id="rId15"/>
    <p:sldId id="282" r:id="rId16"/>
    <p:sldId id="294" r:id="rId17"/>
    <p:sldId id="284" r:id="rId18"/>
    <p:sldId id="291" r:id="rId19"/>
    <p:sldId id="256" r:id="rId20"/>
    <p:sldId id="259" r:id="rId21"/>
    <p:sldId id="261" r:id="rId22"/>
    <p:sldId id="262" r:id="rId23"/>
    <p:sldId id="263" r:id="rId24"/>
    <p:sldId id="264" r:id="rId25"/>
    <p:sldId id="266" r:id="rId26"/>
    <p:sldId id="267" r:id="rId27"/>
    <p:sldId id="295" r:id="rId28"/>
    <p:sldId id="268" r:id="rId29"/>
    <p:sldId id="270" r:id="rId30"/>
    <p:sldId id="271" r:id="rId31"/>
    <p:sldId id="272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4EA862-93B6-4984-90B2-80B99DE6F228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E381F6-5ACF-4111-849E-9DA47A5BA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7828E76-8BF0-4A9B-B912-5EFB5BEE85EE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36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7D5F3-CFBB-49A1-BF71-4292C71C0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6D6F-CF83-4594-BE1C-CF82A3B69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D4626-61FF-462C-841A-A3266AD24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4BB0-015D-445A-9ACD-CBD0A0751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BA9B-D127-4E89-8BC8-5400244DF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2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D5AB-29CA-4204-A555-C6EE27412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C54B-B3B0-45B5-8C4B-618847524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225A9-193D-407C-B4CB-BCA2810EE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A2F66-6227-4FDD-9A01-4768F0FA4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8F0892EA-3A3C-4223-959B-2ACEAE265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6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606DF-E689-40F6-997B-C56582FBC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A6458673-071E-48E2-8F27-0F1E562F7FD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797" r:id="rId2"/>
    <p:sldLayoutId id="2147483804" r:id="rId3"/>
    <p:sldLayoutId id="2147483798" r:id="rId4"/>
    <p:sldLayoutId id="2147483805" r:id="rId5"/>
    <p:sldLayoutId id="2147483799" r:id="rId6"/>
    <p:sldLayoutId id="2147483800" r:id="rId7"/>
    <p:sldLayoutId id="2147483806" r:id="rId8"/>
    <p:sldLayoutId id="2147483807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tell.fll.purdue.edu/JapanProj/FLClipart/Adjectives/hungry.gif&amp;imgrefurl=http://tell.fll.purdue.edu/JapanProj//FLClipart/Adjectives.html&amp;h=553&amp;w=900&amp;sz=13&amp;hl=en&amp;start=1&amp;tbnid=bwJMsD36kTqMcM:&amp;tbnh=90&amp;tbnw=146&amp;prev=/images?q=hungry&amp;svnum=10&amp;hl=en&amp;lr=&amp;sa=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bbc.co.uk/blogs/wondermonkey/Z3550959-Moths_around_a_light_bulb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watch?v=UbQ0RxQu2g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fu0FAAu-10&amp;NR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google.com/imgres?imgurl=http://www.kuconnection.org/april2002/images/pianist.jpg&amp;imgrefurl=http://www.kuconnection.org/april2002/news_awards.asp&amp;h=214&amp;w=325&amp;sz=11&amp;hl=en&amp;start=2&amp;tbnid=xJl6-J-4tZ-XRM:&amp;tbnh=78&amp;tbnw=118&amp;prev=/images?q=pianist&amp;svnum=10&amp;hl=en&amp;lr=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youtube.com/watch?v=LGBqQyZid0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7ijI-g4jH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Kingdoms of Life</a:t>
            </a:r>
            <a:br>
              <a:rPr smtClean="0"/>
            </a:br>
            <a:r>
              <a:rPr smtClean="0"/>
              <a:t>Animals</a:t>
            </a:r>
            <a:endParaRPr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r>
              <a:rPr lang="en-US" smtClean="0"/>
              <a:t>Unit 5 / Module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/>
              <a:t>Nutrition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Mandibles/Teeth: Insects may have chewing mouthparts called </a:t>
            </a:r>
            <a:r>
              <a:rPr lang="en-US" sz="2800" b="1" dirty="0" smtClean="0"/>
              <a:t>mandibles</a:t>
            </a:r>
            <a:r>
              <a:rPr lang="en-US" sz="2800" dirty="0" smtClean="0"/>
              <a:t>, while many vertebrates have teeth that are specialized for their food sources.  </a:t>
            </a:r>
          </a:p>
          <a:p>
            <a:pPr marL="914400" lvl="1" indent="-457200" eaLnBrk="1" hangingPunct="1">
              <a:buFont typeface="Tahoma" panose="020B0604030504040204" pitchFamily="34" charset="0"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</a:t>
            </a:r>
          </a:p>
        </p:txBody>
      </p:sp>
      <p:pic>
        <p:nvPicPr>
          <p:cNvPr id="10244" name="Picture 4" descr="http://www.google.com/url?source=imgres&amp;ct=tbn&amp;q=http://tolweb.org/tree/ToLimages/montage4.jpg&amp;sa=X&amp;ei=ib7ET8GPN4X20gGFxcjbCg&amp;ved=0CAUQ8wc4DQ&amp;usg=AFQjCNE7thkIUlh42p0605gtcQvpk3rx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20" y="3513667"/>
            <a:ext cx="66532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7" y="0"/>
            <a:ext cx="57912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>
                <a:solidFill>
                  <a:prstClr val="white"/>
                </a:solidFill>
              </a:rPr>
              <a:t>Nutrition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3600" i="1" dirty="0" smtClean="0"/>
              <a:t>Digestive Tract: </a:t>
            </a:r>
            <a:r>
              <a:rPr lang="en-US" sz="3600" dirty="0" smtClean="0"/>
              <a:t>Includes an </a:t>
            </a:r>
            <a:r>
              <a:rPr lang="en-US" sz="3600" b="1" dirty="0" smtClean="0"/>
              <a:t>esophagus</a:t>
            </a:r>
            <a:r>
              <a:rPr lang="en-US" sz="3600" dirty="0" smtClean="0"/>
              <a:t>, a </a:t>
            </a:r>
            <a:r>
              <a:rPr lang="en-US" sz="3600" b="1" dirty="0" smtClean="0"/>
              <a:t>stomach</a:t>
            </a:r>
            <a:r>
              <a:rPr lang="en-US" sz="3600" dirty="0" smtClean="0"/>
              <a:t> that contains digestive enzymes to break down the food chemically, and </a:t>
            </a:r>
            <a:r>
              <a:rPr lang="en-US" sz="3600" b="1" dirty="0" smtClean="0"/>
              <a:t>intestines</a:t>
            </a:r>
            <a:r>
              <a:rPr lang="en-US" sz="3600" dirty="0" smtClean="0"/>
              <a:t> for absorption</a:t>
            </a:r>
          </a:p>
        </p:txBody>
      </p:sp>
      <p:pic>
        <p:nvPicPr>
          <p:cNvPr id="4" name="Picture 8" descr="Human-digestive-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741"/>
            <a:ext cx="3246078" cy="36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google.com/url?source=imgres&amp;ct=tbn&amp;q=http://oregonstate.edu/instruct/dce/ans312/one/images/Figure1.5c.gif&amp;sa=X&amp;ei=CRmpT4bLB9KItwf5pNCiAg&amp;ved=0CAUQ8wc4BQ&amp;usg=AFQjCNGKFUOwpPBLaIi99-ztz29qMUV8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21" y="4267200"/>
            <a:ext cx="291075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7696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/>
              <a:t>Growth and development </a:t>
            </a:r>
          </a:p>
          <a:p>
            <a:pPr eaLnBrk="1" hangingPunct="1">
              <a:buFontTx/>
              <a:buNone/>
            </a:pPr>
            <a:r>
              <a:rPr lang="en-US" sz="2800" i="1" dirty="0" smtClean="0"/>
              <a:t>Eggs:</a:t>
            </a:r>
          </a:p>
          <a:p>
            <a:pPr marL="550862" indent="-514350" eaLnBrk="1" hangingPunct="1">
              <a:buFontTx/>
              <a:buAutoNum type="arabicPeriod"/>
            </a:pPr>
            <a:r>
              <a:rPr lang="en-US" sz="2800" i="1" dirty="0" smtClean="0"/>
              <a:t>Metamorphosis: </a:t>
            </a:r>
            <a:r>
              <a:rPr lang="en-US" sz="2800" dirty="0" smtClean="0"/>
              <a:t>Insects and</a:t>
            </a:r>
          </a:p>
          <a:p>
            <a:pPr marL="36512" indent="0" eaLnBrk="1" hangingPunct="1">
              <a:buNone/>
            </a:pPr>
            <a:r>
              <a:rPr lang="en-US" sz="2800" dirty="0" smtClean="0"/>
              <a:t> amphibians develop from eggs,</a:t>
            </a:r>
          </a:p>
          <a:p>
            <a:pPr marL="36512" indent="0" eaLnBrk="1" hangingPunct="1">
              <a:buNone/>
            </a:pPr>
            <a:r>
              <a:rPr lang="en-US" sz="2800" dirty="0" smtClean="0"/>
              <a:t>and then undergo </a:t>
            </a:r>
          </a:p>
          <a:p>
            <a:pPr marL="36512" indent="0" eaLnBrk="1" hangingPunct="1">
              <a:buNone/>
            </a:pPr>
            <a:r>
              <a:rPr lang="en-US" sz="2800" b="1" dirty="0" smtClean="0"/>
              <a:t>metamorphosis</a:t>
            </a:r>
            <a:r>
              <a:rPr lang="en-US" sz="2800" dirty="0" smtClean="0"/>
              <a:t> (body changes</a:t>
            </a:r>
          </a:p>
          <a:p>
            <a:pPr marL="36512" indent="0" eaLnBrk="1" hangingPunct="1">
              <a:buNone/>
            </a:pPr>
            <a:r>
              <a:rPr lang="en-US" sz="2800" dirty="0" smtClean="0"/>
              <a:t> during life span). 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</a:t>
            </a:r>
          </a:p>
        </p:txBody>
      </p:sp>
      <p:pic>
        <p:nvPicPr>
          <p:cNvPr id="12292" name="Picture 4" descr="http://www.google.com/url?source=imgres&amp;ct=tbn&amp;q=http://www.saburchill.com/ans02/images2/210807001.jpg&amp;sa=X&amp;ei=XsDET6qDKOiE0QHZhomgCg&amp;ved=0CAUQ8wc4DA&amp;usg=AFQjCNETwaHs-QqrjMoUNC5bcuRAduLj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376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google.com/url?source=imgres&amp;ct=tbn&amp;q=http://www.doctortee.com/dsu/tiftickjian/cse-img/biology/animals/invertebrates/complete-meta.jpg&amp;sa=X&amp;ei=qcDET_3PHYXi0QH04dWpAQ&amp;ved=0CAUQ8wc4Cg&amp;usg=AFQjCNFVUwTCtjFpKcilYLQE3ResQDHM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58136"/>
            <a:ext cx="4800600" cy="27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www.google.com/url?source=imgres&amp;ct=tbn&amp;q=http://www.ourclassweb.com/projects/webquest_frogs_lifecycle.jpg&amp;sa=X&amp;ei=88DET9DRLoW80QGf1ImzCg&amp;ved=0CAUQ8wc4BQ&amp;usg=AFQjCNFIx2yhcBw-EpNoPjH06wPdXpoo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7" y="3886200"/>
            <a:ext cx="3286125" cy="28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791200"/>
          </a:xfrm>
        </p:spPr>
        <p:txBody>
          <a:bodyPr/>
          <a:lstStyle/>
          <a:p>
            <a:pPr lvl="0" eaLnBrk="1" hangingPunct="1">
              <a:buClr>
                <a:srgbClr val="6EA0B0"/>
              </a:buClr>
              <a:buNone/>
            </a:pPr>
            <a:r>
              <a:rPr lang="en-US" sz="4400" b="1" u="sng" dirty="0">
                <a:solidFill>
                  <a:prstClr val="white"/>
                </a:solidFill>
              </a:rPr>
              <a:t>Growth and development </a:t>
            </a:r>
            <a:endParaRPr lang="en-US" sz="4400" b="1" u="sng" dirty="0" smtClean="0">
              <a:solidFill>
                <a:prstClr val="white"/>
              </a:solidFill>
            </a:endParaRPr>
          </a:p>
          <a:p>
            <a:pPr lvl="0" eaLnBrk="1" hangingPunct="1">
              <a:buClr>
                <a:srgbClr val="6EA0B0"/>
              </a:buClr>
              <a:buNone/>
            </a:pPr>
            <a:r>
              <a:rPr lang="en-US" sz="2800" i="1" dirty="0" smtClean="0"/>
              <a:t>Amniotic Egg: R</a:t>
            </a:r>
            <a:r>
              <a:rPr lang="en-US" sz="2800" dirty="0" smtClean="0"/>
              <a:t>eptiles, birds and mammals called </a:t>
            </a:r>
            <a:r>
              <a:rPr lang="en-US" sz="2800" dirty="0" err="1" smtClean="0"/>
              <a:t>monotremes</a:t>
            </a:r>
            <a:r>
              <a:rPr lang="en-US" sz="2800" dirty="0" smtClean="0"/>
              <a:t> lay </a:t>
            </a:r>
            <a:r>
              <a:rPr lang="en-US" sz="2800" b="1" dirty="0" smtClean="0"/>
              <a:t>amniotic eggs.  </a:t>
            </a:r>
            <a:r>
              <a:rPr lang="en-US" sz="2800" dirty="0" smtClean="0"/>
              <a:t>This creates a protective environment for the embryo where it can develop on land without drying out.  </a:t>
            </a:r>
          </a:p>
        </p:txBody>
      </p:sp>
      <p:pic>
        <p:nvPicPr>
          <p:cNvPr id="12298" name="Picture 10" descr="http://www.google.com/url?source=imgres&amp;ct=tbn&amp;q=http://www.duke.edu/~jch32/compsci4/webpages/webpages/Platypus_files/platypus8.jpg&amp;sa=X&amp;ei=QsHET5fdJebe0QH7nqm3Cg&amp;ved=0CAUQ8wc4BQ&amp;usg=AFQjCNHBfOylcST4jvObsHh2JqE59RG4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743200"/>
            <a:ext cx="4572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http://www.google.com/url?source=imgres&amp;ct=tbn&amp;q=http://www.cabrillo.edu/~jcarothers/lab/notes/reptiles/VISUALS/pages/MainFrame_clip_image003.png&amp;sa=X&amp;ei=Z8HET7L3C-Xi0QHPnKSZCg&amp;ved=0CAUQ8wc4Bg&amp;usg=AFQjCNGWer_yVM5yQZBUQc7cbRHhCvZJ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810000"/>
            <a:ext cx="513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791200"/>
          </a:xfrm>
        </p:spPr>
        <p:txBody>
          <a:bodyPr/>
          <a:lstStyle/>
          <a:p>
            <a:pPr lvl="0" eaLnBrk="1" hangingPunct="1">
              <a:buClr>
                <a:srgbClr val="6EA0B0"/>
              </a:buClr>
              <a:buNone/>
            </a:pPr>
            <a:r>
              <a:rPr lang="en-US" sz="4400" b="1" u="sng" dirty="0">
                <a:solidFill>
                  <a:prstClr val="white"/>
                </a:solidFill>
              </a:rPr>
              <a:t>Growth and development </a:t>
            </a:r>
            <a:endParaRPr lang="en-US" sz="4400" b="1" u="sng" dirty="0" smtClean="0">
              <a:solidFill>
                <a:prstClr val="white"/>
              </a:solidFill>
            </a:endParaRPr>
          </a:p>
          <a:p>
            <a:pPr lvl="0" eaLnBrk="1" hangingPunct="1">
              <a:buClr>
                <a:srgbClr val="6EA0B0"/>
              </a:buClr>
              <a:buNone/>
            </a:pPr>
            <a:r>
              <a:rPr lang="en-US" sz="2400" i="1" dirty="0" smtClean="0"/>
              <a:t>Pouch: </a:t>
            </a:r>
            <a:r>
              <a:rPr lang="en-US" sz="2400" dirty="0" smtClean="0"/>
              <a:t>Marsupials are born very immature and continue       their development in a pouch on the mother’s body.</a:t>
            </a:r>
          </a:p>
          <a:p>
            <a:pPr eaLnBrk="1" hangingPunct="1">
              <a:buFontTx/>
              <a:buNone/>
            </a:pPr>
            <a:r>
              <a:rPr lang="en-US" sz="2400" i="1" dirty="0" smtClean="0"/>
              <a:t>Placental:</a:t>
            </a:r>
            <a:r>
              <a:rPr lang="en-US" sz="2400" dirty="0" smtClean="0"/>
              <a:t> Most mammals develop in the uterus of the mother.  The placenta connects the embryo/fetus to the mother’s circulatory system while the embryo/fetus develops internally.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12304" name="Picture 16" descr="http://www.google.com/url?source=imgres&amp;ct=tbn&amp;q=http://upload.wikimedia.org/wikipedia/commons/thumb/f/f1/Placenta.svg/250px-Placenta.svg.png&amp;sa=X&amp;ei=C8LET4zWIYfv0gGT7N2hCg&amp;ved=0CAUQ8wc4AQ&amp;usg=AFQjCNE9PavbsLP9d4FbUjcvAZ0wqX0j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95" y="3124200"/>
            <a:ext cx="3322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06775"/>
            <a:ext cx="47625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0"/>
            <a:ext cx="6019800" cy="68580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b="1" u="sng" dirty="0" smtClean="0"/>
              <a:t>Reproduction</a:t>
            </a:r>
            <a:r>
              <a:rPr lang="en-US" sz="2400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i="1" dirty="0" smtClean="0"/>
              <a:t>Asexual: </a:t>
            </a:r>
            <a:r>
              <a:rPr lang="en-US" sz="3600" b="1" dirty="0" smtClean="0"/>
              <a:t>fragmentation</a:t>
            </a:r>
            <a:r>
              <a:rPr lang="en-US" sz="3600" dirty="0" smtClean="0"/>
              <a:t> may occur in sponges, and starfish have the ability to </a:t>
            </a:r>
            <a:r>
              <a:rPr lang="en-US" sz="3600" b="1" dirty="0" smtClean="0"/>
              <a:t>regenerate</a:t>
            </a:r>
            <a:r>
              <a:rPr lang="en-US" sz="3600" dirty="0" smtClean="0"/>
              <a:t> lost parts.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endParaRPr lang="en-US" sz="2000" dirty="0"/>
          </a:p>
        </p:txBody>
      </p:sp>
      <p:pic>
        <p:nvPicPr>
          <p:cNvPr id="11268" name="Picture 4" descr="http://www.google.com/url?source=imgres&amp;ct=tbn&amp;q=http://z.about.com/d/biology/1/0/Q/2/sponggem2.gif&amp;sa=X&amp;ei=Zb_ET6fbF4Lm0QGRxN2oCg&amp;ved=0CAUQ8wc4BA&amp;usg=AFQjCNGcldCXWjhHDz30dOGk9i8mZLKx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137955" cy="312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800"/>
            <a:ext cx="7467600" cy="1143000"/>
          </a:xfrm>
        </p:spPr>
        <p:txBody>
          <a:bodyPr/>
          <a:lstStyle/>
          <a:p>
            <a:pPr marL="420624" lvl="0" indent="-38404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prstClr val="white"/>
                </a:solidFill>
                <a:latin typeface="Arial"/>
              </a:rPr>
              <a:t>Reproduction</a:t>
            </a:r>
            <a:r>
              <a:rPr lang="en-US" sz="2400" dirty="0">
                <a:solidFill>
                  <a:prstClr val="white"/>
                </a:solidFill>
                <a:latin typeface="Arial"/>
              </a:rPr>
              <a:t> </a:t>
            </a:r>
            <a:br>
              <a:rPr lang="en-US" sz="2400" dirty="0">
                <a:solidFill>
                  <a:prstClr val="white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7467600" cy="4525963"/>
          </a:xfrm>
        </p:spPr>
        <p:txBody>
          <a:bodyPr/>
          <a:lstStyle/>
          <a:p>
            <a:pPr marL="420624" lvl="0" indent="-384048" eaLnBrk="1" fontAlgn="auto" hangingPunct="1">
              <a:spcAft>
                <a:spcPts val="0"/>
              </a:spcAft>
              <a:buClr>
                <a:srgbClr val="6EA0B0"/>
              </a:buClr>
              <a:buNone/>
              <a:defRPr/>
            </a:pPr>
            <a:r>
              <a:rPr lang="en-US" sz="2800" i="1" dirty="0">
                <a:solidFill>
                  <a:prstClr val="white"/>
                </a:solidFill>
              </a:rPr>
              <a:t>Sexual:</a:t>
            </a:r>
          </a:p>
          <a:p>
            <a:pPr marL="420624" lvl="0" indent="-384048" eaLnBrk="1" fontAlgn="auto" hangingPunct="1">
              <a:spcAft>
                <a:spcPts val="0"/>
              </a:spcAft>
              <a:buClr>
                <a:srgbClr val="6EA0B0"/>
              </a:buClr>
              <a:buNone/>
              <a:defRPr/>
            </a:pPr>
            <a:r>
              <a:rPr lang="en-US" sz="2800" i="1" dirty="0">
                <a:solidFill>
                  <a:prstClr val="white"/>
                </a:solidFill>
              </a:rPr>
              <a:t>	External: </a:t>
            </a:r>
            <a:r>
              <a:rPr lang="en-US" sz="2800" dirty="0">
                <a:solidFill>
                  <a:prstClr val="white"/>
                </a:solidFill>
              </a:rPr>
              <a:t>Animals that live in or around water may utilize </a:t>
            </a:r>
            <a:r>
              <a:rPr lang="en-US" sz="2800" b="1" dirty="0">
                <a:solidFill>
                  <a:prstClr val="white"/>
                </a:solidFill>
              </a:rPr>
              <a:t>external fertilization</a:t>
            </a:r>
            <a:r>
              <a:rPr lang="en-US" sz="2800" dirty="0">
                <a:solidFill>
                  <a:prstClr val="white"/>
                </a:solidFill>
              </a:rPr>
              <a:t>.  Females lay eggs and males later fertilize them outside of the female’s body. </a:t>
            </a:r>
          </a:p>
          <a:p>
            <a:pPr marL="420624" lvl="0" indent="-384048" eaLnBrk="1" fontAlgn="auto" hangingPunct="1">
              <a:spcAft>
                <a:spcPts val="0"/>
              </a:spcAft>
              <a:buClr>
                <a:srgbClr val="6EA0B0"/>
              </a:buClr>
              <a:buNone/>
              <a:defRPr/>
            </a:pPr>
            <a:endParaRPr lang="en-US" sz="2800" dirty="0">
              <a:solidFill>
                <a:prstClr val="white"/>
              </a:solidFill>
            </a:endParaRPr>
          </a:p>
          <a:p>
            <a:pPr marL="420624" lvl="0" indent="-384048" eaLnBrk="1" fontAlgn="auto" hangingPunct="1">
              <a:spcAft>
                <a:spcPts val="0"/>
              </a:spcAft>
              <a:buClr>
                <a:srgbClr val="6EA0B0"/>
              </a:buClr>
              <a:buNone/>
              <a:defRPr/>
            </a:pPr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800" i="1" dirty="0">
                <a:solidFill>
                  <a:prstClr val="white"/>
                </a:solidFill>
              </a:rPr>
              <a:t>Internal: </a:t>
            </a:r>
            <a:r>
              <a:rPr lang="en-US" sz="2800" dirty="0">
                <a:solidFill>
                  <a:prstClr val="white"/>
                </a:solidFill>
              </a:rPr>
              <a:t>Most land animals utilize </a:t>
            </a:r>
            <a:r>
              <a:rPr lang="en-US" sz="2800" b="1" dirty="0">
                <a:solidFill>
                  <a:prstClr val="white"/>
                </a:solidFill>
              </a:rPr>
              <a:t>internal fertilization</a:t>
            </a:r>
            <a:r>
              <a:rPr lang="en-US" sz="2800" dirty="0">
                <a:solidFill>
                  <a:prstClr val="white"/>
                </a:solidFill>
              </a:rPr>
              <a:t>.  The male places the sperm inside the female’s body.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"/>
            <a:ext cx="337747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086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/>
              <a:t>Regulation</a:t>
            </a:r>
            <a:endParaRPr lang="en-US" sz="2400" b="1" u="sng" dirty="0" smtClean="0"/>
          </a:p>
          <a:p>
            <a:pPr eaLnBrk="1" hangingPunct="1">
              <a:buFontTx/>
              <a:buNone/>
            </a:pPr>
            <a:r>
              <a:rPr lang="en-US" sz="3200" i="1" dirty="0" smtClean="0"/>
              <a:t>Nervous System: </a:t>
            </a:r>
            <a:r>
              <a:rPr lang="en-US" sz="3200" dirty="0" smtClean="0"/>
              <a:t>The basic unit of the nervous system is a nerve cell called a </a:t>
            </a:r>
            <a:r>
              <a:rPr lang="en-US" sz="3200" b="1" dirty="0" smtClean="0"/>
              <a:t>neuron</a:t>
            </a:r>
            <a:r>
              <a:rPr lang="en-US" sz="3200" dirty="0" smtClean="0"/>
              <a:t>.  Neurons are shaped according to their function of sending and receiving messages.	</a:t>
            </a:r>
          </a:p>
        </p:txBody>
      </p:sp>
      <p:pic>
        <p:nvPicPr>
          <p:cNvPr id="13316" name="Picture 4" descr="http://www.google.com/url?source=imgres&amp;ct=tbn&amp;q=http://upload.wikimedia.org/wikipedia/commons/thumb/0/0d/GFPneuron.png/250px-GFPneuron.png&amp;sa=X&amp;ei=QcLET6LXLtKB0QGH4t24Bw&amp;ved=0CAUQ8wc4AQ&amp;usg=AFQjCNHTu1_R0wCcam9b89RrrLUk_KAy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581400" cy="283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4191000"/>
            <a:ext cx="4105275" cy="2362200"/>
            <a:chOff x="457200" y="685800"/>
            <a:chExt cx="6696364" cy="3810000"/>
          </a:xfrm>
        </p:grpSpPr>
        <p:pic>
          <p:nvPicPr>
            <p:cNvPr id="25605" name="Picture 6" descr="http://www.google.com/url?source=imgres&amp;ct=tbn&amp;q=http://www.technovelgy.com/graphics/content08/fly-eye.jpg&amp;sa=X&amp;ei=jcLET--GEMnV0QHfobmvCg&amp;ved=0CAUQ8wc4AQ&amp;usg=AFQjCNGE4VYDn4Zf-MbsaPxHFPB3K_2Ie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858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8" descr="http://www.google.com/url?source=imgres&amp;ct=tbn&amp;q=http://www.amentsoc.org/images/solitary-bee1.jpg&amp;sa=X&amp;ei=qsLET4LCGcPu0gGL8_zSCg&amp;ved=0CAUQ8wc4BQ&amp;usg=AFQjCNHuCTBULrmkvjrVTHBVrEV2LtyfX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85800"/>
              <a:ext cx="2886364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-1" y="16933"/>
            <a:ext cx="580072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>
                <a:solidFill>
                  <a:prstClr val="white"/>
                </a:solidFill>
              </a:rPr>
              <a:t>Regulation:</a:t>
            </a:r>
            <a:endParaRPr lang="en-US" sz="2000" dirty="0"/>
          </a:p>
          <a:p>
            <a:pPr eaLnBrk="1" hangingPunct="1">
              <a:buFontTx/>
              <a:buNone/>
            </a:pPr>
            <a:r>
              <a:rPr lang="en-US" sz="3200" i="1" dirty="0" smtClean="0"/>
              <a:t>Hormones: </a:t>
            </a:r>
            <a:r>
              <a:rPr lang="en-US" sz="3200" dirty="0" smtClean="0"/>
              <a:t>Used to respond to some stimuli and to regulate body systems. Hormones travel through the circulatory system as a form of long distance communication between the cells of an organism. </a:t>
            </a:r>
          </a:p>
        </p:txBody>
      </p:sp>
      <p:pic>
        <p:nvPicPr>
          <p:cNvPr id="26627" name="Picture 2" descr="http://180.211.114.59:1111/econtent/images/communication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066800"/>
            <a:ext cx="3343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" y="694267"/>
            <a:ext cx="9525000" cy="1143000"/>
          </a:xfrm>
        </p:spPr>
        <p:txBody>
          <a:bodyPr/>
          <a:lstStyle/>
          <a:p>
            <a:pPr marL="1016000" indent="-1016000" eaLnBrk="1" hangingPunct="1"/>
            <a:r>
              <a:rPr lang="en-US" sz="4800" b="1" dirty="0" smtClean="0"/>
              <a:t>        Behaviors are a result of a 	    			   STIMULUS!</a:t>
            </a:r>
            <a:br>
              <a:rPr lang="en-US" sz="4800" b="1" dirty="0" smtClean="0"/>
            </a:br>
            <a:endParaRPr lang="en-US" sz="66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25400" y="2590800"/>
            <a:ext cx="9398000" cy="57912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3200" dirty="0" smtClean="0"/>
              <a:t>Ex.  Lowered blood sugar causes a release in insulin which triggers a feeling of hunger</a:t>
            </a:r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/>
              <a:t>	</a:t>
            </a:r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/>
              <a:t>	</a:t>
            </a:r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812800" indent="-8128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/>
              <a:t>	</a:t>
            </a:r>
          </a:p>
        </p:txBody>
      </p:sp>
      <p:pic>
        <p:nvPicPr>
          <p:cNvPr id="14340" name="Picture 4" descr="hung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876800" cy="30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I.	What is an Animal?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A.	</a:t>
            </a:r>
            <a:r>
              <a:rPr lang="en-US" u="sng" dirty="0" err="1" smtClean="0"/>
              <a:t>Multicellular</a:t>
            </a:r>
            <a:r>
              <a:rPr lang="en-US" u="sng" dirty="0" smtClean="0"/>
              <a:t>, eukaryotic, </a:t>
            </a:r>
            <a:r>
              <a:rPr lang="en-US" u="sng" dirty="0" err="1" smtClean="0"/>
              <a:t>heterotrophs</a:t>
            </a:r>
            <a:r>
              <a:rPr lang="en-US" u="sng" dirty="0" smtClean="0"/>
              <a:t> </a:t>
            </a:r>
            <a:r>
              <a:rPr lang="en-US" dirty="0" smtClean="0"/>
              <a:t>	that lack cell walls. 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B.	Broken into two groups:</a:t>
            </a:r>
          </a:p>
          <a:p>
            <a:pPr marL="963613" lvl="1" indent="-514350" eaLnBrk="1" hangingPunct="1">
              <a:buFont typeface="Tahoma" pitchFamily="34" charset="0"/>
              <a:buAutoNum type="arabicPeriod"/>
              <a:defRPr/>
            </a:pPr>
            <a:r>
              <a:rPr lang="en-US" b="1" dirty="0" smtClean="0"/>
              <a:t>Invertebrates</a:t>
            </a:r>
            <a:r>
              <a:rPr lang="en-US" dirty="0" smtClean="0"/>
              <a:t> </a:t>
            </a:r>
          </a:p>
          <a:p>
            <a:pPr marL="963613" lvl="1" indent="-51435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	(</a:t>
            </a:r>
            <a:r>
              <a:rPr lang="en-US" u="sng" dirty="0" smtClean="0"/>
              <a:t>lack a backbone</a:t>
            </a:r>
            <a:r>
              <a:rPr lang="en-US" dirty="0" smtClean="0"/>
              <a:t>) – 95% of all </a:t>
            </a:r>
          </a:p>
          <a:p>
            <a:pPr marL="963613" lvl="1" indent="-51435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	animals; includes sponges, </a:t>
            </a:r>
          </a:p>
          <a:p>
            <a:pPr marL="963613" lvl="1" indent="-51435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	jellyfish, worms, insects, </a:t>
            </a:r>
          </a:p>
          <a:p>
            <a:pPr marL="963613" lvl="1" indent="-51435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	crustaceans, spiders, and</a:t>
            </a:r>
          </a:p>
          <a:p>
            <a:pPr marL="963613" lvl="1" indent="-51435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	 starfish</a:t>
            </a:r>
          </a:p>
          <a:p>
            <a:pPr marL="550862" indent="-514350" eaLnBrk="1" hangingPunct="1">
              <a:buFontTx/>
              <a:buAutoNum type="arabicPeriod"/>
              <a:defRPr/>
            </a:pPr>
            <a:endParaRPr lang="en-US" dirty="0" smtClean="0"/>
          </a:p>
        </p:txBody>
      </p:sp>
      <p:pic>
        <p:nvPicPr>
          <p:cNvPr id="4100" name="Picture 4" descr="http://www.google.com/url?source=imgres&amp;ct=tbn&amp;q=http://static.wix.com/media/43efd4e0122bd90aefcda45fcdda1f47.wix_mp&amp;sa=X&amp;ei=07rET4uQLej20gHqptHhCg&amp;ved=0CAUQ8wc4Bg&amp;usg=AFQjCNG8nV-BkgdANps0JezyL848VBMz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133600"/>
            <a:ext cx="29892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0" y="221192"/>
            <a:ext cx="7467600" cy="1143000"/>
          </a:xfrm>
        </p:spPr>
        <p:txBody>
          <a:bodyPr/>
          <a:lstStyle/>
          <a:p>
            <a:pPr marL="609600" lvl="0" indent="-609600" eaLnBrk="1" hangingPunct="1">
              <a:spcBef>
                <a:spcPct val="20000"/>
              </a:spcBef>
            </a:pPr>
            <a:r>
              <a:rPr lang="en-US" sz="3200" u="sng" dirty="0">
                <a:solidFill>
                  <a:prstClr val="white"/>
                </a:solidFill>
                <a:latin typeface="Arial"/>
              </a:rPr>
              <a:t>There are two main types of </a:t>
            </a:r>
            <a:r>
              <a:rPr lang="en-US" sz="3200" u="sng" dirty="0" smtClean="0">
                <a:solidFill>
                  <a:prstClr val="white"/>
                </a:solidFill>
                <a:latin typeface="Arial"/>
              </a:rPr>
              <a:t>behavior…</a:t>
            </a:r>
            <a:r>
              <a:rPr lang="en-US" sz="2400" dirty="0">
                <a:solidFill>
                  <a:prstClr val="white"/>
                </a:solidFill>
                <a:latin typeface="Arial"/>
              </a:rPr>
              <a:t/>
            </a:r>
            <a:br>
              <a:rPr lang="en-US" sz="2400" dirty="0">
                <a:solidFill>
                  <a:prstClr val="white"/>
                </a:solidFill>
                <a:latin typeface="Arial"/>
              </a:rPr>
            </a:b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8467" y="1219200"/>
            <a:ext cx="64770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/>
              <a:t>1. Innate behaviors are inborn (genetically programmed), so the organism is born already “knowing” the behavior</a:t>
            </a:r>
            <a:r>
              <a:rPr lang="en-US" sz="3600" dirty="0" smtClean="0"/>
              <a:t> 	</a:t>
            </a:r>
          </a:p>
          <a:p>
            <a:pPr marL="609600" indent="-609600" eaLnBrk="1" hangingPunct="1">
              <a:buFontTx/>
              <a:buNone/>
            </a:pPr>
            <a:r>
              <a:rPr lang="en-US" sz="3600" dirty="0" smtClean="0"/>
              <a:t>2. </a:t>
            </a:r>
            <a:r>
              <a:rPr lang="en-US" sz="3200" dirty="0" smtClean="0"/>
              <a:t>Learned behaviors are acquired during an organism’s life and may change with practice and experience</a:t>
            </a:r>
          </a:p>
          <a:p>
            <a:pPr marL="609600" indent="-609600" eaLnBrk="1" hangingPunct="1">
              <a:buFontTx/>
              <a:buNone/>
            </a:pPr>
            <a:endParaRPr lang="en-US" sz="2400" u="sng" dirty="0" smtClean="0"/>
          </a:p>
          <a:p>
            <a:pPr marL="609600" indent="-609600" eaLnBrk="1" hangingPunct="1">
              <a:buFontTx/>
              <a:buNone/>
            </a:pPr>
            <a:endParaRPr lang="en-US" sz="2400" u="sng" dirty="0" smtClean="0"/>
          </a:p>
          <a:p>
            <a:pPr marL="609600" indent="-609600" eaLnBrk="1" hangingPunct="1">
              <a:buFontTx/>
              <a:buNone/>
            </a:pPr>
            <a:endParaRPr lang="en-US" sz="2400" u="sng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</a:t>
            </a:r>
          </a:p>
          <a:p>
            <a:pPr marL="609600" indent="-609600" eaLnBrk="1" hangingPunct="1"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</a:t>
            </a:r>
          </a:p>
        </p:txBody>
      </p:sp>
      <p:pic>
        <p:nvPicPr>
          <p:cNvPr id="16388" name="Picture 4" descr="http://www.google.com/url?source=imgres&amp;ct=tbn&amp;q=http://upload.wikimedia.org/wikipedia/commons/e/ed/Pig_suckling.png&amp;sa=X&amp;ei=NcPET5qFNsji0QGbs82wCg&amp;ved=0CAUQ8wc4AQ&amp;usg=AFQjCNGhkI-7NTx_uxVLk79bYUYodxIH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56" y="990600"/>
            <a:ext cx="24272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www.google.com/url?source=imgres&amp;ct=tbn&amp;q=http://blog.seattlepi.com/caninechat/files/library/nature_nurture.JPG&amp;sa=X&amp;ei=dcPET5LeE-Py0gGnweHRCg&amp;ved=0CAUQ8wc4CA&amp;usg=AFQjCNHyU0jGeR5nBJYJrE7R7-PHCRMP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57" y="4030132"/>
            <a:ext cx="2427288" cy="25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16934" y="1676400"/>
            <a:ext cx="9160933" cy="4953000"/>
          </a:xfrm>
        </p:spPr>
        <p:txBody>
          <a:bodyPr/>
          <a:lstStyle/>
          <a:p>
            <a:pPr marL="812800" indent="-812800"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 </a:t>
            </a:r>
            <a:r>
              <a:rPr lang="en-US" sz="2800" u="sng" dirty="0" smtClean="0"/>
              <a:t>Automatic</a:t>
            </a:r>
            <a:r>
              <a:rPr lang="en-US" sz="2800" dirty="0" smtClean="0"/>
              <a:t>  – quick, unconscious reactions</a:t>
            </a:r>
          </a:p>
          <a:p>
            <a:pPr marL="812800" indent="-812800"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	  Ex.  Reflexes such as blinking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812800" indent="-812800" eaLnBrk="1" hangingPunct="1">
              <a:spcBef>
                <a:spcPct val="0"/>
              </a:spcBef>
              <a:buFontTx/>
              <a:buNone/>
            </a:pPr>
            <a:endParaRPr lang="en-US" sz="3200" dirty="0" smtClean="0"/>
          </a:p>
          <a:p>
            <a:pPr marL="812800" indent="-812800" eaLnBrk="1" hangingPunct="1">
              <a:spcBef>
                <a:spcPct val="0"/>
              </a:spcBef>
              <a:buFontTx/>
              <a:buNone/>
            </a:pPr>
            <a:r>
              <a:rPr lang="en-US" sz="2800" u="sng" dirty="0" smtClean="0"/>
              <a:t>Fight-or-Flight response</a:t>
            </a:r>
            <a:r>
              <a:rPr lang="en-US" sz="2800" dirty="0" smtClean="0"/>
              <a:t> – the body prepares for action in response to stress or fear</a:t>
            </a:r>
          </a:p>
          <a:p>
            <a:pPr marL="812800" indent="-812800" eaLnBrk="1" hangingPunct="1">
              <a:buFontTx/>
              <a:buNone/>
            </a:pPr>
            <a:r>
              <a:rPr lang="en-US" sz="2800" dirty="0" smtClean="0"/>
              <a:t>		Ex.  Increased heart rate when in a car accident</a:t>
            </a:r>
          </a:p>
          <a:p>
            <a:pPr marL="812800" indent="-812800" eaLnBrk="1" hangingPunct="1">
              <a:buFontTx/>
              <a:buNone/>
            </a:pPr>
            <a:endParaRPr lang="en-US" sz="2800" dirty="0"/>
          </a:p>
          <a:p>
            <a:pPr marL="812800" indent="-812800" eaLnBrk="1" hangingPunct="1">
              <a:buFontTx/>
              <a:buNone/>
            </a:pPr>
            <a:r>
              <a:rPr lang="en-US" sz="2800" dirty="0" smtClean="0"/>
              <a:t>More complex innate behaviors (and urges) are often referred to as </a:t>
            </a:r>
            <a:r>
              <a:rPr lang="en-US" sz="2800" u="sng" dirty="0" smtClean="0"/>
              <a:t>INSTINCTS.</a:t>
            </a:r>
            <a:r>
              <a:rPr lang="en-US" sz="2800" dirty="0" smtClean="0"/>
              <a:t>  Simple instincts include “suckling”, allowing animals to be able to feed right after birth. </a:t>
            </a:r>
          </a:p>
        </p:txBody>
      </p:sp>
      <p:pic>
        <p:nvPicPr>
          <p:cNvPr id="17413" name="Picture 5" descr="http://www.google.com/url?source=imgres&amp;ct=tbn&amp;q=http://blissfullydomestic.com/wp-content/gallery/blissful-home/pupils-dilated.jpg&amp;sa=X&amp;ei=rMTET6zfDoLt0gHVpa2eCg&amp;ved=0CAUQ8wc4Dg&amp;usg=AFQjCNGOv-VjPAo4reG_QCXky-QnSk3W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753534" y="762000"/>
            <a:ext cx="9897533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1</a:t>
            </a:r>
            <a:r>
              <a:rPr lang="en-US" sz="2400" dirty="0" smtClean="0"/>
              <a:t>. </a:t>
            </a:r>
            <a:r>
              <a:rPr lang="en-US" sz="2400" u="sng" dirty="0" smtClean="0"/>
              <a:t>Courtship behavior</a:t>
            </a:r>
            <a:r>
              <a:rPr lang="en-US" sz="2400" dirty="0" smtClean="0"/>
              <a:t> – pre-mating behavior designed to help an 		organism recognize and pick the “best” mate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Ex.  </a:t>
            </a:r>
            <a:r>
              <a:rPr lang="en-US" sz="2400" u="sng" dirty="0" smtClean="0"/>
              <a:t>Fireflies flash lights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2. </a:t>
            </a:r>
            <a:r>
              <a:rPr lang="en-US" sz="2400" u="sng" dirty="0" smtClean="0"/>
              <a:t>Territoriality</a:t>
            </a:r>
            <a:r>
              <a:rPr lang="en-US" sz="2400" dirty="0" smtClean="0"/>
              <a:t> – defending physical space against other animals;  		reduces competition for scarce resources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Ex.  </a:t>
            </a:r>
            <a:r>
              <a:rPr lang="en-US" sz="2400" u="sng" dirty="0" smtClean="0"/>
              <a:t>A cat scent-marks its territory to warn others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u="sng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3. </a:t>
            </a:r>
            <a:r>
              <a:rPr lang="en-US" sz="2400" u="sng" dirty="0" smtClean="0"/>
              <a:t>Aggression</a:t>
            </a:r>
            <a:r>
              <a:rPr lang="en-US" sz="2400" dirty="0" smtClean="0"/>
              <a:t> – a threatening behavior that one animal uses to      		gain control over another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Ex.  </a:t>
            </a:r>
            <a:r>
              <a:rPr lang="en-US" sz="2400" u="sng" dirty="0" smtClean="0"/>
              <a:t>Lions show their fangs and snap at other lions</a:t>
            </a:r>
            <a:r>
              <a:rPr lang="en-US" sz="24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4.</a:t>
            </a:r>
            <a:r>
              <a:rPr lang="en-US" sz="2400" u="sng" dirty="0" smtClean="0"/>
              <a:t> Dominance Hierarchy </a:t>
            </a:r>
            <a:r>
              <a:rPr lang="en-US" sz="2400" dirty="0" smtClean="0"/>
              <a:t>– a social ranking within a group that 		establishes dominant and submissive members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Ex.  </a:t>
            </a:r>
            <a:r>
              <a:rPr lang="en-US" sz="2400" u="sng" dirty="0" smtClean="0"/>
              <a:t>A puppy rolls over and exposes its belly to adult dogs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467600" cy="1143000"/>
          </a:xfrm>
        </p:spPr>
        <p:txBody>
          <a:bodyPr/>
          <a:lstStyle/>
          <a:p>
            <a:r>
              <a:rPr lang="en-US" b="1" u="sng" dirty="0" smtClean="0"/>
              <a:t>More Complex</a:t>
            </a:r>
            <a:endParaRPr lang="en-US" b="1" u="sn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4400" b="1" u="sng" dirty="0" smtClean="0"/>
              <a:t>More Complex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Orientation behaviors: </a:t>
            </a:r>
            <a:r>
              <a:rPr lang="en-US" sz="2800" u="sng" dirty="0" smtClean="0"/>
              <a:t>Animals</a:t>
            </a:r>
            <a:r>
              <a:rPr lang="en-US" sz="2800" dirty="0" smtClean="0"/>
              <a:t> display TAXIS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behaviors – </a:t>
            </a:r>
            <a:r>
              <a:rPr lang="en-US" sz="2800" u="sng" dirty="0" smtClean="0"/>
              <a:t>movement toward or away from a stimulus.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u="sng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1. 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Phototaxis</a:t>
            </a:r>
            <a:r>
              <a:rPr lang="en-US" sz="2800" dirty="0" smtClean="0"/>
              <a:t> -  movement in response to light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Ex.  Moths are attracted to light (</a:t>
            </a:r>
            <a:r>
              <a:rPr lang="en-US" sz="2800" u="sng" dirty="0" smtClean="0"/>
              <a:t>positive</a:t>
            </a:r>
            <a:r>
              <a:rPr lang="en-US" sz="28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2. </a:t>
            </a:r>
            <a:r>
              <a:rPr lang="en-US" sz="2800" u="sng" dirty="0" err="1" smtClean="0"/>
              <a:t>Chemotaxis</a:t>
            </a:r>
            <a:r>
              <a:rPr lang="en-US" sz="2800" dirty="0" smtClean="0"/>
              <a:t> – movement in response to chemicals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	Ex.  Insects are attracted to chemical 			signals from other insects (</a:t>
            </a:r>
            <a:r>
              <a:rPr lang="en-US" sz="2800" u="sng" dirty="0" smtClean="0"/>
              <a:t>positive</a:t>
            </a:r>
            <a:r>
              <a:rPr lang="en-US" sz="2800" dirty="0" smtClean="0"/>
              <a:t>)</a:t>
            </a:r>
            <a:r>
              <a:rPr lang="en-US" sz="2400" dirty="0" smtClean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</p:txBody>
      </p:sp>
      <p:pic>
        <p:nvPicPr>
          <p:cNvPr id="23558" name="Picture 6" descr="Moths around an electric light blub (image: Dr John Brackenbury / Science Photo Library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819400" cy="220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-153987"/>
            <a:ext cx="7467600" cy="1143000"/>
          </a:xfrm>
        </p:spPr>
        <p:txBody>
          <a:bodyPr/>
          <a:lstStyle/>
          <a:p>
            <a:pPr eaLnBrk="1" hangingPunct="1"/>
            <a:r>
              <a:rPr lang="en-US" sz="4400" b="1" u="sng" dirty="0" smtClean="0"/>
              <a:t>Cycles</a:t>
            </a:r>
            <a:endParaRPr lang="en-US" sz="3600" b="1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838200"/>
            <a:ext cx="9144000" cy="5486400"/>
          </a:xfrm>
        </p:spPr>
        <p:txBody>
          <a:bodyPr/>
          <a:lstStyle/>
          <a:p>
            <a:pPr marL="990600" lvl="1" indent="-533400" eaLnBrk="1" hangingPunct="1">
              <a:buFont typeface="Tahoma" panose="020B0604030504040204" pitchFamily="34" charset="0"/>
              <a:buNone/>
            </a:pPr>
            <a:r>
              <a:rPr lang="en-US" sz="2800" u="sng" dirty="0" smtClean="0"/>
              <a:t>Circadian rhythms</a:t>
            </a:r>
            <a:r>
              <a:rPr lang="en-US" sz="2800" dirty="0" smtClean="0"/>
              <a:t> are daily cycles of behavior</a:t>
            </a:r>
          </a:p>
          <a:p>
            <a:pPr marL="990600" lvl="1" indent="-533400" eaLnBrk="1" hangingPunct="1">
              <a:buFont typeface="Tahoma" panose="020B0604030504040204" pitchFamily="34" charset="0"/>
              <a:buNone/>
            </a:pPr>
            <a:r>
              <a:rPr lang="en-US" sz="2800" dirty="0" smtClean="0"/>
              <a:t>		</a:t>
            </a:r>
            <a:r>
              <a:rPr lang="en-US" sz="2400" dirty="0" err="1" smtClean="0">
                <a:hlinkClick r:id="rId2"/>
              </a:rPr>
              <a:t>SciShow</a:t>
            </a:r>
            <a:r>
              <a:rPr lang="en-US" sz="2400" dirty="0" smtClean="0">
                <a:hlinkClick r:id="rId2"/>
              </a:rPr>
              <a:t> - Circadian Rhythms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		Ex.  </a:t>
            </a:r>
            <a:r>
              <a:rPr lang="en-US" sz="2400" u="sng" dirty="0" smtClean="0"/>
              <a:t>sleeping and waking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Seasonal rhythms</a:t>
            </a:r>
            <a:r>
              <a:rPr lang="en-US" sz="2800" dirty="0" smtClean="0"/>
              <a:t> occur at certain times of the year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				a</a:t>
            </a:r>
            <a:r>
              <a:rPr lang="en-US" sz="2400" dirty="0" smtClean="0"/>
              <a:t>. </a:t>
            </a:r>
            <a:r>
              <a:rPr lang="en-US" sz="2400" u="sng" dirty="0" smtClean="0"/>
              <a:t>Migration</a:t>
            </a:r>
            <a:r>
              <a:rPr lang="en-US" sz="2400" dirty="0" smtClean="0"/>
              <a:t> – movement from one place to 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			another and then back again in response to 			environmental stimuli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			b. </a:t>
            </a:r>
            <a:r>
              <a:rPr lang="en-US" sz="2400" u="sng" dirty="0" smtClean="0"/>
              <a:t>Hibernation</a:t>
            </a:r>
            <a:r>
              <a:rPr lang="en-US" sz="2400" dirty="0" smtClean="0"/>
              <a:t> - a decrease in metabolism in 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			response to colder  temperatures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			c. </a:t>
            </a:r>
            <a:r>
              <a:rPr lang="en-US" sz="2400" u="sng" dirty="0" smtClean="0"/>
              <a:t>Estivation</a:t>
            </a:r>
            <a:r>
              <a:rPr lang="en-US" sz="2400" dirty="0" smtClean="0"/>
              <a:t> - a decrease in metabolism in  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			response to warmer  temperatures</a:t>
            </a:r>
          </a:p>
        </p:txBody>
      </p:sp>
      <p:pic>
        <p:nvPicPr>
          <p:cNvPr id="20485" name="Picture 5" descr="http://www.google.com/url?source=imgres&amp;ct=tbn&amp;q=http://www.exploringnature.org/graphics/glossary/desert_mouse_burrow.jpg&amp;sa=X&amp;ei=JMXET5yuH6jo0QHBr4jcCg&amp;ved=0CAUQ8wc4Bw&amp;usg=AFQjCNH7t3nfk5Dxgil0iqGeNWvHy-nU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5187"/>
            <a:ext cx="20574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4400" b="1" u="sng" dirty="0" smtClean="0"/>
              <a:t>Learned Behaviors</a:t>
            </a:r>
            <a:endParaRPr lang="en-US" sz="6000" b="1" u="sng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sz="2800" dirty="0" smtClean="0"/>
              <a:t>Learned behaviors are present mostly in animals with a more highly developed nervous system. Requires motivation.</a:t>
            </a:r>
          </a:p>
          <a:p>
            <a:pPr marL="1524000" lvl="2" indent="-609600" eaLnBrk="1" hangingPunct="1">
              <a:buFontTx/>
              <a:buNone/>
            </a:pPr>
            <a:endParaRPr lang="en-US" sz="2800" dirty="0"/>
          </a:p>
          <a:p>
            <a:pPr marL="1524000" lvl="2" indent="-609600" eaLnBrk="1" hangingPunct="1">
              <a:buFontTx/>
              <a:buNone/>
            </a:pPr>
            <a:r>
              <a:rPr lang="en-US" sz="2800" u="sng" dirty="0" smtClean="0"/>
              <a:t>Habituation</a:t>
            </a:r>
            <a:r>
              <a:rPr lang="en-US" sz="2800" dirty="0" smtClean="0"/>
              <a:t> – occurs when an animal is repeatedly given a stimulus with no punishment or reward;  eventually the animal </a:t>
            </a:r>
            <a:r>
              <a:rPr lang="en-US" sz="2800" u="sng" dirty="0" smtClean="0"/>
              <a:t>stops responding.</a:t>
            </a:r>
            <a:endParaRPr lang="en-US" sz="2800" dirty="0" smtClean="0"/>
          </a:p>
          <a:p>
            <a:pPr marL="812800" indent="-812800" eaLnBrk="1" hangingPunct="1">
              <a:buFontTx/>
              <a:buNone/>
            </a:pPr>
            <a:r>
              <a:rPr lang="en-US" sz="2800" dirty="0" smtClean="0"/>
              <a:t>		    Ex.  You are able to sleep through the night even though  you live close to the train tracks</a:t>
            </a:r>
          </a:p>
          <a:p>
            <a:pPr marL="812800" indent="-812800" eaLnBrk="1" hangingPunct="1">
              <a:buFontTx/>
              <a:buNone/>
            </a:pPr>
            <a:r>
              <a:rPr lang="en-US" sz="2800" dirty="0" smtClean="0"/>
              <a:t>			</a:t>
            </a:r>
            <a:r>
              <a:rPr lang="en-US" sz="2800" dirty="0" smtClean="0">
                <a:hlinkClick r:id="rId2"/>
              </a:rPr>
              <a:t>Habituation of a startle response</a:t>
            </a:r>
            <a:endParaRPr lang="en-US" sz="2800" dirty="0" smtClean="0"/>
          </a:p>
          <a:p>
            <a:pPr marL="812800" indent="-812800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914400" y="152400"/>
            <a:ext cx="9906000" cy="6324600"/>
          </a:xfrm>
        </p:spPr>
        <p:txBody>
          <a:bodyPr/>
          <a:lstStyle/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sz="3200" u="sng" dirty="0" smtClean="0"/>
              <a:t>Classical Conditioning</a:t>
            </a:r>
            <a:r>
              <a:rPr lang="en-US" sz="3200" dirty="0" smtClean="0"/>
              <a:t> – occurs when an animal makes a connection between a stimulus and some kind of reward or punishment;  also called “</a:t>
            </a:r>
            <a:r>
              <a:rPr lang="en-US" sz="3200" u="sng" dirty="0" smtClean="0"/>
              <a:t>learning by association</a:t>
            </a:r>
            <a:r>
              <a:rPr lang="en-US" sz="3200" dirty="0" smtClean="0"/>
              <a:t>”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/>
              <a:t>	</a:t>
            </a:r>
            <a:r>
              <a:rPr lang="en-US" sz="3200" dirty="0"/>
              <a:t> </a:t>
            </a:r>
            <a:r>
              <a:rPr lang="en-US" sz="3200" dirty="0" smtClean="0"/>
              <a:t>  Ex.  Pavlov’s dogs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14600"/>
            <a:ext cx="5272087" cy="420986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152400"/>
            <a:ext cx="9525000" cy="4525963"/>
          </a:xfrm>
        </p:spPr>
        <p:txBody>
          <a:bodyPr/>
          <a:lstStyle/>
          <a:p>
            <a:pPr marL="1371600" lvl="2" indent="-457200" eaLnBrk="1" hangingPunct="1">
              <a:lnSpc>
                <a:spcPct val="90000"/>
              </a:lnSpc>
              <a:buClr>
                <a:srgbClr val="CCAF0A"/>
              </a:buClr>
              <a:buNone/>
            </a:pPr>
            <a:r>
              <a:rPr lang="en-US" sz="2800" u="sng" dirty="0">
                <a:solidFill>
                  <a:prstClr val="white"/>
                </a:solidFill>
              </a:rPr>
              <a:t>Operant Conditioning</a:t>
            </a:r>
            <a:r>
              <a:rPr lang="en-US" sz="2800" dirty="0">
                <a:solidFill>
                  <a:prstClr val="white"/>
                </a:solidFill>
              </a:rPr>
              <a:t> – occurs when an animal learns to behave a certain way through repeated practice, in order to receive a reward or avoid punishment;  also called “</a:t>
            </a:r>
            <a:r>
              <a:rPr lang="en-US" sz="2800" u="sng" dirty="0">
                <a:solidFill>
                  <a:prstClr val="white"/>
                </a:solidFill>
              </a:rPr>
              <a:t>trial-and-error</a:t>
            </a:r>
            <a:r>
              <a:rPr lang="en-US" sz="2800" dirty="0">
                <a:solidFill>
                  <a:prstClr val="white"/>
                </a:solidFill>
              </a:rPr>
              <a:t>”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CCAF0A"/>
              </a:buClr>
              <a:buNone/>
            </a:pPr>
            <a:r>
              <a:rPr lang="en-US" sz="2800" dirty="0">
                <a:solidFill>
                  <a:prstClr val="white"/>
                </a:solidFill>
              </a:rPr>
              <a:t>Ex.  A mouse learns how to get through a maze in order to get </a:t>
            </a:r>
            <a:r>
              <a:rPr lang="en-US" sz="2800" dirty="0" smtClean="0">
                <a:solidFill>
                  <a:prstClr val="white"/>
                </a:solidFill>
              </a:rPr>
              <a:t>the </a:t>
            </a:r>
            <a:r>
              <a:rPr lang="en-US" sz="2800" dirty="0">
                <a:solidFill>
                  <a:prstClr val="white"/>
                </a:solidFill>
              </a:rPr>
              <a:t>food at the end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CCAF0A"/>
              </a:buClr>
              <a:buNone/>
            </a:pPr>
            <a:r>
              <a:rPr lang="en-US" sz="2800" dirty="0">
                <a:solidFill>
                  <a:prstClr val="white"/>
                </a:solidFill>
              </a:rPr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52800"/>
            <a:ext cx="55626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762000" y="16933"/>
            <a:ext cx="9906000" cy="4114800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en-US" sz="3200" u="sng" dirty="0" smtClean="0"/>
              <a:t>Insight Learning / Reasoning</a:t>
            </a:r>
            <a:r>
              <a:rPr lang="en-US" sz="3200" dirty="0" smtClean="0"/>
              <a:t> – the most complicated form of learning that occurs when an animal applies something it has already learned to a new situation</a:t>
            </a:r>
          </a:p>
          <a:p>
            <a:pPr marL="1371600" lvl="2" indent="-457200" eaLnBrk="1" hangingPunct="1">
              <a:buFontTx/>
              <a:buNone/>
            </a:pPr>
            <a:endParaRPr lang="en-US" sz="3200" dirty="0"/>
          </a:p>
          <a:p>
            <a:pPr marL="1371600" lvl="2" indent="-457200" eaLnBrk="1" hangingPunct="1">
              <a:buFontTx/>
              <a:buNone/>
            </a:pPr>
            <a:endParaRPr lang="en-US" sz="3200" dirty="0" smtClean="0"/>
          </a:p>
          <a:p>
            <a:pPr marL="1371600" lvl="2" indent="-457200" eaLnBrk="1" hangingPunct="1">
              <a:buFontTx/>
              <a:buNone/>
            </a:pPr>
            <a:endParaRPr lang="en-US" sz="3200" dirty="0"/>
          </a:p>
          <a:p>
            <a:pPr marL="1371600" lvl="2" indent="-457200" eaLnBrk="1" hangingPunct="1">
              <a:buFontTx/>
              <a:buNone/>
            </a:pPr>
            <a:endParaRPr lang="en-US" sz="3200" dirty="0" smtClean="0"/>
          </a:p>
          <a:p>
            <a:pPr marL="1371600" lvl="2" indent="-457200" eaLnBrk="1" hangingPunct="1">
              <a:buFontTx/>
              <a:buNone/>
            </a:pPr>
            <a:endParaRPr lang="en-US" sz="3200" dirty="0" smtClean="0"/>
          </a:p>
          <a:p>
            <a:pPr marL="609600" indent="-609600" eaLnBrk="1" hangingPunct="1">
              <a:buFontTx/>
              <a:buNone/>
            </a:pPr>
            <a:r>
              <a:rPr lang="en-US" sz="3200" dirty="0" smtClean="0"/>
              <a:t>		Ex.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Pianist is able to play a new piece of music by ear</a:t>
            </a:r>
          </a:p>
          <a:p>
            <a:pPr marL="609600" indent="-609600" eaLnBrk="1" hangingPunct="1"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24579" name="Picture 4" descr="pian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267200" cy="28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" y="33867"/>
            <a:ext cx="9296400" cy="1143000"/>
          </a:xfrm>
        </p:spPr>
        <p:txBody>
          <a:bodyPr/>
          <a:lstStyle/>
          <a:p>
            <a:pPr marL="342900" indent="-342900" eaLnBrk="1" hangingPunct="1"/>
            <a:r>
              <a:rPr lang="en-US" sz="4000" b="1" u="sng" dirty="0" smtClean="0"/>
              <a:t>Combining Innate and Learned Behaviors</a:t>
            </a:r>
            <a:r>
              <a:rPr lang="en-US" sz="4000" b="1" u="sng" dirty="0" smtClean="0">
                <a:solidFill>
                  <a:srgbClr val="000000"/>
                </a:solidFill>
              </a:rPr>
              <a:t> </a:t>
            </a: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endParaRPr lang="en-US" sz="4400" b="1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Social Behaviors – often combine learned and innate behaviors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1. Whenever animals </a:t>
            </a:r>
            <a:r>
              <a:rPr lang="en-US" u="sng" dirty="0" smtClean="0"/>
              <a:t>interact with members of their own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species</a:t>
            </a:r>
            <a:r>
              <a:rPr lang="en-US" dirty="0" smtClean="0"/>
              <a:t>, they are exhibiting social behaviors.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Social behaviors include </a:t>
            </a:r>
            <a:r>
              <a:rPr lang="en-US" sz="2400" u="sng" dirty="0" smtClean="0"/>
              <a:t>courtship</a:t>
            </a:r>
            <a:r>
              <a:rPr lang="en-US" sz="2400" dirty="0" smtClean="0"/>
              <a:t>, t</a:t>
            </a:r>
            <a:r>
              <a:rPr lang="en-US" sz="2400" u="sng" dirty="0" smtClean="0"/>
              <a:t>erritoriality</a:t>
            </a:r>
            <a:r>
              <a:rPr lang="en-US" sz="2400" dirty="0" smtClean="0"/>
              <a:t>, dominance hierarchy, and communication.  </a:t>
            </a:r>
          </a:p>
          <a:p>
            <a:pPr marL="1168400" lvl="1" indent="-711200" eaLnBrk="1" hangingPunct="1">
              <a:lnSpc>
                <a:spcPct val="90000"/>
              </a:lnSpc>
              <a:buFont typeface="Tahoma" panose="020B0604030504040204" pitchFamily="34" charset="0"/>
              <a:buNone/>
            </a:pPr>
            <a:endParaRPr lang="en-US" sz="2400" dirty="0" smtClean="0"/>
          </a:p>
        </p:txBody>
      </p:sp>
      <p:pic>
        <p:nvPicPr>
          <p:cNvPr id="25605" name="Picture 5" descr="http://www.google.com/url?source=imgres&amp;ct=tbn&amp;q=http://escape-101.com/wp-content/uploads/zebra_herd.jpg&amp;sa=X&amp;ei=h8XET-m1MorZ0QGZh5zPCg&amp;ved=0CAUQ8wc4AQ&amp;usg=AFQjCNH5WpXktnHvfXVj3GQODqwm1OUV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62200"/>
            <a:ext cx="4237859" cy="30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2.	</a:t>
            </a:r>
            <a:r>
              <a:rPr lang="en-US" b="1" smtClean="0"/>
              <a:t>Vertebrates</a:t>
            </a:r>
            <a:r>
              <a:rPr lang="en-US" smtClean="0"/>
              <a:t> (</a:t>
            </a:r>
            <a:r>
              <a:rPr lang="en-US" u="sng" smtClean="0"/>
              <a:t>have backbone</a:t>
            </a:r>
            <a:r>
              <a:rPr lang="en-US" smtClean="0"/>
              <a:t>) – fish, 	amphibians, reptiles, birds, mammals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102" name="Picture 6" descr="http://www.google.com/url?source=imgres&amp;ct=tbn&amp;q=http://2.bp.blogspot.com/_AsW-lOVBuzE/TNQe8VvuNJI/AAAAAAAAE48/F-wMIu_9kx4/s1600/vertebrates_divider%255B1%255D.jpg&amp;sa=X&amp;ei=EbvET6alO6rg0gGQ9dnaBQ&amp;ved=0CAUQ8wc4Aw&amp;usg=AFQjCNHIba-QC-EdEtSSEhnhtY2rOn3H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581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8229600" cy="5257800"/>
          </a:xfrm>
        </p:spPr>
        <p:txBody>
          <a:bodyPr/>
          <a:lstStyle/>
          <a:p>
            <a:pPr marL="990600" lvl="1" indent="-533400" eaLnBrk="1" hangingPunct="1">
              <a:buFont typeface="Tahoma" panose="020B0604030504040204" pitchFamily="34" charset="0"/>
              <a:buNone/>
            </a:pPr>
            <a:r>
              <a:rPr lang="en-US" sz="2400" u="sng" dirty="0" smtClean="0"/>
              <a:t>Imprinting</a:t>
            </a:r>
            <a:r>
              <a:rPr lang="en-US" sz="2400" dirty="0" smtClean="0"/>
              <a:t> involves very young animals recognizing and following the first moving object they see – the urge to follow is innate but must learn from experience what object to follow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Ex.  </a:t>
            </a:r>
            <a:r>
              <a:rPr lang="en-US" sz="2400" u="sng" dirty="0" smtClean="0"/>
              <a:t>Ducklings imprint on their mother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2"/>
              </a:rPr>
              <a:t>Duck and dog (imprinting)</a:t>
            </a:r>
            <a:endParaRPr lang="en-US" sz="2400" dirty="0" smtClean="0"/>
          </a:p>
        </p:txBody>
      </p:sp>
      <p:pic>
        <p:nvPicPr>
          <p:cNvPr id="26628" name="Picture 4" descr="http://www.google.com/url?source=imgres&amp;ct=tbn&amp;q=http://4.bp.blogspot.com/-ZSWr3hh7s7g/Th2LRuOjo7I/AAAAAAAACQI/iPl17A0XM4o/s1600/black%2Bduck%2Bbabies.jpg&amp;sa=X&amp;ei=vcXET-bvBZGB0QGz7cThCg&amp;ved=0CAUQ8wc4CQ&amp;usg=AFQjCNFMt_RVva6JwEu_KvlfGPg0mdIJ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000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33400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r>
              <a:rPr lang="en-US" sz="2400" u="sng" dirty="0" smtClean="0"/>
              <a:t>Communication</a:t>
            </a:r>
            <a:r>
              <a:rPr lang="en-US" sz="2400" dirty="0" smtClean="0"/>
              <a:t> involves the passing of information from one organism to another.  </a:t>
            </a:r>
          </a:p>
          <a:p>
            <a:pPr marL="990600" lvl="1" indent="-533400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r>
              <a:rPr lang="en-US" sz="2400" dirty="0" smtClean="0"/>
              <a:t>	1.	Innate forms of communication may involve </a:t>
            </a:r>
            <a:r>
              <a:rPr lang="en-US" sz="2400" u="sng" dirty="0" smtClean="0"/>
              <a:t>sound</a:t>
            </a:r>
            <a:r>
              <a:rPr lang="en-US" sz="2400" dirty="0" smtClean="0"/>
              <a:t> 	(a whale’s song), </a:t>
            </a:r>
            <a:r>
              <a:rPr lang="en-US" sz="2400" u="sng" dirty="0" smtClean="0"/>
              <a:t>sight </a:t>
            </a:r>
            <a:r>
              <a:rPr lang="en-US" sz="2400" dirty="0" smtClean="0"/>
              <a:t>(baring teeth), </a:t>
            </a:r>
            <a:r>
              <a:rPr lang="en-US" sz="2400" u="sng" dirty="0" smtClean="0"/>
              <a:t>touch</a:t>
            </a:r>
            <a:r>
              <a:rPr lang="en-US" sz="2400" dirty="0" smtClean="0"/>
              <a:t> (chimp 	grooming), or </a:t>
            </a:r>
            <a:r>
              <a:rPr lang="en-US" sz="2400" u="sng" dirty="0" smtClean="0"/>
              <a:t>chemicals</a:t>
            </a:r>
            <a:r>
              <a:rPr lang="en-US" sz="2400" dirty="0" smtClean="0"/>
              <a:t> (insects release 	pheromones)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		</a:t>
            </a:r>
            <a:r>
              <a:rPr lang="en-US" sz="2000" dirty="0" smtClean="0">
                <a:hlinkClick r:id="rId2"/>
              </a:rPr>
              <a:t>Bee Dance (Waggle Dance</a:t>
            </a:r>
            <a:r>
              <a:rPr lang="en-US" sz="2000" dirty="0" smtClean="0">
                <a:hlinkClick r:id="rId2"/>
              </a:rPr>
              <a:t>)</a:t>
            </a: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	2. 	The most complex form of communication is 			</a:t>
            </a:r>
            <a:r>
              <a:rPr lang="en-US" sz="2400" u="sng" dirty="0" smtClean="0"/>
              <a:t>language</a:t>
            </a:r>
            <a:r>
              <a:rPr lang="en-US" sz="2400" dirty="0" smtClean="0"/>
              <a:t> – 	     the use of symbols to represent 		ideas;  requires </a:t>
            </a:r>
            <a:r>
              <a:rPr lang="en-US" sz="2400" u="sng" dirty="0" smtClean="0"/>
              <a:t>a complex nervous system, memory, </a:t>
            </a:r>
            <a:r>
              <a:rPr lang="en-US" sz="2400" dirty="0" smtClean="0"/>
              <a:t>		</a:t>
            </a:r>
            <a:r>
              <a:rPr lang="en-US" sz="2400" u="sng" dirty="0" smtClean="0"/>
              <a:t>and insight 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67909"/>
            <a:ext cx="819983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638800"/>
          </a:xfrm>
        </p:spPr>
        <p:txBody>
          <a:bodyPr/>
          <a:lstStyle/>
          <a:p>
            <a:pPr marL="36512" indent="0" eaLnBrk="1" hangingPunct="1">
              <a:buNone/>
            </a:pPr>
            <a:r>
              <a:rPr lang="en-US" sz="4400" b="1" u="sng" dirty="0" smtClean="0"/>
              <a:t>Synthesis</a:t>
            </a:r>
          </a:p>
          <a:p>
            <a:pPr marL="36512" indent="0" eaLnBrk="1" hangingPunct="1">
              <a:buNone/>
            </a:pPr>
            <a:endParaRPr lang="en-US" b="1" u="sng" dirty="0" smtClean="0"/>
          </a:p>
          <a:p>
            <a:pPr lvl="1" eaLnBrk="1" hangingPunct="1">
              <a:buFont typeface="Tahoma" panose="020B0604030504040204" pitchFamily="34" charset="0"/>
              <a:buNone/>
            </a:pPr>
            <a:r>
              <a:rPr lang="en-US" dirty="0" smtClean="0"/>
              <a:t>	</a:t>
            </a:r>
            <a:r>
              <a:rPr lang="en-US" sz="3600" dirty="0" smtClean="0"/>
              <a:t>1.Protein synthesis </a:t>
            </a:r>
          </a:p>
          <a:p>
            <a:pPr lvl="1" eaLnBrk="1" hangingPunct="1">
              <a:buFont typeface="Tahoma" panose="020B0604030504040204" pitchFamily="34" charset="0"/>
              <a:buNone/>
            </a:pPr>
            <a:r>
              <a:rPr lang="en-US" sz="1800" dirty="0" smtClean="0"/>
              <a:t>	</a:t>
            </a:r>
            <a:r>
              <a:rPr lang="en-US" sz="3600" dirty="0" smtClean="0"/>
              <a:t>2.Lipid synthesis</a:t>
            </a:r>
          </a:p>
        </p:txBody>
      </p:sp>
      <p:pic>
        <p:nvPicPr>
          <p:cNvPr id="4" name="Picture 8" descr="protein_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4397"/>
            <a:ext cx="3935412" cy="403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21" y="3853392"/>
            <a:ext cx="3930679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-14416"/>
            <a:ext cx="8305800" cy="5638800"/>
          </a:xfrm>
        </p:spPr>
        <p:txBody>
          <a:bodyPr/>
          <a:lstStyle/>
          <a:p>
            <a:pPr marL="449263" lvl="1" indent="0" eaLnBrk="1" hangingPunct="1">
              <a:buNone/>
            </a:pPr>
            <a:r>
              <a:rPr lang="en-US" sz="5400" b="1" u="sng" dirty="0" smtClean="0"/>
              <a:t>Transport </a:t>
            </a:r>
            <a:endParaRPr lang="en-US" sz="4400" b="1" u="sng" dirty="0" smtClean="0"/>
          </a:p>
          <a:p>
            <a:pPr marL="449263" lvl="1" indent="0" eaLnBrk="1" hangingPunct="1">
              <a:buNone/>
            </a:pPr>
            <a:r>
              <a:rPr lang="en-US" sz="2800" i="1" dirty="0" smtClean="0"/>
              <a:t>Blood</a:t>
            </a:r>
            <a:r>
              <a:rPr lang="en-US" sz="2800" dirty="0" smtClean="0"/>
              <a:t>: cells carry nutrients and oxygen to the cells of an animal, and carry waste products away from those cells.</a:t>
            </a:r>
          </a:p>
          <a:p>
            <a:pPr lvl="1" eaLnBrk="1" hangingPunct="1">
              <a:buFont typeface="Tahoma" panose="020B0604030504040204" pitchFamily="34" charset="0"/>
              <a:buNone/>
            </a:pPr>
            <a:endParaRPr lang="en-US" sz="2800" dirty="0" smtClean="0"/>
          </a:p>
          <a:p>
            <a:pPr lvl="1" eaLnBrk="1" hangingPunct="1">
              <a:buFont typeface="Tahoma" panose="020B0604030504040204" pitchFamily="34" charset="0"/>
              <a:buNone/>
            </a:pPr>
            <a:r>
              <a:rPr lang="en-US" sz="2800" i="1" dirty="0" smtClean="0"/>
              <a:t>Open </a:t>
            </a:r>
            <a:r>
              <a:rPr lang="en-US" sz="2800" i="1" dirty="0" err="1" smtClean="0"/>
              <a:t>vs</a:t>
            </a:r>
            <a:r>
              <a:rPr lang="en-US" sz="2800" i="1" dirty="0" smtClean="0"/>
              <a:t> Closed:</a:t>
            </a:r>
          </a:p>
          <a:p>
            <a:pPr lvl="1" eaLnBrk="1" hangingPunct="1">
              <a:buFontTx/>
              <a:buChar char="-"/>
            </a:pPr>
            <a:r>
              <a:rPr lang="en-US" sz="2800" dirty="0" smtClean="0"/>
              <a:t>Open: Blood flows freely in a </a:t>
            </a:r>
          </a:p>
          <a:p>
            <a:pPr marL="449263" lvl="1" indent="0" eaLnBrk="1" hangingPunct="1">
              <a:buNone/>
            </a:pPr>
            <a:r>
              <a:rPr lang="en-US" sz="2800" dirty="0" smtClean="0"/>
              <a:t>body cavity where it makes direct</a:t>
            </a:r>
          </a:p>
          <a:p>
            <a:pPr marL="449263" lvl="1" indent="0" eaLnBrk="1" hangingPunct="1">
              <a:buNone/>
            </a:pPr>
            <a:r>
              <a:rPr lang="en-US" sz="2800" dirty="0" smtClean="0"/>
              <a:t>contact with internal organs.</a:t>
            </a:r>
          </a:p>
          <a:p>
            <a:pPr lvl="1" eaLnBrk="1" hangingPunct="1">
              <a:buFontTx/>
              <a:buChar char="-"/>
            </a:pPr>
            <a:r>
              <a:rPr lang="en-US" sz="2800" dirty="0" smtClean="0"/>
              <a:t>Closed: blood is enclosed in </a:t>
            </a:r>
          </a:p>
          <a:p>
            <a:pPr marL="449263" lvl="1" indent="0" eaLnBrk="1" hangingPunct="1">
              <a:buNone/>
            </a:pPr>
            <a:r>
              <a:rPr lang="en-US" sz="2800" dirty="0" smtClean="0"/>
              <a:t>vessels such as arteries and veins.</a:t>
            </a:r>
          </a:p>
          <a:p>
            <a:pPr lvl="1" eaLnBrk="1" hangingPunct="1">
              <a:buFont typeface="Tahoma" panose="020B0604030504040204" pitchFamily="34" charset="0"/>
              <a:buNone/>
            </a:pPr>
            <a:endParaRPr lang="en-US" sz="2800" dirty="0" smtClean="0"/>
          </a:p>
          <a:p>
            <a:pPr lvl="1" eaLnBrk="1" hangingPunct="1">
              <a:buFont typeface="Tahoma" panose="020B0604030504040204" pitchFamily="34" charset="0"/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7174" name="Picture 6" descr="http://www.google.com/url?source=imgres&amp;ct=tbn&amp;q=http://images.tutorvista.com/content/transportation/open-circulatory-system-in-animals.jpeg&amp;sa=X&amp;ei=bbzET5mEEeTk0QHBtdiuCg&amp;ved=0CAUQ8wc4BA&amp;usg=AFQjCNE6mGwmGgKhf03-Xk5lpkNOyD0o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141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381000"/>
            <a:ext cx="5708650" cy="5638800"/>
          </a:xfrm>
        </p:spPr>
        <p:txBody>
          <a:bodyPr/>
          <a:lstStyle/>
          <a:p>
            <a:pPr lvl="1" eaLnBrk="1" hangingPunct="1">
              <a:buFont typeface="Tahoma" panose="020B0604030504040204" pitchFamily="34" charset="0"/>
              <a:buNone/>
            </a:pPr>
            <a:r>
              <a:rPr lang="en-US" sz="4400" b="1" u="sng" dirty="0" smtClean="0"/>
              <a:t>Transport</a:t>
            </a:r>
          </a:p>
          <a:p>
            <a:pPr lvl="1" eaLnBrk="1" hangingPunct="1">
              <a:buFont typeface="Tahoma" panose="020B0604030504040204" pitchFamily="34" charset="0"/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pPr lvl="1" eaLnBrk="1" hangingPunct="1">
              <a:buFont typeface="Tahoma" panose="020B0604030504040204" pitchFamily="34" charset="0"/>
              <a:buNone/>
            </a:pPr>
            <a:r>
              <a:rPr lang="en-US" sz="3600" i="1" dirty="0" smtClean="0"/>
              <a:t>Four Chambered Heart: </a:t>
            </a:r>
            <a:r>
              <a:rPr lang="en-US" sz="3600" dirty="0" smtClean="0"/>
              <a:t>designed to separate oxygenated and deoxygenated blood.</a:t>
            </a:r>
            <a:endParaRPr lang="en-US" sz="3600" i="1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7172" name="Picture 4" descr="http://www.google.com/url?source=imgres&amp;ct=tbn&amp;q=http://3.bp.blogspot.com/-2BL4drUyboM/TZ53ZTZRm1I/AAAAAAAAAAU/3vUCODXa1KM/s1600/Circulatory%252525252BSystem.jpg&amp;sa=X&amp;ei=R7zET5HNK4Ho0QHBmpzBCg&amp;ved=0CAUQ8wc4BA&amp;usg=AFQjCNH4nYHt7d_2OFa89vZU2ausUvOB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74015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0"/>
            <a:ext cx="6553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/>
              <a:t>Excretion</a:t>
            </a:r>
            <a:endParaRPr lang="en-US" sz="4400" b="1" u="sng" dirty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i="1" dirty="0" err="1" smtClean="0"/>
              <a:t>Nepridia</a:t>
            </a:r>
            <a:r>
              <a:rPr lang="en-US" sz="2400" i="1" dirty="0" smtClean="0"/>
              <a:t> (annelids)/</a:t>
            </a:r>
            <a:r>
              <a:rPr lang="en-US" sz="2400" i="1" dirty="0" err="1" smtClean="0"/>
              <a:t>Malpighian</a:t>
            </a:r>
            <a:r>
              <a:rPr lang="en-US" sz="2400" i="1" dirty="0" smtClean="0"/>
              <a:t> Tubules (insects):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Invertebrates may have specialized excretory structures in body segments to filter nitrogenous waste from the blood.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i="1" dirty="0" smtClean="0"/>
              <a:t>Kidneys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   Used in vertebrate animals. Made up of smaller parts called </a:t>
            </a:r>
            <a:r>
              <a:rPr lang="en-US" sz="2800" b="1" dirty="0" smtClean="0"/>
              <a:t>nephrons</a:t>
            </a:r>
            <a:r>
              <a:rPr lang="en-US" sz="2800" dirty="0" smtClean="0"/>
              <a:t> to filter wastes from the blood.</a:t>
            </a:r>
          </a:p>
          <a:p>
            <a:pPr eaLnBrk="1" hangingPunct="1"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 -&gt;  Ex Urine.</a:t>
            </a:r>
            <a:endParaRPr lang="en-US" sz="2400" dirty="0" smtClean="0"/>
          </a:p>
        </p:txBody>
      </p:sp>
      <p:pic>
        <p:nvPicPr>
          <p:cNvPr id="8196" name="Picture 4" descr="http://www.google.com/url?source=imgres&amp;ct=tbn&amp;q=http://www.comprehensive-kidney-facts.com/images/ExcretorySystem.gif&amp;sa=X&amp;ei=I73ET_vLM6nn0gHgzI3zBg&amp;ved=0CAUQ8wc4BQ&amp;usg=AFQjCNH07QQ0Xizf1DcwR2_FLtbV2YMS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352800"/>
            <a:ext cx="3009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bio1152.nicerweb.com/Locked/media/ch44/44_12MalpighianTubule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04800"/>
            <a:ext cx="289401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u="sng" dirty="0" smtClean="0"/>
              <a:t>Respiration:</a:t>
            </a:r>
          </a:p>
          <a:p>
            <a:pPr eaLnBrk="1" hangingPunct="1">
              <a:buFontTx/>
              <a:buNone/>
            </a:pPr>
            <a:r>
              <a:rPr lang="en-US" sz="2400" i="1" dirty="0" smtClean="0"/>
              <a:t>Skin: </a:t>
            </a:r>
            <a:r>
              <a:rPr lang="en-US" sz="2400" dirty="0" smtClean="0"/>
              <a:t>In animals like worms, oxygen is able to diffuse through moist skin and enter the bloodstream. </a:t>
            </a:r>
          </a:p>
          <a:p>
            <a:pPr eaLnBrk="1" hangingPunct="1">
              <a:buFontTx/>
              <a:buNone/>
            </a:pPr>
            <a:r>
              <a:rPr lang="en-US" sz="2400" i="1" dirty="0" smtClean="0"/>
              <a:t>Spiracles</a:t>
            </a:r>
            <a:r>
              <a:rPr lang="en-US" sz="2400" dirty="0" smtClean="0"/>
              <a:t>: Invertebrate animals such as insects may have specialized structures in certain body segments to take in oxygen.  Examples include tiny pores called </a:t>
            </a:r>
            <a:r>
              <a:rPr lang="en-US" sz="2400" b="1" dirty="0" smtClean="0"/>
              <a:t>spiracles</a:t>
            </a:r>
            <a:r>
              <a:rPr lang="en-US" sz="2400" dirty="0" smtClean="0"/>
              <a:t> in insects.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endParaRPr lang="en-US" dirty="0" smtClean="0"/>
          </a:p>
        </p:txBody>
      </p:sp>
      <p:pic>
        <p:nvPicPr>
          <p:cNvPr id="4" name="Picture 5" descr="insectex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533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0"/>
          </a:xfrm>
        </p:spPr>
        <p:txBody>
          <a:bodyPr/>
          <a:lstStyle/>
          <a:p>
            <a:pPr lvl="0" eaLnBrk="1" hangingPunct="1">
              <a:buClr>
                <a:srgbClr val="6EA0B0"/>
              </a:buClr>
              <a:buNone/>
            </a:pPr>
            <a:r>
              <a:rPr lang="en-US" sz="4400" b="1" u="sng" dirty="0" smtClean="0">
                <a:solidFill>
                  <a:prstClr val="white"/>
                </a:solidFill>
              </a:rPr>
              <a:t>Respiration</a:t>
            </a:r>
            <a:r>
              <a:rPr lang="en-US" sz="4400" b="1" u="sng" dirty="0">
                <a:solidFill>
                  <a:prstClr val="white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400" i="1" dirty="0" smtClean="0"/>
              <a:t>Gills: </a:t>
            </a:r>
            <a:r>
              <a:rPr lang="en-US" sz="2400" dirty="0" smtClean="0"/>
              <a:t>Thin membranes that allow the diffusion of oxygen from the water into the bloodstream.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400" i="1" dirty="0" smtClean="0"/>
              <a:t>Lungs: </a:t>
            </a:r>
            <a:r>
              <a:rPr lang="en-US" sz="2400" dirty="0" smtClean="0"/>
              <a:t>Terrestrial vertebrates rely on well developed </a:t>
            </a:r>
            <a:r>
              <a:rPr lang="en-US" sz="2400" b="1" dirty="0" smtClean="0"/>
              <a:t>lungs</a:t>
            </a:r>
            <a:r>
              <a:rPr lang="en-US" sz="2400" dirty="0" smtClean="0"/>
              <a:t> with numerous </a:t>
            </a:r>
            <a:r>
              <a:rPr lang="en-US" sz="2400" b="1" dirty="0" smtClean="0"/>
              <a:t>alveoli </a:t>
            </a:r>
            <a:r>
              <a:rPr lang="en-US" sz="2400" dirty="0" smtClean="0"/>
              <a:t>(small clusters that are one-cell thick and allow for fast diffusion of oxygen into blood and carbon dioxide out of blood).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9222" name="Picture 6" descr="http://www.google.com/url?source=imgres&amp;ct=tbn&amp;q=http://163.16.28.248/bio/activelearner/44/images/ch44c5.jpg&amp;sa=X&amp;ei=-b3ET7Rp6eHRAZ--mMUK&amp;ved=0CAUQ8wc4CA&amp;usg=AFQjCNGVAKqXtJRj_qZZHnfwyJfNRXCJ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771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external image lung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77514"/>
            <a:ext cx="308111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1235</TotalTime>
  <Words>820</Words>
  <Application>Microsoft Office PowerPoint</Application>
  <PresentationFormat>On-screen Show (4:3)</PresentationFormat>
  <Paragraphs>180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Tahoma</vt:lpstr>
      <vt:lpstr>Wingdings 2</vt:lpstr>
      <vt:lpstr>Technic</vt:lpstr>
      <vt:lpstr>The Kingdoms of Life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Reproduction  </vt:lpstr>
      <vt:lpstr>PowerPoint Presentation</vt:lpstr>
      <vt:lpstr>PowerPoint Presentation</vt:lpstr>
      <vt:lpstr>        Behaviors are a result of a            STIMULUS! </vt:lpstr>
      <vt:lpstr>There are two main types of behavior… </vt:lpstr>
      <vt:lpstr>PowerPoint Presentation</vt:lpstr>
      <vt:lpstr>More Complex</vt:lpstr>
      <vt:lpstr>More Complex</vt:lpstr>
      <vt:lpstr>Cycles</vt:lpstr>
      <vt:lpstr>Learned Behaviors</vt:lpstr>
      <vt:lpstr>PowerPoint Presentation</vt:lpstr>
      <vt:lpstr>PowerPoint Presentation</vt:lpstr>
      <vt:lpstr>PowerPoint Presentation</vt:lpstr>
      <vt:lpstr>Combining Innate and Learned Behaviors  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Behavior of Organisms</dc:title>
  <dc:creator>Hamid</dc:creator>
  <cp:lastModifiedBy>Pasciak, Lauren A.</cp:lastModifiedBy>
  <cp:revision>55</cp:revision>
  <dcterms:created xsi:type="dcterms:W3CDTF">2006-10-11T01:21:37Z</dcterms:created>
  <dcterms:modified xsi:type="dcterms:W3CDTF">2016-01-05T15:51:50Z</dcterms:modified>
</cp:coreProperties>
</file>