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</p:sldMasterIdLst>
  <p:notesMasterIdLst>
    <p:notesMasterId r:id="rId37"/>
  </p:notesMasterIdLst>
  <p:sldIdLst>
    <p:sldId id="256" r:id="rId3"/>
    <p:sldId id="28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5" r:id="rId22"/>
    <p:sldId id="287" r:id="rId23"/>
    <p:sldId id="274" r:id="rId24"/>
    <p:sldId id="275" r:id="rId25"/>
    <p:sldId id="276" r:id="rId26"/>
    <p:sldId id="277" r:id="rId27"/>
    <p:sldId id="288" r:id="rId28"/>
    <p:sldId id="289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38"/>
      <p:bold r:id="rId39"/>
      <p:italic r:id="rId40"/>
      <p:boldItalic r:id="rId41"/>
    </p:embeddedFont>
    <p:embeddedFont>
      <p:font typeface="Libre Baskerville" panose="020B0604020202020204" charset="0"/>
      <p:regular r:id="rId42"/>
      <p:bold r:id="rId43"/>
      <p: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9fd9f8a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09fd9f8a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309fd9f8a1_0_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73e7338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73e7338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273e7338ee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10103c57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10103c57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410103c57e_1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3347db4a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3347db4ab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33347db4ab_3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19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10103c57e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10103c57e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410103c57e_1_13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a6d76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a6d76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2744a6d76a_1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25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744a6d76a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744a6d76a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2744a6d76a_1_6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28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3347db4ab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3347db4ab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33347db4ab_3_6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30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347db4ab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3347db4ab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33347db4ab_3_14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32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32b81dc67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32b81dc67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332b81dc67_3_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33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32b81dc67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32b81dc67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332b81dc67_3_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34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9fd9f8a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09fd9f8a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309fd9f8a1_0_14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10103c57e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10103c57e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410103c57e_1_6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3139d1e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3139d1e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33139d1e9c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6576" marR="0" lvl="0" indent="-1117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sz="2000" b="0" i="0" u="none" strike="noStrike" cap="none">
                <a:solidFill>
                  <a:srgbClr val="78766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None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None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None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 rot="5400000">
            <a:off x="4991100" y="2171704"/>
            <a:ext cx="525779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 rot="5400000">
            <a:off x="876300" y="190503"/>
            <a:ext cx="5257801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 rot="5400000">
            <a:off x="2500884" y="-1467612"/>
            <a:ext cx="4187952" cy="818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None/>
              <a:defRPr sz="22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"/>
          </p:nvPr>
        </p:nvSpPr>
        <p:spPr>
          <a:xfrm>
            <a:off x="5538847" y="1447802"/>
            <a:ext cx="2971800" cy="420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18288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2"/>
          </p:nvPr>
        </p:nvSpPr>
        <p:spPr>
          <a:xfrm>
            <a:off x="761372" y="930144"/>
            <a:ext cx="4626159" cy="472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937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Verdana"/>
              <a:buChar char="◦"/>
              <a:defRPr sz="2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70839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24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None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4652169" y="579438"/>
            <a:ext cx="393192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3"/>
          </p:nvPr>
        </p:nvSpPr>
        <p:spPr>
          <a:xfrm>
            <a:off x="607224" y="1447800"/>
            <a:ext cx="3931920" cy="34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392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1792"/>
              <a:buFont typeface="Verdana"/>
              <a:buChar char="◦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4"/>
          </p:nvPr>
        </p:nvSpPr>
        <p:spPr>
          <a:xfrm>
            <a:off x="4652169" y="1447800"/>
            <a:ext cx="3931920" cy="34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392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1792"/>
              <a:buFont typeface="Verdana"/>
              <a:buChar char="◦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514352" y="530352"/>
            <a:ext cx="393192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068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◦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6616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016"/>
              <a:buFont typeface="Verdana"/>
              <a:buChar char="◦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2"/>
          </p:nvPr>
        </p:nvSpPr>
        <p:spPr>
          <a:xfrm>
            <a:off x="4755360" y="530352"/>
            <a:ext cx="393192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068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83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Char char="◦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6616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016"/>
              <a:buFont typeface="Verdana"/>
              <a:buChar char="◦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name="adj" fmla="val 449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w="9525" cap="rnd" cmpd="sng">
            <a:solidFill>
              <a:srgbClr val="A4A3A3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50800" dir="540000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414337" y="427037"/>
            <a:ext cx="8315325" cy="3121025"/>
            <a:chOff x="414337" y="427037"/>
            <a:chExt cx="8315325" cy="3121025"/>
          </a:xfrm>
        </p:grpSpPr>
        <p:pic>
          <p:nvPicPr>
            <p:cNvPr id="12" name="Google Shape;12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4337" y="427037"/>
              <a:ext cx="8315325" cy="3121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3;p1"/>
            <p:cNvSpPr txBox="1"/>
            <p:nvPr/>
          </p:nvSpPr>
          <p:spPr>
            <a:xfrm>
              <a:off x="460375" y="476250"/>
              <a:ext cx="8223250" cy="3025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1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name="adj" fmla="val 449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w="9525" cap="rnd" cmpd="sng">
            <a:solidFill>
              <a:srgbClr val="A4A3A3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50800" dir="540000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414337" y="427037"/>
            <a:ext cx="8315325" cy="5497512"/>
            <a:chOff x="414337" y="427037"/>
            <a:chExt cx="8315325" cy="5497512"/>
          </a:xfrm>
        </p:grpSpPr>
        <p:pic>
          <p:nvPicPr>
            <p:cNvPr id="28" name="Google Shape;28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14337" y="427037"/>
              <a:ext cx="8315325" cy="5497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29;p3"/>
            <p:cNvSpPr txBox="1"/>
            <p:nvPr/>
          </p:nvSpPr>
          <p:spPr>
            <a:xfrm>
              <a:off x="452437" y="468312"/>
              <a:ext cx="8239125" cy="541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Font typeface="Verdana"/>
              <a:buNone/>
              <a:defRPr sz="1000" b="0" i="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 txBox="1">
            <a:spLocks noGrp="1"/>
          </p:cNvSpPr>
          <p:nvPr>
            <p:ph type="ctrTitle"/>
          </p:nvPr>
        </p:nvSpPr>
        <p:spPr>
          <a:xfrm>
            <a:off x="381000" y="2133600"/>
            <a:ext cx="8458200" cy="122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45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Cell Transport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700" cy="10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601" y="971050"/>
            <a:ext cx="7138250" cy="401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Passive Transport</a:t>
            </a:r>
            <a:endParaRPr/>
          </a:p>
        </p:txBody>
      </p:sp>
      <p:sp>
        <p:nvSpPr>
          <p:cNvPr id="156" name="Google Shape;156;p20"/>
          <p:cNvSpPr txBox="1"/>
          <p:nvPr/>
        </p:nvSpPr>
        <p:spPr>
          <a:xfrm>
            <a:off x="600036" y="1463046"/>
            <a:ext cx="3042424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800" b="1" i="0" u="sng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Osmosis</a:t>
            </a:r>
            <a:r>
              <a:rPr lang="en-US" sz="2800" b="1" i="0" u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r>
              <a:rPr lang="en-US" sz="2800" b="0" i="0" u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The diffusion of water across a membrane.</a:t>
            </a:r>
            <a:r>
              <a:rPr lang="en-US" sz="2800" b="1" i="0" u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</p:txBody>
      </p:sp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2460" y="1194811"/>
            <a:ext cx="5210175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 txBox="1"/>
          <p:nvPr/>
        </p:nvSpPr>
        <p:spPr>
          <a:xfrm>
            <a:off x="289114" y="5890201"/>
            <a:ext cx="60960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https://www.youtube.com/watch?v=Ptmlvtei8hw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422" y="4275971"/>
            <a:ext cx="4286250" cy="202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700" cy="10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250" y="1113200"/>
            <a:ext cx="6096000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Passive Transport</a:t>
            </a:r>
            <a:endParaRPr/>
          </a:p>
        </p:txBody>
      </p:sp>
      <p:pic>
        <p:nvPicPr>
          <p:cNvPr id="171" name="Google Shape;17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1371600"/>
            <a:ext cx="6450012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/>
          <p:nvPr/>
        </p:nvSpPr>
        <p:spPr>
          <a:xfrm>
            <a:off x="1295400" y="1371600"/>
            <a:ext cx="13382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Hypotonic</a:t>
            </a:r>
            <a:endParaRPr/>
          </a:p>
        </p:txBody>
      </p:sp>
      <p:sp>
        <p:nvSpPr>
          <p:cNvPr id="173" name="Google Shape;173;p22"/>
          <p:cNvSpPr txBox="1"/>
          <p:nvPr/>
        </p:nvSpPr>
        <p:spPr>
          <a:xfrm>
            <a:off x="2895600" y="1371600"/>
            <a:ext cx="14351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Hypertonic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Passive Transport</a:t>
            </a:r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838200" y="1447800"/>
            <a:ext cx="7543800" cy="1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ibre Baskerville"/>
              <a:buNone/>
            </a:pPr>
            <a:r>
              <a:rPr lang="en-US" sz="3200" b="1" i="0" u="sng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Types of Solutions: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ibre Baskerville"/>
              <a:buNone/>
            </a:pPr>
            <a:r>
              <a:rPr lang="en-US" sz="32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Isotonic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0" name="Google Shape;18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2590800"/>
            <a:ext cx="4751387" cy="289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23"/>
          <p:cNvCxnSpPr/>
          <p:nvPr/>
        </p:nvCxnSpPr>
        <p:spPr>
          <a:xfrm flipH="1">
            <a:off x="5181600" y="3581400"/>
            <a:ext cx="1066800" cy="152400"/>
          </a:xfrm>
          <a:prstGeom prst="straightConnector1">
            <a:avLst/>
          </a:prstGeom>
          <a:noFill/>
          <a:ln w="42500" cap="flat" cmpd="sng">
            <a:solidFill>
              <a:schemeClr val="accent1"/>
            </a:solidFill>
            <a:prstDash val="solid"/>
            <a:miter lim="8000"/>
            <a:headEnd type="none" w="sm" len="sm"/>
            <a:tailEnd type="stealth" w="med" len="med"/>
          </a:ln>
          <a:effectLst>
            <a:outerShdw blurRad="63500" dist="38100" dir="5400000">
              <a:srgbClr val="000000">
                <a:alpha val="39607"/>
              </a:srgbClr>
            </a:outerShdw>
          </a:effectLst>
        </p:spPr>
      </p:cxnSp>
      <p:sp>
        <p:nvSpPr>
          <p:cNvPr id="182" name="Google Shape;182;p23"/>
          <p:cNvSpPr txBox="1"/>
          <p:nvPr/>
        </p:nvSpPr>
        <p:spPr>
          <a:xfrm>
            <a:off x="6400800" y="2209800"/>
            <a:ext cx="2133600" cy="193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How much </a:t>
            </a:r>
            <a:r>
              <a:rPr lang="en-US" sz="2400" b="1" i="0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SOLUTE</a:t>
            </a:r>
            <a:r>
              <a:rPr lang="en-US" sz="24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is on each side of the membrane?</a:t>
            </a:r>
            <a:endParaRPr/>
          </a:p>
        </p:txBody>
      </p:sp>
      <p:sp>
        <p:nvSpPr>
          <p:cNvPr id="183" name="Google Shape;183;p23"/>
          <p:cNvSpPr txBox="1"/>
          <p:nvPr/>
        </p:nvSpPr>
        <p:spPr>
          <a:xfrm>
            <a:off x="3429000" y="5638800"/>
            <a:ext cx="247015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32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ISO=Same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Passive Transport</a:t>
            </a:r>
            <a:endParaRPr/>
          </a:p>
        </p:txBody>
      </p:sp>
      <p:sp>
        <p:nvSpPr>
          <p:cNvPr id="189" name="Google Shape;189;p24"/>
          <p:cNvSpPr txBox="1"/>
          <p:nvPr/>
        </p:nvSpPr>
        <p:spPr>
          <a:xfrm>
            <a:off x="838200" y="1447800"/>
            <a:ext cx="7543800" cy="1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ibre Baskerville"/>
              <a:buNone/>
            </a:pPr>
            <a:r>
              <a:rPr lang="en-US" sz="3200" b="1" i="0" u="sng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Types of Solutions: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ibre Baskerville"/>
              <a:buNone/>
            </a:pPr>
            <a:r>
              <a:rPr lang="en-US" sz="32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Hypotonic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6172200" y="2590800"/>
            <a:ext cx="2133600" cy="193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How much </a:t>
            </a:r>
            <a:r>
              <a:rPr lang="en-US" sz="2400" b="1" i="0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SOLUTE</a:t>
            </a:r>
            <a:r>
              <a:rPr lang="en-US" sz="24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is in the cell compared to the beaker?</a:t>
            </a:r>
            <a:endParaRPr/>
          </a:p>
        </p:txBody>
      </p:sp>
      <p:pic>
        <p:nvPicPr>
          <p:cNvPr id="191" name="Google Shape;19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2514600"/>
            <a:ext cx="428625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 txBox="1"/>
          <p:nvPr/>
        </p:nvSpPr>
        <p:spPr>
          <a:xfrm>
            <a:off x="457200" y="1905000"/>
            <a:ext cx="2170112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90% Water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___% Salt</a:t>
            </a:r>
            <a:endParaRPr/>
          </a:p>
        </p:txBody>
      </p:sp>
      <p:cxnSp>
        <p:nvCxnSpPr>
          <p:cNvPr id="193" name="Google Shape;193;p24"/>
          <p:cNvCxnSpPr/>
          <p:nvPr/>
        </p:nvCxnSpPr>
        <p:spPr>
          <a:xfrm rot="-5400000" flipH="1">
            <a:off x="1300956" y="2977356"/>
            <a:ext cx="998537" cy="51435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"/>
            <a:headEnd type="none" w="sm" len="sm"/>
            <a:tailEnd type="stealth" w="med" len="med"/>
          </a:ln>
          <a:effectLst>
            <a:outerShdw blurRad="63500" dist="38100" dir="5400000">
              <a:srgbClr val="000000">
                <a:alpha val="39607"/>
              </a:srgbClr>
            </a:outerShdw>
          </a:effectLst>
        </p:spPr>
      </p:cxnSp>
      <p:sp>
        <p:nvSpPr>
          <p:cNvPr id="194" name="Google Shape;194;p24"/>
          <p:cNvSpPr txBox="1"/>
          <p:nvPr/>
        </p:nvSpPr>
        <p:spPr>
          <a:xfrm>
            <a:off x="5562600" y="5105400"/>
            <a:ext cx="2170112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10% Water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___% Salt</a:t>
            </a:r>
            <a:endParaRPr/>
          </a:p>
        </p:txBody>
      </p:sp>
      <p:cxnSp>
        <p:nvCxnSpPr>
          <p:cNvPr id="195" name="Google Shape;195;p24"/>
          <p:cNvCxnSpPr/>
          <p:nvPr/>
        </p:nvCxnSpPr>
        <p:spPr>
          <a:xfrm rot="10800000">
            <a:off x="3733800" y="4572000"/>
            <a:ext cx="1828800" cy="949325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"/>
            <a:headEnd type="none" w="sm" len="sm"/>
            <a:tailEnd type="stealth" w="med" len="med"/>
          </a:ln>
          <a:effectLst>
            <a:outerShdw blurRad="63500" dist="38100" dir="5400000">
              <a:srgbClr val="000000">
                <a:alpha val="39607"/>
              </a:srgbClr>
            </a:outerShdw>
          </a:effectLst>
        </p:spPr>
      </p:cxnSp>
      <p:sp>
        <p:nvSpPr>
          <p:cNvPr id="196" name="Google Shape;196;p24"/>
          <p:cNvSpPr txBox="1"/>
          <p:nvPr/>
        </p:nvSpPr>
        <p:spPr>
          <a:xfrm>
            <a:off x="3276600" y="5943600"/>
            <a:ext cx="285115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32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HYPO=LESS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2667000"/>
            <a:ext cx="440055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Passive Transport</a:t>
            </a:r>
            <a:endParaRPr/>
          </a:p>
        </p:txBody>
      </p:sp>
      <p:sp>
        <p:nvSpPr>
          <p:cNvPr id="203" name="Google Shape;203;p25"/>
          <p:cNvSpPr txBox="1"/>
          <p:nvPr/>
        </p:nvSpPr>
        <p:spPr>
          <a:xfrm>
            <a:off x="838200" y="1447800"/>
            <a:ext cx="7543800" cy="1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ibre Baskerville"/>
              <a:buNone/>
            </a:pPr>
            <a:r>
              <a:rPr lang="en-US" sz="3200" b="1" i="0" u="sng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Types of Solutions: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ibre Baskerville"/>
              <a:buNone/>
            </a:pPr>
            <a:r>
              <a:rPr lang="en-US" sz="32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Hypertonic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457200" y="1905000"/>
            <a:ext cx="2170112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10% Water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___% Salt</a:t>
            </a:r>
            <a:endParaRPr/>
          </a:p>
        </p:txBody>
      </p:sp>
      <p:sp>
        <p:nvSpPr>
          <p:cNvPr id="205" name="Google Shape;205;p25"/>
          <p:cNvSpPr txBox="1"/>
          <p:nvPr/>
        </p:nvSpPr>
        <p:spPr>
          <a:xfrm>
            <a:off x="6172200" y="2209800"/>
            <a:ext cx="2133600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How much </a:t>
            </a:r>
            <a:r>
              <a:rPr lang="en-US" sz="2400" b="1" i="0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SOLUTE</a:t>
            </a:r>
            <a:r>
              <a:rPr lang="en-US" sz="24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is in the Beaker compared to the Cell?</a:t>
            </a:r>
            <a:endParaRPr/>
          </a:p>
        </p:txBody>
      </p:sp>
      <p:sp>
        <p:nvSpPr>
          <p:cNvPr id="206" name="Google Shape;206;p25"/>
          <p:cNvSpPr txBox="1"/>
          <p:nvPr/>
        </p:nvSpPr>
        <p:spPr>
          <a:xfrm>
            <a:off x="5791200" y="5105400"/>
            <a:ext cx="2170112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90% Water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___% Salt</a:t>
            </a:r>
            <a:endParaRPr/>
          </a:p>
        </p:txBody>
      </p:sp>
      <p:cxnSp>
        <p:nvCxnSpPr>
          <p:cNvPr id="207" name="Google Shape;207;p25"/>
          <p:cNvCxnSpPr/>
          <p:nvPr/>
        </p:nvCxnSpPr>
        <p:spPr>
          <a:xfrm rot="-5400000" flipH="1">
            <a:off x="1300956" y="2977356"/>
            <a:ext cx="998537" cy="51435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"/>
            <a:headEnd type="none" w="sm" len="sm"/>
            <a:tailEnd type="stealth" w="med" len="med"/>
          </a:ln>
          <a:effectLst>
            <a:outerShdw blurRad="63500" dist="38100" dir="5400000">
              <a:srgbClr val="000000">
                <a:alpha val="39607"/>
              </a:srgbClr>
            </a:outerShdw>
          </a:effectLst>
        </p:spPr>
      </p:cxnSp>
      <p:cxnSp>
        <p:nvCxnSpPr>
          <p:cNvPr id="208" name="Google Shape;208;p25"/>
          <p:cNvCxnSpPr/>
          <p:nvPr/>
        </p:nvCxnSpPr>
        <p:spPr>
          <a:xfrm rot="10800000">
            <a:off x="4038600" y="4800600"/>
            <a:ext cx="1828800" cy="533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"/>
            <a:headEnd type="none" w="sm" len="sm"/>
            <a:tailEnd type="stealth" w="med" len="med"/>
          </a:ln>
          <a:effectLst>
            <a:outerShdw blurRad="63500" dist="38100" dir="5400000">
              <a:srgbClr val="000000">
                <a:alpha val="39607"/>
              </a:srgbClr>
            </a:outerShdw>
          </a:effectLst>
        </p:spPr>
      </p:cxnSp>
      <p:sp>
        <p:nvSpPr>
          <p:cNvPr id="209" name="Google Shape;209;p25"/>
          <p:cNvSpPr txBox="1"/>
          <p:nvPr/>
        </p:nvSpPr>
        <p:spPr>
          <a:xfrm>
            <a:off x="3048000" y="5867400"/>
            <a:ext cx="3089275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32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HYPER=MORE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700" cy="10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" name="Google Shape;21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225" y="1088238"/>
            <a:ext cx="6058459" cy="468153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/>
          <p:nvPr/>
        </p:nvSpPr>
        <p:spPr>
          <a:xfrm>
            <a:off x="1883850" y="5958400"/>
            <a:ext cx="60960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https://www.youtube.com/watch?v=OYoaLzobQmk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700" cy="10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24" name="Google Shape;2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775" y="887200"/>
            <a:ext cx="6242050" cy="46815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00545" y="6206836"/>
            <a:ext cx="4182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https://www.youtube.com/watch?v=t4RkOgcwWsg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700" cy="10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Google Shape;2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175" y="297088"/>
            <a:ext cx="8351750" cy="6263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976" y="3468897"/>
            <a:ext cx="7772400" cy="1828800"/>
          </a:xfrm>
        </p:spPr>
        <p:txBody>
          <a:bodyPr/>
          <a:lstStyle/>
          <a:p>
            <a:r>
              <a:rPr lang="en-US" dirty="0" smtClean="0"/>
              <a:t>What is Brownian Motion?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type of particles can not easily pass through the membrane?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5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61" y="0"/>
            <a:ext cx="5972940" cy="4479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3236" y="6133685"/>
            <a:ext cx="7412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https://video.nationalgeographic.com/video/news/00000165-b0a7-d388-af75-f5a710b40000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6" y="4479705"/>
            <a:ext cx="5798955" cy="196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1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19" y="0"/>
            <a:ext cx="8183562" cy="1050925"/>
          </a:xfrm>
        </p:spPr>
        <p:txBody>
          <a:bodyPr/>
          <a:lstStyle/>
          <a:p>
            <a:r>
              <a:rPr lang="en-US" dirty="0" smtClean="0"/>
              <a:t>Contractile Vacuole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91" y="2881820"/>
            <a:ext cx="4033563" cy="3561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254" y="2325433"/>
            <a:ext cx="4189927" cy="4117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91" y="947938"/>
            <a:ext cx="3431454" cy="19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/>
          <p:nvPr/>
        </p:nvSpPr>
        <p:spPr>
          <a:xfrm>
            <a:off x="457200" y="0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3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Think about it…</a:t>
            </a:r>
            <a:endParaRPr/>
          </a:p>
        </p:txBody>
      </p:sp>
      <p:sp>
        <p:nvSpPr>
          <p:cNvPr id="237" name="Google Shape;237;p29"/>
          <p:cNvSpPr txBox="1"/>
          <p:nvPr/>
        </p:nvSpPr>
        <p:spPr>
          <a:xfrm>
            <a:off x="360487" y="1050925"/>
            <a:ext cx="5638800" cy="313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1800" b="0" i="0" u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Placing wilted lettuce in cold water will make it crisp again. </a:t>
            </a:r>
            <a:r>
              <a:rPr lang="en-US" sz="1800" b="0" i="0" u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Which statement </a:t>
            </a:r>
            <a:r>
              <a:rPr lang="en-US" sz="1800" b="1" i="1" u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best describes what </a:t>
            </a:r>
            <a:r>
              <a:rPr lang="en-US" sz="1800" b="0" i="0" u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happens to restore the lettuce to its original condition?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Water left the lettuce cells by diffusion.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 Water entered the cells of the lettuce by osmosis.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 Osmosis caused salts to enter the lettuce cells.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 Salts in the leaf caused water to leave the cells.</a:t>
            </a:r>
            <a:endParaRPr dirty="0"/>
          </a:p>
        </p:txBody>
      </p:sp>
      <p:sp>
        <p:nvSpPr>
          <p:cNvPr id="238" name="Google Shape;238;p29"/>
          <p:cNvSpPr txBox="1"/>
          <p:nvPr/>
        </p:nvSpPr>
        <p:spPr>
          <a:xfrm>
            <a:off x="535719" y="5661795"/>
            <a:ext cx="56673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https://www.youtube.com/watch?v=OYoaLzobQmk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535719" y="5992395"/>
            <a:ext cx="7228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https://www.sciencedirect.com/topics/agricultural-and-biological-sciences/turgor-pressure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87" y="1083944"/>
            <a:ext cx="2666689" cy="474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Active Transport</a:t>
            </a:r>
            <a:endParaRPr/>
          </a:p>
        </p:txBody>
      </p:sp>
      <p:sp>
        <p:nvSpPr>
          <p:cNvPr id="244" name="Google Shape;244;p30"/>
          <p:cNvSpPr txBox="1"/>
          <p:nvPr/>
        </p:nvSpPr>
        <p:spPr>
          <a:xfrm>
            <a:off x="2286000" y="1676400"/>
            <a:ext cx="442753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3600" b="1" i="0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Requires Energy</a:t>
            </a:r>
            <a:endParaRPr/>
          </a:p>
        </p:txBody>
      </p:sp>
      <p:pic>
        <p:nvPicPr>
          <p:cNvPr id="245" name="Google Shape;245;p30" descr="http://neverplato.files.wordpress.com/2010/06/push-rock-up-hil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800" y="2743200"/>
            <a:ext cx="2857500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/>
        </p:nvSpPr>
        <p:spPr>
          <a:xfrm>
            <a:off x="457200" y="152400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3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Active Transport</a:t>
            </a:r>
            <a:endParaRPr/>
          </a:p>
        </p:txBody>
      </p:sp>
      <p:pic>
        <p:nvPicPr>
          <p:cNvPr id="251" name="Google Shape;25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2438400"/>
            <a:ext cx="6592887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1"/>
          <p:cNvSpPr txBox="1"/>
          <p:nvPr/>
        </p:nvSpPr>
        <p:spPr>
          <a:xfrm>
            <a:off x="2590800" y="1828800"/>
            <a:ext cx="36576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18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High Concentration!!</a:t>
            </a:r>
            <a:endParaRPr/>
          </a:p>
        </p:txBody>
      </p:sp>
      <p:sp>
        <p:nvSpPr>
          <p:cNvPr id="253" name="Google Shape;253;p31"/>
          <p:cNvSpPr txBox="1"/>
          <p:nvPr/>
        </p:nvSpPr>
        <p:spPr>
          <a:xfrm>
            <a:off x="2667000" y="4724400"/>
            <a:ext cx="36576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18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Low Concentration!!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700" cy="10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488" y="940638"/>
            <a:ext cx="6350922" cy="468153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2"/>
          <p:cNvSpPr txBox="1"/>
          <p:nvPr/>
        </p:nvSpPr>
        <p:spPr>
          <a:xfrm>
            <a:off x="1912775" y="575400"/>
            <a:ext cx="73401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https://www.youtube.com/watch?v=xweYA-IJTqs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29" y="1367703"/>
            <a:ext cx="3910246" cy="36186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039" y="834250"/>
            <a:ext cx="2830195" cy="28301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3602" y="6037262"/>
            <a:ext cx="40014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https://www.youtube.com/watch?v=oa6rvUJlg7o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5127" y="526473"/>
            <a:ext cx="5389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https://www.youtube.com/watch?v=OZG8M_ldA1M&amp;app=desktop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026" y="3742397"/>
            <a:ext cx="3490881" cy="22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4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948" y="3732067"/>
            <a:ext cx="4017881" cy="2599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665007"/>
            <a:ext cx="4544290" cy="33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187" y="485386"/>
            <a:ext cx="3774063" cy="32059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5056" y="6184323"/>
            <a:ext cx="4120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https://www.youtube.com/watch?v=rdF3mnyS1p0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65" y="3691334"/>
            <a:ext cx="4476748" cy="249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86" y="3947696"/>
            <a:ext cx="3905250" cy="219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136" y="628774"/>
            <a:ext cx="4534635" cy="2919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 txBox="1"/>
          <p:nvPr/>
        </p:nvSpPr>
        <p:spPr>
          <a:xfrm>
            <a:off x="457200" y="152400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3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Active Transport</a:t>
            </a:r>
            <a:endParaRPr/>
          </a:p>
        </p:txBody>
      </p:sp>
      <p:sp>
        <p:nvSpPr>
          <p:cNvPr id="274" name="Google Shape;274;p34"/>
          <p:cNvSpPr txBox="1"/>
          <p:nvPr/>
        </p:nvSpPr>
        <p:spPr>
          <a:xfrm>
            <a:off x="2743200" y="1219200"/>
            <a:ext cx="327183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3600" b="1" i="0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Endocytosis</a:t>
            </a:r>
            <a:endParaRPr/>
          </a:p>
        </p:txBody>
      </p:sp>
      <p:pic>
        <p:nvPicPr>
          <p:cNvPr id="275" name="Google Shape;27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1905000"/>
            <a:ext cx="5964237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4"/>
          <p:cNvSpPr txBox="1"/>
          <p:nvPr/>
        </p:nvSpPr>
        <p:spPr>
          <a:xfrm>
            <a:off x="1430700" y="6002700"/>
            <a:ext cx="73401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https://www.youtube.com/watch?v=mv6Ehv06mXY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576" lvl="0" indent="-11176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950" y="1108347"/>
            <a:ext cx="6505025" cy="32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2"/>
          <p:cNvSpPr txBox="1"/>
          <p:nvPr/>
        </p:nvSpPr>
        <p:spPr>
          <a:xfrm>
            <a:off x="894525" y="457900"/>
            <a:ext cx="61338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https://www.youtube.com/watch?v=Xscn-QSmFo4</a:t>
            </a:r>
            <a:endParaRPr/>
          </a:p>
        </p:txBody>
      </p:sp>
      <p:pic>
        <p:nvPicPr>
          <p:cNvPr id="95" name="Google Shape;9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0255" y="1209426"/>
            <a:ext cx="2344521" cy="19537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2376" y="4295812"/>
            <a:ext cx="66064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irregular motion of small particles suspended in a liquid or a gas, caused by the bombardment of the particles by molecules of the medium: first observed by Robert Brown in 1827.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700" cy="10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3" name="Google Shape;28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025" y="1088238"/>
            <a:ext cx="6366107" cy="468153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5"/>
          <p:cNvSpPr txBox="1"/>
          <p:nvPr/>
        </p:nvSpPr>
        <p:spPr>
          <a:xfrm>
            <a:off x="1728900" y="6070375"/>
            <a:ext cx="73458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https://www.youtube.com/watch?v=Z_mXDvZQ6dU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/>
          <p:cNvSpPr txBox="1"/>
          <p:nvPr/>
        </p:nvSpPr>
        <p:spPr>
          <a:xfrm>
            <a:off x="457200" y="152400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3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Active Transport</a:t>
            </a:r>
            <a:endParaRPr/>
          </a:p>
        </p:txBody>
      </p:sp>
      <p:sp>
        <p:nvSpPr>
          <p:cNvPr id="290" name="Google Shape;290;p36"/>
          <p:cNvSpPr txBox="1"/>
          <p:nvPr/>
        </p:nvSpPr>
        <p:spPr>
          <a:xfrm>
            <a:off x="2895600" y="1295400"/>
            <a:ext cx="293052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3600" b="1" i="0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Exocytosis</a:t>
            </a:r>
            <a:endParaRPr/>
          </a:p>
        </p:txBody>
      </p:sp>
      <p:pic>
        <p:nvPicPr>
          <p:cNvPr id="291" name="Google Shape;29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1981200"/>
            <a:ext cx="6048375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6"/>
          <p:cNvSpPr txBox="1"/>
          <p:nvPr/>
        </p:nvSpPr>
        <p:spPr>
          <a:xfrm>
            <a:off x="984250" y="5907100"/>
            <a:ext cx="60960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https://www.youtube.com/watch?v=Ptmlvtei8hw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700" cy="10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9" name="Google Shape;29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538" y="210050"/>
            <a:ext cx="6475075" cy="60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/>
          <p:nvPr/>
        </p:nvSpPr>
        <p:spPr>
          <a:xfrm>
            <a:off x="503225" y="6037225"/>
            <a:ext cx="73458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https://www.youtube.com/watch?v=kIPYVV4aThM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700" cy="10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" name="Google Shape;3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275" y="932738"/>
            <a:ext cx="7470537" cy="4681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9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700" cy="10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4" name="Google Shape;3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50" y="743325"/>
            <a:ext cx="8839450" cy="457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2" marR="0" lvl="0" indent="-26511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Types of </a:t>
            </a:r>
            <a:r>
              <a:rPr lang="en-US"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Transport</a:t>
            </a:r>
            <a:endParaRPr/>
          </a:p>
        </p:txBody>
      </p:sp>
      <p:cxnSp>
        <p:nvCxnSpPr>
          <p:cNvPr id="101" name="Google Shape;101;p13"/>
          <p:cNvCxnSpPr/>
          <p:nvPr/>
        </p:nvCxnSpPr>
        <p:spPr>
          <a:xfrm flipH="1">
            <a:off x="3352800" y="1143000"/>
            <a:ext cx="762000" cy="685800"/>
          </a:xfrm>
          <a:prstGeom prst="straightConnector1">
            <a:avLst/>
          </a:prstGeom>
          <a:noFill/>
          <a:ln w="9525" cap="flat" cmpd="sng">
            <a:solidFill>
              <a:srgbClr val="FF8000"/>
            </a:solidFill>
            <a:prstDash val="solid"/>
            <a:miter lim="8000"/>
            <a:headEnd type="none" w="sm" len="sm"/>
            <a:tailEnd type="stealth" w="med" len="med"/>
          </a:ln>
        </p:spPr>
      </p:cxnSp>
      <p:sp>
        <p:nvSpPr>
          <p:cNvPr id="102" name="Google Shape;102;p13"/>
          <p:cNvSpPr txBox="1"/>
          <p:nvPr/>
        </p:nvSpPr>
        <p:spPr>
          <a:xfrm>
            <a:off x="679450" y="2133600"/>
            <a:ext cx="3335337" cy="209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Active Transport: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Requires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3"/>
          <p:cNvSpPr txBox="1"/>
          <p:nvPr/>
        </p:nvSpPr>
        <p:spPr>
          <a:xfrm>
            <a:off x="4794250" y="2133600"/>
            <a:ext cx="3717925" cy="224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Passive Transport: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Does NOT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Require Energy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4" name="Google Shape;104;p13"/>
          <p:cNvCxnSpPr/>
          <p:nvPr/>
        </p:nvCxnSpPr>
        <p:spPr>
          <a:xfrm>
            <a:off x="4724400" y="1143000"/>
            <a:ext cx="762000" cy="685800"/>
          </a:xfrm>
          <a:prstGeom prst="straightConnector1">
            <a:avLst/>
          </a:prstGeom>
          <a:noFill/>
          <a:ln w="9525" cap="flat" cmpd="sng">
            <a:solidFill>
              <a:srgbClr val="FF8000"/>
            </a:solidFill>
            <a:prstDash val="solid"/>
            <a:miter lim="8000"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Passive Transport</a:t>
            </a:r>
            <a:endParaRPr/>
          </a:p>
        </p:txBody>
      </p:sp>
      <p:sp>
        <p:nvSpPr>
          <p:cNvPr id="110" name="Google Shape;110;p14"/>
          <p:cNvSpPr txBox="1"/>
          <p:nvPr/>
        </p:nvSpPr>
        <p:spPr>
          <a:xfrm>
            <a:off x="914400" y="1524000"/>
            <a:ext cx="3429000" cy="267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1" i="0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Simple Diffusion: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The process of molecules spreading from an area of </a:t>
            </a:r>
            <a:r>
              <a:rPr lang="en-US" sz="24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high</a:t>
            </a:r>
            <a:r>
              <a:rPr lang="en-US" sz="24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concentration to an area of </a:t>
            </a:r>
            <a:r>
              <a:rPr lang="en-US" sz="24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low</a:t>
            </a:r>
            <a:r>
              <a:rPr lang="en-US" sz="24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concentration</a:t>
            </a:r>
            <a:endParaRPr/>
          </a:p>
        </p:txBody>
      </p:sp>
      <p:pic>
        <p:nvPicPr>
          <p:cNvPr id="111" name="Google Shape;11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600200"/>
            <a:ext cx="3676650" cy="268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14"/>
          <p:cNvCxnSpPr/>
          <p:nvPr/>
        </p:nvCxnSpPr>
        <p:spPr>
          <a:xfrm rot="-5400000">
            <a:off x="6667500" y="4076700"/>
            <a:ext cx="762000" cy="533400"/>
          </a:xfrm>
          <a:prstGeom prst="straightConnector1">
            <a:avLst/>
          </a:prstGeom>
          <a:noFill/>
          <a:ln w="9525" cap="flat" cmpd="sng">
            <a:solidFill>
              <a:srgbClr val="FF8000"/>
            </a:solidFill>
            <a:prstDash val="solid"/>
            <a:miter lim="8000"/>
            <a:headEnd type="none" w="sm" len="sm"/>
            <a:tailEnd type="stealth" w="med" len="med"/>
          </a:ln>
        </p:spPr>
      </p:cxnSp>
      <p:sp>
        <p:nvSpPr>
          <p:cNvPr id="113" name="Google Shape;113;p14"/>
          <p:cNvSpPr txBox="1"/>
          <p:nvPr/>
        </p:nvSpPr>
        <p:spPr>
          <a:xfrm>
            <a:off x="3429000" y="4724400"/>
            <a:ext cx="3740150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18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When molecules are spread even throughout a space it is called </a:t>
            </a:r>
            <a:r>
              <a:rPr lang="en-US" sz="18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equilibrium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Passive Transport</a:t>
            </a:r>
            <a:endParaRPr/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0" y="1676400"/>
            <a:ext cx="4543425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/>
          <p:nvPr/>
        </p:nvSpPr>
        <p:spPr>
          <a:xfrm>
            <a:off x="381000" y="1828800"/>
            <a:ext cx="3200400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Concentration Gradient: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The difference between concentrations in a space.</a:t>
            </a:r>
            <a:endParaRPr/>
          </a:p>
        </p:txBody>
      </p:sp>
      <p:sp>
        <p:nvSpPr>
          <p:cNvPr id="121" name="Google Shape;121;p15"/>
          <p:cNvSpPr txBox="1"/>
          <p:nvPr/>
        </p:nvSpPr>
        <p:spPr>
          <a:xfrm>
            <a:off x="381000" y="4876800"/>
            <a:ext cx="8382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Semi-Permeable membrane </a:t>
            </a:r>
            <a:r>
              <a:rPr lang="en-US" sz="24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allows some things through and not others.  Ex: Plasma Membrane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700" cy="10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Move independently of each other </a:t>
            </a:r>
            <a:endParaRPr/>
          </a:p>
        </p:txBody>
      </p:sp>
      <p:pic>
        <p:nvPicPr>
          <p:cNvPr id="128" name="Google Shape;1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153" y="1272758"/>
            <a:ext cx="6692925" cy="3328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700" cy="10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525" y="503825"/>
            <a:ext cx="6076950" cy="45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/>
        </p:nvSpPr>
        <p:spPr>
          <a:xfrm rot="-894130">
            <a:off x="1032896" y="2864633"/>
            <a:ext cx="6133699" cy="71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0000"/>
                </a:solidFill>
              </a:rPr>
              <a:t>AND Type of Molecule</a:t>
            </a:r>
            <a:endParaRPr sz="6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Font typeface="Verdana"/>
              <a:buNone/>
            </a:pPr>
            <a:r>
              <a:rPr lang="en-US"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Passive Transport</a:t>
            </a:r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381000" y="1295400"/>
            <a:ext cx="83820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rPr lang="en-US" sz="24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Facilitated Diffusion: </a:t>
            </a:r>
            <a:r>
              <a:rPr lang="en-US" sz="2400" b="0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The movement of particles to large to move through the membrane through a carrier protein.</a:t>
            </a:r>
            <a:endParaRPr/>
          </a:p>
        </p:txBody>
      </p:sp>
      <p:pic>
        <p:nvPicPr>
          <p:cNvPr id="143" name="Google Shape;1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8875" y="2495550"/>
            <a:ext cx="5386260" cy="405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spect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pect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14387</TotalTime>
  <Words>409</Words>
  <Application>Microsoft Office PowerPoint</Application>
  <PresentationFormat>On-screen Show (4:3)</PresentationFormat>
  <Paragraphs>101</Paragraphs>
  <Slides>34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Noto Sans Symbols</vt:lpstr>
      <vt:lpstr>Verdana</vt:lpstr>
      <vt:lpstr>Libre Baskerville</vt:lpstr>
      <vt:lpstr>Arial</vt:lpstr>
      <vt:lpstr>Calibri</vt:lpstr>
      <vt:lpstr>1_Aspect</vt:lpstr>
      <vt:lpstr>Aspect</vt:lpstr>
      <vt:lpstr>Cell Transport</vt:lpstr>
      <vt:lpstr>What is Brownian Motion?  What type of particles can not easily pass through the membrane?</vt:lpstr>
      <vt:lpstr>PowerPoint Presentation</vt:lpstr>
      <vt:lpstr>PowerPoint Presentation</vt:lpstr>
      <vt:lpstr>Passive Transport</vt:lpstr>
      <vt:lpstr>Passive Transport</vt:lpstr>
      <vt:lpstr>Move independently of each other </vt:lpstr>
      <vt:lpstr>PowerPoint Presentation</vt:lpstr>
      <vt:lpstr>Passive Transport</vt:lpstr>
      <vt:lpstr>PowerPoint Presentation</vt:lpstr>
      <vt:lpstr>Passive Transport</vt:lpstr>
      <vt:lpstr>PowerPoint Presentation</vt:lpstr>
      <vt:lpstr>Passive Transport</vt:lpstr>
      <vt:lpstr>Passive Transport</vt:lpstr>
      <vt:lpstr>Passive Transport</vt:lpstr>
      <vt:lpstr>Passive Transport</vt:lpstr>
      <vt:lpstr>PowerPoint Presentation</vt:lpstr>
      <vt:lpstr>PowerPoint Presentation</vt:lpstr>
      <vt:lpstr>PowerPoint Presentation</vt:lpstr>
      <vt:lpstr>PowerPoint Presentation</vt:lpstr>
      <vt:lpstr>Contractile Vacuole</vt:lpstr>
      <vt:lpstr>PowerPoint Presentation</vt:lpstr>
      <vt:lpstr>Active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Transport</dc:title>
  <cp:lastModifiedBy>Harabin, Richard</cp:lastModifiedBy>
  <cp:revision>19</cp:revision>
  <dcterms:modified xsi:type="dcterms:W3CDTF">2020-02-20T15:18:13Z</dcterms:modified>
</cp:coreProperties>
</file>